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omments/comment1.xml" ContentType="application/vnd.openxmlformats-officedocument.presentationml.comments+xml"/>
  <Override PartName="/ppt/tags/tag7.xml" ContentType="application/vnd.openxmlformats-officedocument.presentationml.tags+xml"/>
  <Override PartName="/ppt/comments/comment2.xml" ContentType="application/vnd.openxmlformats-officedocument.presentationml.comment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5" r:id="rId9"/>
    <p:sldId id="266" r:id="rId10"/>
  </p:sldIdLst>
  <p:sldSz cx="9144000" cy="6858000" type="letter"/>
  <p:notesSz cx="6858000" cy="9144000"/>
  <p:custDataLst>
    <p:tags r:id="rId11"/>
  </p:custDataLst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mena Gómez Jofré" initials="XGJ" lastIdx="2" clrIdx="0">
    <p:extLst>
      <p:ext uri="{19B8F6BF-5375-455C-9EA6-DF929625EA0E}">
        <p15:presenceInfo xmlns:p15="http://schemas.microsoft.com/office/powerpoint/2012/main" userId="S::xgomez@fosis.gob.cl::afcf3324-c8ba-4a82-8926-f52afa4511f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104D17-2A3B-404B-8C15-A755BB2BE25B}" v="2" dt="2022-05-13T19:37:37.5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31"/>
    <p:restoredTop sz="94621"/>
  </p:normalViewPr>
  <p:slideViewPr>
    <p:cSldViewPr snapToGrid="0" snapToObjects="1" showGuides="1">
      <p:cViewPr varScale="1">
        <p:scale>
          <a:sx n="72" d="100"/>
          <a:sy n="72" d="100"/>
        </p:scale>
        <p:origin x="46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mena Gómez Jofré" userId="afcf3324-c8ba-4a82-8926-f52afa4511f4" providerId="ADAL" clId="{06104D17-2A3B-404B-8C15-A755BB2BE25B}"/>
    <pc:docChg chg="undo custSel modSld">
      <pc:chgData name="Ximena Gómez Jofré" userId="afcf3324-c8ba-4a82-8926-f52afa4511f4" providerId="ADAL" clId="{06104D17-2A3B-404B-8C15-A755BB2BE25B}" dt="2022-05-13T19:37:37.547" v="31"/>
      <pc:docMkLst>
        <pc:docMk/>
      </pc:docMkLst>
      <pc:sldChg chg="delSp modSp mod">
        <pc:chgData name="Ximena Gómez Jofré" userId="afcf3324-c8ba-4a82-8926-f52afa4511f4" providerId="ADAL" clId="{06104D17-2A3B-404B-8C15-A755BB2BE25B}" dt="2022-05-13T19:33:47.928" v="27" actId="6549"/>
        <pc:sldMkLst>
          <pc:docMk/>
          <pc:sldMk cId="2588086957" sldId="256"/>
        </pc:sldMkLst>
        <pc:spChg chg="mod">
          <ac:chgData name="Ximena Gómez Jofré" userId="afcf3324-c8ba-4a82-8926-f52afa4511f4" providerId="ADAL" clId="{06104D17-2A3B-404B-8C15-A755BB2BE25B}" dt="2022-05-13T19:33:47.928" v="27" actId="6549"/>
          <ac:spMkLst>
            <pc:docMk/>
            <pc:sldMk cId="2588086957" sldId="256"/>
            <ac:spMk id="2" creationId="{00000000-0000-0000-0000-000000000000}"/>
          </ac:spMkLst>
        </pc:spChg>
        <pc:spChg chg="del">
          <ac:chgData name="Ximena Gómez Jofré" userId="afcf3324-c8ba-4a82-8926-f52afa4511f4" providerId="ADAL" clId="{06104D17-2A3B-404B-8C15-A755BB2BE25B}" dt="2022-05-13T19:32:50.876" v="2" actId="478"/>
          <ac:spMkLst>
            <pc:docMk/>
            <pc:sldMk cId="2588086957" sldId="256"/>
            <ac:spMk id="5" creationId="{9446BEF2-6412-AF4D-8830-C60012451002}"/>
          </ac:spMkLst>
        </pc:spChg>
      </pc:sldChg>
      <pc:sldChg chg="addCm modCm">
        <pc:chgData name="Ximena Gómez Jofré" userId="afcf3324-c8ba-4a82-8926-f52afa4511f4" providerId="ADAL" clId="{06104D17-2A3B-404B-8C15-A755BB2BE25B}" dt="2022-05-13T19:35:23.385" v="29"/>
        <pc:sldMkLst>
          <pc:docMk/>
          <pc:sldMk cId="2181673268" sldId="259"/>
        </pc:sldMkLst>
      </pc:sldChg>
      <pc:sldChg chg="addCm modCm">
        <pc:chgData name="Ximena Gómez Jofré" userId="afcf3324-c8ba-4a82-8926-f52afa4511f4" providerId="ADAL" clId="{06104D17-2A3B-404B-8C15-A755BB2BE25B}" dt="2022-05-13T19:37:37.547" v="31"/>
        <pc:sldMkLst>
          <pc:docMk/>
          <pc:sldMk cId="50975148" sldId="260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5-13T15:34:48.208" idx="1">
    <p:pos x="5364" y="1644"/>
    <p:text>Se relaciona con el autorespeto y el respeto a otras personas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5-13T15:37:30.838" idx="2">
    <p:pos x="4226" y="1530"/>
    <p:text>eliminar la viñeta</p:text>
    <p:extLst>
      <p:ext uri="{C676402C-5697-4E1C-873F-D02D1690AC5C}">
        <p15:threadingInfo xmlns:p15="http://schemas.microsoft.com/office/powerpoint/2012/main" timeZoneBias="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09036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9324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2130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637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11920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75110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6216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90268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90268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59642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4402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6398D-54AA-7548-8FB8-518491A36781}" type="datetimeFigureOut">
              <a:rPr lang="es-ES_tradnl" smtClean="0"/>
              <a:t>13/05/2022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CAB-0029-DD4B-9503-45386A03A17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999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comments" Target="../comments/commen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E7A362-C820-AA42-ABEB-8F300E0B5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42C0BE5C-A924-E74D-B7AF-4264118E56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212"/>
          <a:stretch/>
        </p:blipFill>
        <p:spPr>
          <a:xfrm>
            <a:off x="0" y="0"/>
            <a:ext cx="9144000" cy="6873114"/>
          </a:xfr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E8FEDAAA-2C22-9249-90D8-B538874A286A}"/>
              </a:ext>
            </a:extLst>
          </p:cNvPr>
          <p:cNvSpPr/>
          <p:nvPr/>
        </p:nvSpPr>
        <p:spPr>
          <a:xfrm>
            <a:off x="396988" y="2281233"/>
            <a:ext cx="568575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5400" b="1" dirty="0">
                <a:solidFill>
                  <a:srgbClr val="002060"/>
                </a:solidFill>
              </a:rPr>
              <a:t>CONOCIMIENTO DE SÍ MISMO Y </a:t>
            </a:r>
          </a:p>
          <a:p>
            <a:r>
              <a:rPr lang="es-ES" sz="5400" b="1" dirty="0">
                <a:solidFill>
                  <a:srgbClr val="002060"/>
                </a:solidFill>
              </a:rPr>
              <a:t>DE SÍ MISMA</a:t>
            </a:r>
            <a:endParaRPr lang="es-ES" sz="5400" b="1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2592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A96A91E2-DCC4-4A46-9863-F4CC1FAD3654}"/>
              </a:ext>
            </a:extLst>
          </p:cNvPr>
          <p:cNvSpPr txBox="1">
            <a:spLocks/>
          </p:cNvSpPr>
          <p:nvPr/>
        </p:nvSpPr>
        <p:spPr>
          <a:xfrm>
            <a:off x="412955" y="685800"/>
            <a:ext cx="7816645" cy="1485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L" b="1" dirty="0">
                <a:solidFill>
                  <a:srgbClr val="002060"/>
                </a:solidFill>
                <a:latin typeface="+mn-lt"/>
              </a:rPr>
              <a:t>OBJETIVOS</a:t>
            </a:r>
            <a:r>
              <a:rPr lang="es-CL" dirty="0"/>
              <a:t>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403797" y="2413338"/>
            <a:ext cx="609170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/>
              <a:t>• Conocer y reforzar qué es el autoconocimiento y su importancia. </a:t>
            </a:r>
          </a:p>
          <a:p>
            <a:r>
              <a:rPr lang="es-CL" dirty="0"/>
              <a:t>• Propiciar en las personas que participan de los talleres, la validación y reflexión sobre sus propias emociones y cualidades.</a:t>
            </a:r>
          </a:p>
          <a:p>
            <a:r>
              <a:rPr lang="es-CL" dirty="0"/>
              <a:t> • Apoyar al desarrollo de la autoestima sana de cada uno y cada hogar.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464F243-7068-7043-A41B-801136063EEE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 Conocimiento de sí mismo y de sí misma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8086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A92356DE-5246-CD4D-8794-EDBBAB7D9D05}"/>
              </a:ext>
            </a:extLst>
          </p:cNvPr>
          <p:cNvSpPr txBox="1">
            <a:spLocks/>
          </p:cNvSpPr>
          <p:nvPr/>
        </p:nvSpPr>
        <p:spPr>
          <a:xfrm>
            <a:off x="457200" y="1240396"/>
            <a:ext cx="7610168" cy="1576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5400" b="1" dirty="0">
                <a:solidFill>
                  <a:srgbClr val="002060"/>
                </a:solidFill>
                <a:latin typeface="+mn-lt"/>
              </a:rPr>
              <a:t>¿QUÉ ES EL CONOCIMIENTO DE SÍ MISMO Y DE SÍ MISMA?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C9256EB0-EE76-5844-85A7-0AD02D7D2FB9}"/>
              </a:ext>
            </a:extLst>
          </p:cNvPr>
          <p:cNvSpPr txBox="1">
            <a:spLocks/>
          </p:cNvSpPr>
          <p:nvPr/>
        </p:nvSpPr>
        <p:spPr>
          <a:xfrm>
            <a:off x="791272" y="3429000"/>
            <a:ext cx="7276096" cy="1393723"/>
          </a:xfrm>
          <a:prstGeom prst="rect">
            <a:avLst/>
          </a:prstGeom>
          <a:solidFill>
            <a:srgbClr val="002060"/>
          </a:solidFill>
          <a:ln w="6350" cap="flat" cmpd="sng" algn="ctr">
            <a:noFill/>
            <a:prstDash val="solid"/>
            <a:miter lim="800000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b="1" dirty="0">
                <a:solidFill>
                  <a:schemeClr val="bg1"/>
                </a:solidFill>
              </a:rPr>
              <a:t>El autoconocimiento es la capacidad de verse a sí mismo y a sí misma con claridad y objetividad a través de la reflexión y la introspección.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BC76D09-6470-5741-84B3-2EB4D1B7B8F1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 Conocimiento de sí mismo y de sí misma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8705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D3BA10-47C0-6D44-95EE-BBB933B93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02545"/>
            <a:ext cx="7886700" cy="1325563"/>
          </a:xfrm>
        </p:spPr>
        <p:txBody>
          <a:bodyPr>
            <a:noAutofit/>
          </a:bodyPr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Etapas del conocimiento de sí mismo y de sí misma</a:t>
            </a:r>
            <a:endParaRPr lang="es-ES_tradnl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1D080F9-C87E-314C-AD7E-52C7ED64D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125" y="2880616"/>
            <a:ext cx="8741875" cy="302142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DE5CAA5-96CA-D545-ACF8-CC54DC1C1F0D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 Conocimiento de sí mismo y de sí misma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2112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D3BA10-47C0-6D44-95EE-BBB933B93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02545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s-CL" sz="5400" b="1" dirty="0">
                <a:solidFill>
                  <a:srgbClr val="002060"/>
                </a:solidFill>
                <a:latin typeface="+mn-lt"/>
              </a:rPr>
              <a:t>Características del autoconocimiento</a:t>
            </a:r>
            <a:endParaRPr lang="es-ES_tradnl" sz="60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238157D-EC6B-EF4F-9B71-481E01752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868" y="2609850"/>
            <a:ext cx="7780482" cy="356281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785F48A-D334-6D44-BFE1-C0CFF5A7C373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 Conocimiento de sí mismo y de sí misma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1673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D3BA10-47C0-6D44-95EE-BBB933B93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02545"/>
            <a:ext cx="7886700" cy="1325563"/>
          </a:xfrm>
        </p:spPr>
        <p:txBody>
          <a:bodyPr>
            <a:noAutofit/>
          </a:bodyPr>
          <a:lstStyle/>
          <a:p>
            <a:r>
              <a:rPr lang="es-CL" sz="4800" b="1" dirty="0">
                <a:solidFill>
                  <a:srgbClr val="002060"/>
                </a:solidFill>
                <a:latin typeface="+mn-lt"/>
              </a:rPr>
              <a:t>Como reforzar el Autoconocimiento</a:t>
            </a:r>
            <a:endParaRPr lang="es-ES_tradnl" sz="48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DC2EE46-3AE5-6F4C-A50C-455A74193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0" y="2428107"/>
            <a:ext cx="4200715" cy="420071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7AD11CD-6F5F-DB4C-AD57-8ACAF8F15CBB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 Conocimiento de sí mismo y de sí misma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975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D3BA10-47C0-6D44-95EE-BBB933B93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23" y="631491"/>
            <a:ext cx="7886700" cy="1325563"/>
          </a:xfrm>
        </p:spPr>
        <p:txBody>
          <a:bodyPr>
            <a:noAutofit/>
          </a:bodyPr>
          <a:lstStyle/>
          <a:p>
            <a:r>
              <a:rPr lang="es-CL" sz="4800" b="1" dirty="0">
                <a:solidFill>
                  <a:srgbClr val="002060"/>
                </a:solidFill>
                <a:latin typeface="+mn-lt"/>
              </a:rPr>
              <a:t>PIRÁMIDE DE LA AUTOESTIMA</a:t>
            </a:r>
            <a:endParaRPr lang="es-ES_tradnl" sz="4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A5ECA0F-D1F0-2A40-A513-319C0905DB68}"/>
              </a:ext>
            </a:extLst>
          </p:cNvPr>
          <p:cNvSpPr/>
          <p:nvPr/>
        </p:nvSpPr>
        <p:spPr>
          <a:xfrm>
            <a:off x="393123" y="1809692"/>
            <a:ext cx="244705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/>
            <a:r>
              <a:rPr lang="es-CL" sz="1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La pirámide de la autoestima tiene varios niveles que se conectan entre sí para ir formando la imagen propia. Identificar sus características, nos ayuda a conocernos mejor y también funciona como termómetro para saber con qué problemas emocionales estamos lidiando.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3521A90-0DAE-9F4D-9654-2CEDA650C6D2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 Conocimiento de sí mismo y de sí misma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F75DB1B-EB94-024F-9070-A25058970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004" y="1809692"/>
            <a:ext cx="7610143" cy="462651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65481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D3BA10-47C0-6D44-95EE-BBB933B93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23" y="631491"/>
            <a:ext cx="7886700" cy="1325563"/>
          </a:xfrm>
        </p:spPr>
        <p:txBody>
          <a:bodyPr>
            <a:noAutofit/>
          </a:bodyPr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PREGUNTAS PARA REFLEXIONAR</a:t>
            </a:r>
            <a:endParaRPr lang="es-ES_tradnl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A5ECA0F-D1F0-2A40-A513-319C0905DB68}"/>
              </a:ext>
            </a:extLst>
          </p:cNvPr>
          <p:cNvSpPr/>
          <p:nvPr/>
        </p:nvSpPr>
        <p:spPr>
          <a:xfrm>
            <a:off x="393123" y="1957054"/>
            <a:ext cx="8207538" cy="3856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spcAft>
                <a:spcPts val="0"/>
              </a:spcAft>
              <a:buClr>
                <a:srgbClr val="002060"/>
              </a:buClr>
              <a:buSzPct val="60000"/>
              <a:buFont typeface="+mj-lt"/>
              <a:buAutoNum type="arabicPeriod"/>
              <a:tabLst>
                <a:tab pos="1965960" algn="l"/>
              </a:tabLst>
            </a:pP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¿Quiénes</a:t>
            </a:r>
            <a:r>
              <a:rPr lang="es-ES" sz="2400" i="1" spc="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son las y</a:t>
            </a:r>
            <a:r>
              <a:rPr lang="es-ES" sz="2400" i="1" spc="8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los</a:t>
            </a:r>
            <a:r>
              <a:rPr lang="es-ES" sz="2400" i="1" spc="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personajes</a:t>
            </a:r>
            <a:r>
              <a:rPr lang="es-ES" sz="2400" i="1" spc="8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involucrados?</a:t>
            </a:r>
            <a:endParaRPr lang="es-CL" dirty="0">
              <a:solidFill>
                <a:schemeClr val="bg2">
                  <a:lumMod val="25000"/>
                </a:schemeClr>
              </a:solidFill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457200" lvl="0" indent="-457200">
              <a:spcBef>
                <a:spcPts val="175"/>
              </a:spcBef>
              <a:spcAft>
                <a:spcPts val="0"/>
              </a:spcAft>
              <a:buClr>
                <a:srgbClr val="002060"/>
              </a:buClr>
              <a:buSzPct val="60000"/>
              <a:buFont typeface="+mj-lt"/>
              <a:buAutoNum type="arabicPeriod"/>
              <a:tabLst>
                <a:tab pos="1976120" algn="l"/>
              </a:tabLst>
            </a:pP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De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qué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trata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para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cada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persona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el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video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(personas adultas y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personas mayores)</a:t>
            </a:r>
            <a:endParaRPr lang="es-CL" dirty="0">
              <a:solidFill>
                <a:schemeClr val="bg2">
                  <a:lumMod val="25000"/>
                </a:schemeClr>
              </a:solidFill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457200" lvl="0" indent="-457200">
              <a:lnSpc>
                <a:spcPct val="150000"/>
              </a:lnSpc>
              <a:spcBef>
                <a:spcPts val="175"/>
              </a:spcBef>
              <a:spcAft>
                <a:spcPts val="0"/>
              </a:spcAft>
              <a:buClr>
                <a:srgbClr val="002060"/>
              </a:buClr>
              <a:buSzPct val="60000"/>
              <a:buFont typeface="+mj-lt"/>
              <a:buAutoNum type="arabicPeriod"/>
              <a:tabLst>
                <a:tab pos="1976120" algn="l"/>
              </a:tabLst>
            </a:pP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¿Cómo</a:t>
            </a:r>
            <a:r>
              <a:rPr lang="es-ES" sz="2400" i="1" spc="-6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logra</a:t>
            </a:r>
            <a:r>
              <a:rPr lang="es-ES" sz="2400" i="1" spc="-5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cambiar</a:t>
            </a:r>
            <a:r>
              <a:rPr lang="es-ES" sz="2400" i="1" spc="-5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su</a:t>
            </a:r>
            <a:r>
              <a:rPr lang="es-ES" sz="2400" i="1" spc="-5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actitud</a:t>
            </a:r>
            <a:r>
              <a:rPr lang="es-ES" sz="2400" i="1" spc="-5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el</a:t>
            </a:r>
            <a:r>
              <a:rPr lang="es-ES" sz="2400" i="1" spc="-5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árbol</a:t>
            </a:r>
            <a:r>
              <a:rPr lang="es-ES" sz="2400" i="1" spc="-5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triste?</a:t>
            </a:r>
            <a:endParaRPr lang="es-CL" dirty="0">
              <a:solidFill>
                <a:schemeClr val="bg2">
                  <a:lumMod val="25000"/>
                </a:schemeClr>
              </a:solidFill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457200" lvl="0" indent="-457200">
              <a:spcBef>
                <a:spcPts val="175"/>
              </a:spcBef>
              <a:spcAft>
                <a:spcPts val="0"/>
              </a:spcAft>
              <a:buClr>
                <a:srgbClr val="002060"/>
              </a:buClr>
              <a:buSzPct val="60000"/>
              <a:buFont typeface="+mj-lt"/>
              <a:buAutoNum type="arabicPeriod"/>
              <a:tabLst>
                <a:tab pos="1976120" algn="l"/>
              </a:tabLst>
            </a:pP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¿Qué rol juegan en este cuento el rosal, el manzano y</a:t>
            </a:r>
            <a:r>
              <a:rPr lang="es-ES" sz="2400" i="1" spc="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el</a:t>
            </a:r>
            <a:r>
              <a:rPr lang="es-ES" sz="2400" i="1" spc="-6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búho?</a:t>
            </a:r>
            <a:r>
              <a:rPr lang="es-ES" sz="2400" i="1" spc="-6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(elementos</a:t>
            </a:r>
            <a:r>
              <a:rPr lang="es-ES" sz="2400" i="1" spc="-5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positivos</a:t>
            </a:r>
            <a:r>
              <a:rPr lang="es-ES" sz="2400" i="1" spc="-6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s-ES" sz="2400" i="1" spc="-6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negativos</a:t>
            </a:r>
            <a:r>
              <a:rPr lang="es-ES" sz="2400" i="1" spc="-5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que</a:t>
            </a:r>
            <a:r>
              <a:rPr lang="es-ES" sz="2400" i="1" spc="-6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recuerden).</a:t>
            </a:r>
            <a:endParaRPr lang="es-CL" dirty="0">
              <a:solidFill>
                <a:schemeClr val="bg2">
                  <a:lumMod val="25000"/>
                </a:schemeClr>
              </a:solidFill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457200" lvl="0" indent="-457200">
              <a:lnSpc>
                <a:spcPct val="150000"/>
              </a:lnSpc>
              <a:spcBef>
                <a:spcPts val="175"/>
              </a:spcBef>
              <a:spcAft>
                <a:spcPts val="0"/>
              </a:spcAft>
              <a:buClr>
                <a:srgbClr val="002060"/>
              </a:buClr>
              <a:buSzPct val="60000"/>
              <a:buFont typeface="+mj-lt"/>
              <a:buAutoNum type="arabicPeriod"/>
              <a:tabLst>
                <a:tab pos="1976120" algn="l"/>
              </a:tabLst>
            </a:pP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¿Qué</a:t>
            </a:r>
            <a:r>
              <a:rPr lang="es-ES" sz="2400" i="1" spc="-1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descubre</a:t>
            </a:r>
            <a:r>
              <a:rPr lang="es-ES" sz="2400" i="1" spc="-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con</a:t>
            </a:r>
            <a:r>
              <a:rPr lang="es-ES" sz="2400" i="1" spc="-1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ayuda</a:t>
            </a:r>
            <a:r>
              <a:rPr lang="es-ES" sz="2400" i="1" spc="-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del</a:t>
            </a:r>
            <a:r>
              <a:rPr lang="es-ES" sz="2400" i="1" spc="-1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búho</a:t>
            </a:r>
            <a:r>
              <a:rPr lang="es-ES" sz="2400" i="1" spc="-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el</a:t>
            </a:r>
            <a:r>
              <a:rPr lang="es-ES" sz="2400" i="1" spc="-10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árbol?</a:t>
            </a:r>
            <a:endParaRPr lang="es-CL" dirty="0">
              <a:solidFill>
                <a:schemeClr val="bg2">
                  <a:lumMod val="25000"/>
                </a:schemeClr>
              </a:solidFill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457200" lvl="0" indent="-457200">
              <a:lnSpc>
                <a:spcPct val="150000"/>
              </a:lnSpc>
              <a:spcBef>
                <a:spcPts val="175"/>
              </a:spcBef>
              <a:spcAft>
                <a:spcPts val="0"/>
              </a:spcAft>
              <a:buClr>
                <a:srgbClr val="002060"/>
              </a:buClr>
              <a:buSzPct val="60000"/>
              <a:buFont typeface="+mj-lt"/>
              <a:buAutoNum type="arabicPeriod"/>
              <a:tabLst>
                <a:tab pos="1976120" algn="l"/>
              </a:tabLst>
            </a:pP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¿Qué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mensaje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tiene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este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cuento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para</a:t>
            </a:r>
            <a:r>
              <a:rPr lang="es-ES" sz="2400" i="1" spc="-75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s-ES" sz="2400" i="1" dirty="0">
                <a:solidFill>
                  <a:schemeClr val="bg2">
                    <a:lumMod val="25000"/>
                  </a:schemeClr>
                </a:solidFill>
                <a:ea typeface="Trebuchet MS" panose="020B0603020202020204" pitchFamily="34" charset="0"/>
                <a:cs typeface="Trebuchet MS" panose="020B0603020202020204" pitchFamily="34" charset="0"/>
              </a:rPr>
              <a:t>ti?</a:t>
            </a:r>
            <a:endParaRPr lang="es-CL" dirty="0">
              <a:solidFill>
                <a:schemeClr val="bg2">
                  <a:lumMod val="25000"/>
                </a:schemeClr>
              </a:solidFill>
              <a:ea typeface="Trebuchet MS" panose="020B0603020202020204" pitchFamily="34" charset="0"/>
              <a:cs typeface="Trebuchet MS" panose="020B0603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F34D18D-97C0-AF4E-9A37-F5898024E200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 Conocimiento de sí mismo y de sí misma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1004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D3BA10-47C0-6D44-95EE-BBB933B93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23" y="631491"/>
            <a:ext cx="7886700" cy="1025031"/>
          </a:xfrm>
        </p:spPr>
        <p:txBody>
          <a:bodyPr>
            <a:noAutofit/>
          </a:bodyPr>
          <a:lstStyle/>
          <a:p>
            <a:r>
              <a:rPr lang="es-CL" sz="3200" b="1" i="1" dirty="0">
                <a:solidFill>
                  <a:srgbClr val="002060"/>
                </a:solidFill>
              </a:rPr>
              <a:t>Pablo Picasso: “Woman before the mirror”</a:t>
            </a:r>
            <a:endParaRPr lang="es-ES_tradnl" sz="32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5FC6A6E6-C070-5E45-BDB3-7F8C7269B9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7824" y="1656522"/>
            <a:ext cx="5157895" cy="461211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A6DEA07-ACC3-C443-AD9E-77B1A23F148F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 Conocimiento de sí mismo y de sí misma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71865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9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5816</TotalTime>
  <Words>324</Words>
  <Application>Microsoft Office PowerPoint</Application>
  <PresentationFormat>Carta (216 x 279 mm)</PresentationFormat>
  <Paragraphs>29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Etapas del conocimiento de sí mismo y de sí misma</vt:lpstr>
      <vt:lpstr>Características del autoconocimiento</vt:lpstr>
      <vt:lpstr>Como reforzar el Autoconocimiento</vt:lpstr>
      <vt:lpstr>PIRÁMIDE DE LA AUTOESTIMA</vt:lpstr>
      <vt:lpstr>PREGUNTAS PARA REFLEXIONAR</vt:lpstr>
      <vt:lpstr>Pablo Picasso: “Woman before the mirror”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Sofía Tapia</dc:creator>
  <cp:lastModifiedBy>Ximena Gómez Jofré</cp:lastModifiedBy>
  <cp:revision>20</cp:revision>
  <dcterms:created xsi:type="dcterms:W3CDTF">2022-03-03T02:22:08Z</dcterms:created>
  <dcterms:modified xsi:type="dcterms:W3CDTF">2022-05-13T19:37:39Z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627E8124-D08B-40DE-854C-0CED4BFD777A</vt:lpwstr>
  </property>
  <property fmtid="{D5CDD505-2E9C-101B-9397-08002B2CF9AE}" pid="3" name="ArticulatePath">
    <vt:lpwstr>FH_1-PRES-CONOCIMIENTO DE SI MISMO</vt:lpwstr>
  </property>
</Properties>
</file>