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  <p:sldMasterId id="2147483660" r:id="rId2"/>
    <p:sldMasterId id="2147483672" r:id="rId3"/>
  </p:sldMasterIdLst>
  <p:notesMasterIdLst>
    <p:notesMasterId r:id="rId20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bel Araya Olmos" initials="IAO" lastIdx="7" clrIdx="0"/>
  <p:cmAuthor id="2" name="Dusanka Milena Ivulic Iparraguirre" initials="DMII" lastIdx="3" clrIdx="1"/>
  <p:cmAuthor id="3" name="Dusanka Ivulic" initials="DI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FF"/>
  </p:clrMru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rgbClr val="00000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rgbClr val="00000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Estilo medio 4 - Énfasis 1">
    <a:wholeTbl>
      <a:tcTxStyle>
        <a:fontRef idx="minor">
          <a:srgbClr val="00000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  <a:fill>
          <a:solidFill>
            <a:schemeClr val="accent3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theme" Target="theme/theme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3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theme" Target="theme/theme2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28" Type="http://schemas.openxmlformats.org/officeDocument/2006/relationships/customXml" Target="../customXml/item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theme" Target="theme/theme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92945-A003-4100-AD23-DCC62B2959EE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ChangeAspect="1" noGrp="1" noRo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1EA99-7122-4992-9475-39F8E747192E}" type="slidenum">
              <a:rPr lang="es-CL" smtClean="0"/>
              <a:t>‹Nº›</a:t>
            </a:fld>
            <a:endParaRPr lang="es-CL" dirty="0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</a:t>
            </a:fld>
            <a:endParaRPr lang="es-CL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uFillTx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latin typeface="Calibri" panose="020F0502020204030204"/>
              <a:ea typeface="+mn-ea"/>
              <a:cs typeface="+mn-cs"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uFillTx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latin typeface="Calibri" panose="020F0502020204030204"/>
              <a:ea typeface="+mn-ea"/>
              <a:cs typeface="+mn-cs"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uFillTx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latin typeface="Calibri" panose="020F0502020204030204"/>
              <a:ea typeface="+mn-ea"/>
              <a:cs typeface="+mn-cs"/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uFillTx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latin typeface="Calibri" panose="020F0502020204030204"/>
              <a:ea typeface="+mn-ea"/>
              <a:cs typeface="+mn-cs"/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  <a:uFillTx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latin typeface="Calibri" panose="020F0502020204030204"/>
              <a:ea typeface="+mn-ea"/>
              <a:cs typeface="+mn-cs"/>
              <a:uFillTx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12</a:t>
            </a:fld>
            <a:endParaRPr lang="es-C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g"/></Relationships>
</file>

<file path=ppt/slideLayouts/_rels/slideLayout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jpg"/></Relationships>
</file>

<file path=ppt/slideLayouts/_rels/slideLayout2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jpg"/></Relationships>
</file>

<file path=ppt/slideLayouts/_rels/slideLayout2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g"/></Relationships>
</file>

<file path=ppt/slideLayouts/_rels/slideLayout2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jpg"/></Relationships>
</file>

<file path=ppt/slideLayouts/_rels/slideLayout2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jpg"/></Relationships>
</file>

<file path=ppt/slideLayouts/_rels/slideLayout2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jp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jpg"/></Relationships>
</file>

<file path=ppt/slideLayouts/_rels/slideLayout3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jp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26075" y="225178"/>
            <a:ext cx="8956327" cy="1470025"/>
          </a:xfrm>
        </p:spPr>
        <p:txBody>
          <a:bodyPr>
            <a:normAutofit/>
          </a:bodyPr>
          <a:lstStyle>
            <a:lvl1pPr>
              <a:defRPr sz="48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 panose="020B0604030504040204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731560" y="1935679"/>
            <a:ext cx="8534401" cy="358436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22-03-2021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0712" y="4406903"/>
            <a:ext cx="8855573" cy="1362074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0712" y="2906714"/>
            <a:ext cx="8855573" cy="150018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47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950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442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590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737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885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032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180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5738" y="345891"/>
            <a:ext cx="9159204" cy="6516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5738" y="1600203"/>
            <a:ext cx="3428662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23196" y="2174875"/>
            <a:ext cx="357332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22-03-2021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28170" y="273050"/>
            <a:ext cx="808920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86473" y="1435100"/>
            <a:ext cx="5495927" cy="469106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89495" y="1435103"/>
            <a:ext cx="2031191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14751" indent="0">
              <a:buNone/>
              <a:defRPr sz="3800"/>
            </a:lvl2pPr>
            <a:lvl3pPr marL="1229502" indent="0">
              <a:buNone/>
              <a:defRPr sz="3200"/>
            </a:lvl3pPr>
            <a:lvl4pPr marL="1844253" indent="0">
              <a:buNone/>
              <a:defRPr sz="2700"/>
            </a:lvl4pPr>
            <a:lvl5pPr marL="2459004" indent="0">
              <a:buNone/>
              <a:defRPr sz="2700"/>
            </a:lvl5pPr>
            <a:lvl6pPr marL="3073756" indent="0">
              <a:buNone/>
              <a:defRPr sz="2700"/>
            </a:lvl6pPr>
            <a:lvl7pPr marL="3688507" indent="0">
              <a:buNone/>
              <a:defRPr sz="2700"/>
            </a:lvl7pPr>
            <a:lvl8pPr marL="4303258" indent="0">
              <a:buNone/>
              <a:defRPr sz="2700"/>
            </a:lvl8pPr>
            <a:lvl9pPr marL="4918009" indent="0">
              <a:buNone/>
              <a:defRPr sz="2700"/>
            </a:lvl9pPr>
          </a:lstStyle>
          <a:p>
            <a:r>
              <a:rPr lang="es-ES"/>
              <a:t>Haga clic en el icono para agregar una imagen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9" y="5367340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22-03-2021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20367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706678"/>
            <a:ext cx="9144000" cy="55112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8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10134407" y="-7358"/>
            <a:ext cx="1882331" cy="17109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10134406" y="0"/>
            <a:ext cx="1882332" cy="170989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2717162"/>
            <a:ext cx="10515600" cy="262269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5528930"/>
            <a:ext cx="10515600" cy="5607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7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cxnSp>
        <p:nvCxnSpPr>
          <p:cNvPr id="9" name="Conector recto 8"/>
          <p:cNvCxnSpPr>
            <a:cxnSpLocks/>
          </p:cNvCxnSpPr>
          <p:nvPr userDrawn="1"/>
        </p:nvCxnSpPr>
        <p:spPr>
          <a:xfrm>
            <a:off x="940340" y="5348966"/>
            <a:ext cx="89494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0"/>
            <a:ext cx="12192000" cy="836023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3529" y="896983"/>
            <a:ext cx="11964942" cy="553881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/>
          <p:cNvSpPr txBox="1"/>
          <p:nvPr userDrawn="1"/>
        </p:nvSpPr>
        <p:spPr>
          <a:xfrm>
            <a:off x="94378" y="6435793"/>
            <a:ext cx="30054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8" name="Marcador de título 1"/>
          <p:cNvSpPr>
            <a:spLocks noGrp="1"/>
          </p:cNvSpPr>
          <p:nvPr>
            <p:ph type="title" hasCustomPrompt="1"/>
          </p:nvPr>
        </p:nvSpPr>
        <p:spPr>
          <a:xfrm>
            <a:off x="113529" y="47897"/>
            <a:ext cx="11172647" cy="740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br>
              <a:rPr lang="es-ES"/>
            </a:br>
            <a:r>
              <a:rPr lang="es-ES" err="1"/>
              <a:t>fdsdfsdfsdfsdfsdfsdf</a:t>
            </a:r>
            <a:endParaRPr lang="es-CL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11399705" y="62685"/>
            <a:ext cx="678766" cy="6190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0" y="0"/>
            <a:ext cx="5701086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57677" y="1089824"/>
            <a:ext cx="5563261" cy="4678350"/>
          </a:xfrm>
        </p:spPr>
        <p:txBody>
          <a:bodyPr anchor="ctr"/>
          <a:lstStyle>
            <a:lvl1pPr marL="342900" indent="-342900" algn="l">
              <a:buFont typeface="Arial" pitchFamily="34" charset="0" panose="020B0604020202020204"/>
              <a:buChar char="•"/>
              <a:defRPr sz="22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6" name="Marcador de título 1"/>
          <p:cNvSpPr>
            <a:spLocks noGrp="1"/>
          </p:cNvSpPr>
          <p:nvPr>
            <p:ph type="title"/>
          </p:nvPr>
        </p:nvSpPr>
        <p:spPr>
          <a:xfrm>
            <a:off x="371062" y="2585272"/>
            <a:ext cx="4933876" cy="16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371062" y="173510"/>
            <a:ext cx="1473020" cy="13434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34615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/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4" name="Marcador de contenido 2"/>
          <p:cNvSpPr>
            <a:spLocks noGrp="1"/>
          </p:cNvSpPr>
          <p:nvPr>
            <p:ph sz="half" idx="13"/>
          </p:nvPr>
        </p:nvSpPr>
        <p:spPr>
          <a:xfrm>
            <a:off x="6144614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4" name="Marcador de título 1"/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3200">
              <a:solidFill>
                <a:schemeClr val="bg1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34616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29993" y="2200509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2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3" name="CuadroTexto 12"/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5" name="Marcador de texto 2"/>
          <p:cNvSpPr>
            <a:spLocks noGrp="1"/>
          </p:cNvSpPr>
          <p:nvPr>
            <p:ph type="body" idx="13"/>
          </p:nvPr>
        </p:nvSpPr>
        <p:spPr>
          <a:xfrm>
            <a:off x="6129495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6" name="Marcador de contenido 3"/>
          <p:cNvSpPr>
            <a:spLocks noGrp="1"/>
          </p:cNvSpPr>
          <p:nvPr>
            <p:ph sz="half" idx="14"/>
          </p:nvPr>
        </p:nvSpPr>
        <p:spPr>
          <a:xfrm>
            <a:off x="6129495" y="2202281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6" name="Marcador de título 1"/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cxnSp>
        <p:nvCxnSpPr>
          <p:cNvPr id="14" name="Conector recto 13"/>
          <p:cNvCxnSpPr>
            <a:cxnSpLocks/>
          </p:cNvCxnSpPr>
          <p:nvPr userDrawn="1"/>
        </p:nvCxnSpPr>
        <p:spPr>
          <a:xfrm>
            <a:off x="6235024" y="2105278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Conector recto 4"/>
          <p:cNvCxnSpPr>
            <a:cxnSpLocks/>
          </p:cNvCxnSpPr>
          <p:nvPr userDrawn="1"/>
        </p:nvCxnSpPr>
        <p:spPr>
          <a:xfrm>
            <a:off x="425303" y="2098159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9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CuadroTexto 9"/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6" name="Marcador de título 1"/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/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tretch/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/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/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/Relationships>
</file>

<file path=ppt/slideMasters/_rels/slideMaster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Relationship Id="rId11" Type="http://schemas.openxmlformats.org/officeDocument/2006/relationships/image" Target="../media/image2.emf"/><Relationship Id="rId1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5CA02-9A9A-465E-AED4-EA333D2ADC0C}" type="datetimeFigureOut">
              <a:rPr lang="es-CL" smtClean="0"/>
              <a:t>22-03-2021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23198" y="1224665"/>
            <a:ext cx="9159204" cy="2061181"/>
          </a:xfrm>
          <a:prstGeom prst="rect">
            <a:avLst/>
          </a:prstGeom>
        </p:spPr>
        <p:txBody>
          <a:bodyPr vert="horz" lIns="122950" tIns="61475" rIns="122950" bIns="61475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613251" y="3645726"/>
            <a:ext cx="8969150" cy="1827297"/>
          </a:xfrm>
          <a:prstGeom prst="rect">
            <a:avLst/>
          </a:prstGeom>
        </p:spPr>
        <p:txBody>
          <a:bodyPr vert="horz" lIns="122950" tIns="61475" rIns="122950" bIns="61475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454400" y="6356352"/>
            <a:ext cx="5169332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2" y="6356352"/>
            <a:ext cx="2844800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3"/>
          <a:srcRect/>
          <a:stretch/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lt2" folHlink="folHlink" hlink="hlink" tx1="dk1" tx2="dk2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14751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614751" rtl="0" eaLnBrk="1" latinLnBrk="0" hangingPunct="1">
        <a:spcBef>
          <a:spcPct val="20000"/>
        </a:spcBef>
        <a:buFont typeface="Arial"/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998971" indent="-384219" algn="l" defTabSz="614751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61475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614751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614751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name="oleObj" r:id="rId12" imgW="0" imgH="0" progId="TCLayout.ActiveDocument.1">
              <p:embed/>
              <p:pic>
                <p:nvPicPr>
                  <p:cNvPr id="0" name=""/>
                  <p:cNvPicPr/>
                  <p:nvPr/>
                </p:nvPicPr>
                <p:blipFill>
                  <a:blip r:embed="rId11"/>
                  <a:stretch/>
                </p:blipFill>
                <p:spPr>
                  <a:xfrm>
                    <a:off x="1588" y="1588"/>
                    <a:ext cx="1588" cy="158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4" name="Rectángulo 3" hidden="1"/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s-ES" sz="3600" b="1" i="0" baseline="0">
              <a:latin typeface="Gobcl"/>
              <a:ea typeface="+mj-ea"/>
              <a:cs typeface="+mj-cs"/>
              <a:sym typeface="Gobcl"/>
            </a:endParaRPr>
          </a:p>
        </p:txBody>
      </p:sp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352837" y="176200"/>
            <a:ext cx="11486323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52838" y="1516903"/>
            <a:ext cx="11486323" cy="4698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7" name="Rectángulo 6"/>
          <p:cNvSpPr/>
          <p:nvPr userDrawn="1"/>
        </p:nvSpPr>
        <p:spPr>
          <a:xfrm>
            <a:off x="10164237" y="6721475"/>
            <a:ext cx="760938" cy="134248"/>
          </a:xfrm>
          <a:prstGeom prst="rect">
            <a:avLst/>
          </a:prstGeom>
          <a:solidFill>
            <a:srgbClr val="006CB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Rectángulo 7"/>
          <p:cNvSpPr/>
          <p:nvPr userDrawn="1"/>
        </p:nvSpPr>
        <p:spPr>
          <a:xfrm>
            <a:off x="10936288" y="6721475"/>
            <a:ext cx="1106486" cy="134248"/>
          </a:xfrm>
          <a:prstGeom prst="rect">
            <a:avLst/>
          </a:prstGeom>
          <a:solidFill>
            <a:srgbClr val="F03D4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Marcador de número de diapositiva 4"/>
          <p:cNvSpPr>
            <a:spLocks noGrp="1"/>
          </p:cNvSpPr>
          <p:nvPr userDrawn="1">
            <p:ph type="sldNum" sz="quarter" idx="4"/>
          </p:nvPr>
        </p:nvSpPr>
        <p:spPr>
          <a:xfrm>
            <a:off x="11339078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50000"/>
            </a:schemeClr>
          </a:solidFill>
          <a:latin typeface="Gobcl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7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e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emf"/><Relationship Id="rId4" Type="http://schemas.openxmlformats.org/officeDocument/2006/relationships/oleObject" Target="../embeddings/oleObject3.bin"/><Relationship Id="rId5" Type="http://schemas.openxmlformats.org/officeDocument/2006/relationships/image" Target="../media/image12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e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e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2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e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2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/>
        </p:blipFill>
        <p:spPr bwMode="auto">
          <a:xfrm>
            <a:off x="-1" y="-144759"/>
            <a:ext cx="10474843" cy="674211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ítulo 1"/>
          <p:cNvSpPr txBox="1"/>
          <p:nvPr/>
        </p:nvSpPr>
        <p:spPr>
          <a:xfrm>
            <a:off x="1360775" y="1559757"/>
            <a:ext cx="8074723" cy="14788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endParaRPr lang="es-CL" sz="3200" b="1" dirty="0">
              <a:solidFill>
                <a:schemeClr val="bg1"/>
              </a:solidFill>
              <a:latin typeface="Verdana" pitchFamily="34" charset="0" panose="020B0604030504040204"/>
              <a:ea typeface="Verdana" pitchFamily="34" charset="0" panose="020B0604030504040204"/>
              <a:cs typeface="Verdana" pitchFamily="34" charset="0" panose="020B0604030504040204"/>
            </a:endParaRPr>
          </a:p>
          <a:p>
            <a:r>
              <a:rPr lang="es-CL" sz="32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Verdana" pitchFamily="34" charset="0" panose="020B0604030504040204"/>
              </a:rPr>
              <a:t>PROGRAMA BARRIOS EN ACCIÓN</a:t>
            </a: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0474842" y="6868"/>
            <a:ext cx="1717157" cy="607960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t="27542" b="26968"/>
          <a:stretch/>
        </p:blipFill>
        <p:spPr>
          <a:xfrm>
            <a:off x="8338218" y="460339"/>
            <a:ext cx="1908970" cy="8683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113529" y="788126"/>
            <a:ext cx="7485980" cy="5538810"/>
          </a:xfrm>
        </p:spPr>
        <p:txBody>
          <a:bodyPr/>
          <a:lstStyle/>
          <a:p>
            <a:pPr algn="just"/>
            <a:r>
              <a:rPr lang="es-ES" dirty="0"/>
              <a:t> </a:t>
            </a:r>
          </a:p>
          <a:p>
            <a:pPr algn="just"/>
            <a:r>
              <a:rPr lang="es-ES" dirty="0"/>
              <a:t>Durante esta etapa se espera que los/as Coordinadores/as Barriales conozcan todos los aspectos del Plan Nacional de Barrios Prioritarios y su estado actual. Contactarse y conocer a todos los actores relevantes (contrapartes municipales, la Coordinación Regional de Seguridad Pública y los líderes de la comunidad). </a:t>
            </a:r>
          </a:p>
          <a:p>
            <a:pPr algn="just"/>
            <a:endParaRPr lang="es-CL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ETAPA 0.</a:t>
            </a:r>
            <a:r>
              <a:rPr lang="es-ES" b="1" u="sng" dirty="0"/>
              <a:t> Sentar las bases del proceso de intervención  </a:t>
            </a:r>
            <a:br>
              <a:rPr lang="es-ES" b="1" dirty="0"/>
            </a:br>
            <a:r>
              <a:rPr lang="es-ES" b="1" dirty="0"/>
              <a:t>(Duración 1 mes - marzo)</a:t>
            </a:r>
            <a:br>
              <a:rPr lang="es-ES" dirty="0"/>
            </a:br>
            <a:endParaRPr lang="es-CL" dirty="0"/>
          </a:p>
        </p:txBody>
      </p:sp>
      <p:pic>
        <p:nvPicPr>
          <p:cNvPr id="17410" name="Picture 2" descr="44 ideas de MUÑECOS 3D | monigotes, adivinanzas, imagenes para  presentaciones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8978909" y="1084965"/>
            <a:ext cx="2877997" cy="2859782"/>
          </a:xfrm>
          <a:prstGeom prst="rect">
            <a:avLst/>
          </a:prstGeom>
          <a:noFill/>
        </p:spPr>
      </p:pic>
      <p:pic>
        <p:nvPicPr>
          <p:cNvPr id="17412" name="Picture 4" descr="Resultado de imagen para muñecos para presentaciones power point | Writing  groups, Sculpture lessons, Essay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06334" y="3158139"/>
            <a:ext cx="3996617" cy="3163675"/>
          </a:xfrm>
          <a:prstGeom prst="rect">
            <a:avLst/>
          </a:prstGeom>
          <a:noFill/>
        </p:spPr>
      </p:pic>
      <p:sp>
        <p:nvSpPr>
          <p:cNvPr id="4" name="CuadroTexto 3"/>
          <p:cNvSpPr txBox="1"/>
          <p:nvPr/>
        </p:nvSpPr>
        <p:spPr>
          <a:xfrm>
            <a:off x="4707281" y="3995678"/>
            <a:ext cx="63700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latin typeface="gobCL" pitchFamily="50" charset="0"/>
              </a:rPr>
              <a:t>Recuerden que el Coordinador Barrial es el secretario técnico de la Mesa de trabajo comunitaria.  </a:t>
            </a:r>
          </a:p>
          <a:p>
            <a:r>
              <a:rPr lang="es-CL" dirty="0">
                <a:latin typeface="gobCL" pitchFamily="50" charset="0"/>
              </a:rPr>
              <a:t>	¿Que implica?</a:t>
            </a:r>
          </a:p>
          <a:p>
            <a:endParaRPr lang="es-CL" dirty="0"/>
          </a:p>
          <a:p>
            <a:r>
              <a:rPr lang="es-CL" dirty="0"/>
              <a:t>Ponerse de acuerdo en como se desarrollarán las acciones:</a:t>
            </a:r>
          </a:p>
          <a:p>
            <a:pPr algn="just"/>
            <a:r>
              <a:rPr lang="es-CL" dirty="0"/>
              <a:t>Como se coordinarán, como se convoca a la mesa, como se presentará al coordinador en el territorio, como es la relación con la comunidad y a partir de esta información definir la inserción en el territorio….</a:t>
            </a:r>
          </a:p>
          <a:p>
            <a:endParaRPr lang="es-C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645458" y="1089723"/>
            <a:ext cx="6154912" cy="2640873"/>
          </a:xfrm>
        </p:spPr>
        <p:txBody>
          <a:bodyPr>
            <a:normAutofit/>
          </a:bodyPr>
          <a:lstStyle/>
          <a:p>
            <a:pPr algn="just"/>
            <a:r>
              <a:rPr lang="es-ES" sz="2000" dirty="0"/>
              <a:t> </a:t>
            </a:r>
          </a:p>
          <a:p>
            <a:pPr algn="just"/>
            <a:r>
              <a:rPr lang="es-ES" sz="2000" dirty="0"/>
              <a:t>Nuestro foco (FOSIS) es fortalecer el capital social de la comunidad a través de un trabajo </a:t>
            </a:r>
            <a:r>
              <a:rPr lang="es-ES" sz="2000" b="1" dirty="0"/>
              <a:t>centrado en los pilares de Familia y comunidad (del Plan).</a:t>
            </a:r>
          </a:p>
          <a:p>
            <a:pPr algn="just"/>
            <a:r>
              <a:rPr lang="es-ES" sz="2000" dirty="0"/>
              <a:t>En esta etapa se busca generar lazos de confianza y vínculos de trabajo con la comunidad y lograr disponer de un espacio en el barrio (sede vecinal u otros. </a:t>
            </a:r>
          </a:p>
          <a:p>
            <a:pPr algn="just"/>
            <a:endParaRPr lang="es-ES" sz="2000" dirty="0"/>
          </a:p>
          <a:p>
            <a:pPr algn="just"/>
            <a:endParaRPr lang="es-ES" sz="2000" dirty="0"/>
          </a:p>
          <a:p>
            <a:pPr algn="just"/>
            <a:endParaRPr lang="es-CL" sz="2000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ETAPA 1. </a:t>
            </a:r>
            <a:r>
              <a:rPr lang="es-ES" b="1" u="sng" dirty="0"/>
              <a:t>Inserción en el barrio y coordinación intersectorial</a:t>
            </a:r>
            <a:r>
              <a:rPr lang="es-ES" b="1" dirty="0"/>
              <a:t> </a:t>
            </a:r>
            <a:br>
              <a:rPr lang="es-ES" b="1" dirty="0"/>
            </a:br>
            <a:r>
              <a:rPr lang="es-ES" b="1" dirty="0"/>
              <a:t>(Duración 2 meses: marzo - abril)</a:t>
            </a:r>
            <a:br>
              <a:rPr lang="es-ES" dirty="0"/>
            </a:br>
            <a:endParaRPr lang="es-CL" dirty="0"/>
          </a:p>
        </p:txBody>
      </p:sp>
      <p:sp>
        <p:nvSpPr>
          <p:cNvPr id="4" name="Rectángulo 3"/>
          <p:cNvSpPr/>
          <p:nvPr/>
        </p:nvSpPr>
        <p:spPr>
          <a:xfrm>
            <a:off x="645458" y="4032193"/>
            <a:ext cx="105424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Gobcl"/>
              </a:rPr>
              <a:t>A partir de la información que se obtenga sobre el avance del Plan nacional de barrios prioritarios y de como funciona la  mesa de trabajo comunitario, sus limitaciones y fortalezas, la relación del municipio con la comunidad. Se define un plan de trabajo para realizar la actualización del diagnóstico participativo.  </a:t>
            </a:r>
          </a:p>
          <a:p>
            <a:endParaRPr lang="es-ES" sz="2000" dirty="0">
              <a:solidFill>
                <a:schemeClr val="tx1">
                  <a:lumMod val="65000"/>
                  <a:lumOff val="35000"/>
                </a:schemeClr>
              </a:solidFill>
              <a:latin typeface="Gobcl"/>
            </a:endParaRPr>
          </a:p>
          <a:p>
            <a:r>
              <a:rPr lang="es-E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Gobcl"/>
              </a:rPr>
              <a:t>El diagnóstico no parte de 0 … Queremos que la comunidad conozca los avances y dificultades entienda el proceso.</a:t>
            </a:r>
          </a:p>
        </p:txBody>
      </p:sp>
      <p:pic>
        <p:nvPicPr>
          <p:cNvPr id="18436" name="Picture 4" descr="Resultado de imagen para muñecos para presentaciones en power point |  Presentaciones power point, Presentaciones, Imagenes vectores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7445828" y="1089722"/>
            <a:ext cx="4518212" cy="2640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7 Imagen"/>
          <p:cNvPicPr>
            <a:picLocks noChangeAspect="1" noChangeArrowheads="1"/>
          </p:cNvPicPr>
          <p:nvPr/>
        </p:nvPicPr>
        <p:blipFill>
          <a:blip r:embed="rId3"/>
          <a:srcRect l="22226" t="14989" r="21992" b="19637"/>
          <a:stretch/>
        </p:blipFill>
        <p:spPr bwMode="auto">
          <a:xfrm>
            <a:off x="1809760" y="970859"/>
            <a:ext cx="8018119" cy="480606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ítulo 1"/>
          <p:cNvSpPr txBox="1"/>
          <p:nvPr/>
        </p:nvSpPr>
        <p:spPr>
          <a:xfrm>
            <a:off x="7993770" y="5515996"/>
            <a:ext cx="3363123" cy="108135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r>
              <a:rPr lang="es-CL" sz="3600" b="1" dirty="0">
                <a:solidFill>
                  <a:srgbClr val="FFC000"/>
                </a:solidFill>
                <a:latin typeface="Verdana" pitchFamily="34" charset="0" panose="020B0604030504040204"/>
                <a:ea typeface="Verdana" pitchFamily="34" charset="0" panose="020B0604030504040204"/>
                <a:cs typeface="Verdana" pitchFamily="34" charset="0" panose="020B0604030504040204"/>
              </a:rPr>
              <a:t>GRACIAS</a:t>
            </a:r>
            <a:endParaRPr lang="es-CL" sz="3600" b="1" dirty="0">
              <a:solidFill>
                <a:schemeClr val="bg1"/>
              </a:solidFill>
              <a:latin typeface="Verdana" pitchFamily="34" charset="0" panose="020B0604030504040204"/>
              <a:ea typeface="Verdana" pitchFamily="34" charset="0" panose="020B0604030504040204"/>
              <a:cs typeface="Verdana" pitchFamily="34" charset="0" panose="020B0604030504040204"/>
            </a:endParaRPr>
          </a:p>
        </p:txBody>
      </p:sp>
      <p:pic>
        <p:nvPicPr>
          <p:cNvPr id="11" name="Imagen 10" descr="FOSISfranjas.png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307205" y="0"/>
            <a:ext cx="1502555" cy="13670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name="oleObj" r:id="rId4" imgW="0" imgH="0" progId="TCLayout.ActiveDocument.1">
              <p:embed/>
              <p:pic>
                <p:nvPicPr>
                  <p:cNvPr id="2051" name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588" y="1588"/>
                    <a:ext cx="1588" cy="158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2" name="Rectángulo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latin typeface="Gobcl" pitchFamily="50" charset="0"/>
              <a:ea typeface="+mn-ea"/>
              <a:cs typeface="+mn-cs"/>
              <a:sym typeface="Gobcl" pitchFamily="50" charset="0"/>
              <a:uFillTx/>
            </a:endParaRPr>
          </a:p>
        </p:txBody>
      </p:sp>
      <p:pic>
        <p:nvPicPr>
          <p:cNvPr id="37" name="Gráfico 36" descr="Red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/>
          <p:cNvSpPr txBox="1"/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itchFamily="34" charset="0" panose="020B0604030504040204"/>
              <a:ea typeface="Verdana" pitchFamily="34" charset="0" panose="020B0604030504040204"/>
              <a:cs typeface="+mn-cs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718701" y="3720599"/>
            <a:ext cx="108534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>
                <a:latin typeface="gobCL" pitchFamily="50" charset="0"/>
                <a:ea typeface="Calibri" pitchFamily="34" charset="0" panose="020F0502020204030204"/>
                <a:cs typeface="Times New Roman" pitchFamily="18" charset="0" panose="02020603050405020304"/>
              </a:rPr>
              <a:t>Fortalecer y consolidar los pilares “</a:t>
            </a:r>
            <a:r>
              <a:rPr lang="es-ES" sz="2800" b="1" dirty="0">
                <a:latin typeface="gobCL" pitchFamily="50" charset="0"/>
                <a:ea typeface="Calibri" pitchFamily="34" charset="0" panose="020F0502020204030204"/>
                <a:cs typeface="Times New Roman" pitchFamily="18" charset="0" panose="02020603050405020304"/>
              </a:rPr>
              <a:t>Comunidad” y “Familia” del Plan Nacional Barrios Prioritarios</a:t>
            </a:r>
            <a:r>
              <a:rPr lang="es-ES" sz="2800" dirty="0">
                <a:latin typeface="gobCL" pitchFamily="50" charset="0"/>
                <a:ea typeface="Calibri" pitchFamily="34" charset="0" panose="020F0502020204030204"/>
                <a:cs typeface="Times New Roman" pitchFamily="18" charset="0" panose="02020603050405020304"/>
              </a:rPr>
              <a:t> y poner en práctica </a:t>
            </a:r>
            <a:r>
              <a:rPr lang="es-ES" sz="2800" b="1" dirty="0">
                <a:latin typeface="gobCL" pitchFamily="50" charset="0"/>
                <a:ea typeface="Calibri" pitchFamily="34" charset="0" panose="020F0502020204030204"/>
                <a:cs typeface="Times New Roman" pitchFamily="18" charset="0" panose="02020603050405020304"/>
              </a:rPr>
              <a:t>experiencias exitosas de participación y gestión sociocomunitaria </a:t>
            </a:r>
            <a:r>
              <a:rPr lang="es-ES" sz="2800" dirty="0">
                <a:latin typeface="gobCL" pitchFamily="50" charset="0"/>
                <a:ea typeface="Calibri" pitchFamily="34" charset="0" panose="020F0502020204030204"/>
                <a:cs typeface="Times New Roman" pitchFamily="18" charset="0" panose="02020603050405020304"/>
              </a:rPr>
              <a:t>en el marco del programa Acción Local de FOSIS. </a:t>
            </a:r>
          </a:p>
          <a:p>
            <a:pPr algn="just"/>
            <a:r>
              <a:rPr lang="es-CL" sz="2800" dirty="0">
                <a:latin typeface="gobCL" pitchFamily="50" charset="0"/>
              </a:rPr>
              <a:t>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210398" y="1688024"/>
            <a:ext cx="5180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latin typeface="gobCL" pitchFamily="50" charset="0"/>
              </a:rPr>
              <a:t>Subsecretaría de prevención del Delito </a:t>
            </a:r>
          </a:p>
        </p:txBody>
      </p:sp>
      <p:sp>
        <p:nvSpPr>
          <p:cNvPr id="7" name="Cruz 6"/>
          <p:cNvSpPr/>
          <p:nvPr/>
        </p:nvSpPr>
        <p:spPr>
          <a:xfrm>
            <a:off x="5524820" y="1534199"/>
            <a:ext cx="1024538" cy="983811"/>
          </a:xfrm>
          <a:prstGeom prst="plus">
            <a:avLst>
              <a:gd name="adj" fmla="val 34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CuadroTexto 12"/>
          <p:cNvSpPr txBox="1"/>
          <p:nvPr/>
        </p:nvSpPr>
        <p:spPr>
          <a:xfrm>
            <a:off x="5731857" y="1704522"/>
            <a:ext cx="4254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4800" dirty="0">
                <a:latin typeface="gobCL" pitchFamily="50" charset="0"/>
              </a:rPr>
              <a:t>FOSIS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name="oleObj" r:id="rId4" imgW="0" imgH="0" progId="TCLayout.ActiveDocument.1">
              <p:embed/>
              <p:pic>
                <p:nvPicPr>
                  <p:cNvPr id="0" name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588" y="1588"/>
                    <a:ext cx="1588" cy="158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2" name="Rectángulo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latin typeface="Gobcl" pitchFamily="50" charset="0"/>
              <a:ea typeface="+mn-ea"/>
              <a:cs typeface="+mn-cs"/>
              <a:sym typeface="Gobcl" pitchFamily="50" charset="0"/>
              <a:uFillTx/>
            </a:endParaRPr>
          </a:p>
        </p:txBody>
      </p:sp>
      <p:pic>
        <p:nvPicPr>
          <p:cNvPr id="37" name="Gráfico 36" descr="Red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/>
          <p:cNvSpPr txBox="1"/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itchFamily="34" charset="0" panose="020B0604030504040204"/>
              <a:ea typeface="Verdana" pitchFamily="34" charset="0" panose="020B0604030504040204"/>
              <a:cs typeface="+mn-cs"/>
            </a:endParaRPr>
          </a:p>
        </p:txBody>
      </p:sp>
      <p:grpSp>
        <p:nvGrpSpPr>
          <p:cNvPr id="6" name="Diagrama 5"/>
          <p:cNvGrpSpPr/>
          <p:nvPr/>
        </p:nvGrpSpPr>
        <p:grpSpPr>
          <a:xfrm>
            <a:off x="658188" y="972634"/>
            <a:ext cx="11044674" cy="5558189"/>
            <a:chOff x="0" y="0"/>
            <a:chExt cx="11044674" cy="5558189"/>
          </a:xfrm>
        </p:grpSpPr>
        <p:sp>
          <p:nvSpPr>
            <p:cNvPr id="0" name=""/>
            <p:cNvSpPr/>
            <p:nvPr/>
          </p:nvSpPr>
          <p:spPr>
            <a:xfrm rot="16200000">
              <a:off x="1088" y="88033"/>
              <a:ext cx="5382121" cy="5382121"/>
            </a:xfrm>
            <a:prstGeom prst="downArrow">
              <a:avLst>
                <a:gd name="adj1" fmla="val 50000"/>
                <a:gd name="adj2" fmla="val 35000"/>
              </a:avLst>
            </a:prstGeom>
            <a:gradFill rotWithShape="0">
              <a:gsLst>
                <a:gs pos="0">
                  <a:schemeClr val="accent5">
                    <a:hueOff val="0"/>
                    <a:satOff val="0"/>
                    <a:lumOff val="0"/>
                    <a:alphaOff val="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hueOff val="0"/>
                    <a:satOff val="0"/>
                    <a:lumOff val="0"/>
                    <a:alphaOff val="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hueOff val="0"/>
                    <a:satOff val="0"/>
                    <a:lumOff val="0"/>
                    <a:alphaOff val="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rotWithShape="0" algn="ctr">
                <a:srgbClr val="000000">
                  <a:alpha val="63000"/>
                </a:srgbClr>
              </a:outerShdw>
            </a:effectLst>
          </p:spPr>
          <p:style>
            <a:lnRef idx="0">
              <a:srgbClr val="000000"/>
            </a:lnRef>
            <a:fillRef idx="3">
              <a:srgbClr val="000000"/>
            </a:fillRef>
            <a:effectRef idx="3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>
                  <a:latin typeface="gobCL" pitchFamily="50" charset="0"/>
                </a:rPr>
                <a:t>Contribuir a </a:t>
              </a:r>
              <a:r>
                <a:rPr lang="es-ES" sz="2000" b="1" u="sng" kern="1200" dirty="0">
                  <a:latin typeface="gobCL" pitchFamily="50" charset="0"/>
                </a:rPr>
                <a:t>la disminución de los niveles de victimización, condiciones de violencia y percepción de inseguridad,</a:t>
              </a:r>
              <a:r>
                <a:rPr lang="es-ES" sz="2000" kern="1200" dirty="0">
                  <a:latin typeface="gobCL" pitchFamily="50" charset="0"/>
                </a:rPr>
                <a:t> especialmente el nivel de delitos complejos, mediante una coordinación intersectorial permanente</a:t>
              </a:r>
              <a:endParaRPr lang="es-CL" sz="2000" kern="1200" dirty="0">
                <a:latin typeface="gobCL" pitchFamily="50" charset="0"/>
              </a:endParaRPr>
            </a:p>
          </p:txBody>
        </p:sp>
        <p:sp>
          <p:nvSpPr>
            <p:cNvPr id="0" name=""/>
            <p:cNvSpPr/>
            <p:nvPr/>
          </p:nvSpPr>
          <p:spPr>
            <a:xfrm rot="5400000">
              <a:off x="5661463" y="88033"/>
              <a:ext cx="5382121" cy="5382121"/>
            </a:xfrm>
            <a:prstGeom prst="downArrow">
              <a:avLst>
                <a:gd name="adj1" fmla="val 50000"/>
                <a:gd name="adj2" fmla="val 35000"/>
              </a:avLst>
            </a:prstGeom>
            <a:gradFill rotWithShape="0">
              <a:gsLst>
                <a:gs pos="0">
                  <a:schemeClr val="accent5">
                    <a:hueOff val="-6758543"/>
                    <a:satOff val="-17419"/>
                    <a:lumOff val="-11765"/>
                    <a:alphaOff val="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hueOff val="-6758543"/>
                    <a:satOff val="-17419"/>
                    <a:lumOff val="-11765"/>
                    <a:alphaOff val="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hueOff val="-6758543"/>
                    <a:satOff val="-17419"/>
                    <a:lumOff val="-11765"/>
                    <a:alphaOff val="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rotWithShape="0" algn="ctr">
                <a:srgbClr val="000000">
                  <a:alpha val="63000"/>
                </a:srgbClr>
              </a:outerShdw>
            </a:effectLst>
          </p:spPr>
          <p:style>
            <a:lnRef idx="0">
              <a:srgbClr val="000000"/>
            </a:lnRef>
            <a:fillRef idx="3">
              <a:srgbClr val="000000"/>
            </a:fillRef>
            <a:effectRef idx="3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>
                  <a:latin typeface="gobCL" pitchFamily="50" charset="0"/>
                </a:rPr>
                <a:t>Contribuir a la </a:t>
              </a:r>
              <a:r>
                <a:rPr lang="es-ES" sz="2000" u="sng" kern="1200" dirty="0">
                  <a:latin typeface="gobCL" pitchFamily="50" charset="0"/>
                </a:rPr>
                <a:t>disminución de la pobreza en territorios vulnerables y busca el aumento de las capacidades locales de las comunidades </a:t>
              </a:r>
              <a:r>
                <a:rPr lang="es-ES" sz="2000" kern="1200" dirty="0">
                  <a:latin typeface="gobCL" pitchFamily="50" charset="0"/>
                </a:rPr>
                <a:t>mediante la articulación de acciones sociales e institucionales</a:t>
              </a:r>
              <a:endParaRPr lang="es-CL" sz="2000" kern="1200" dirty="0">
                <a:latin typeface="gobCL" pitchFamily="50" charset="0"/>
              </a:endParaRPr>
            </a:p>
          </p:txBody>
        </p:sp>
      </p:grpSp>
      <p:sp>
        <p:nvSpPr>
          <p:cNvPr id="9" name="Rectángulo 8"/>
          <p:cNvSpPr/>
          <p:nvPr/>
        </p:nvSpPr>
        <p:spPr>
          <a:xfrm>
            <a:off x="658188" y="1349837"/>
            <a:ext cx="2981406" cy="6025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dirty="0"/>
              <a:t>Subsecretaría de Prevención  del Delito 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9274629" y="1487477"/>
            <a:ext cx="1796468" cy="3213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2400" dirty="0"/>
              <a:t>FOSIS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name="oleObj" r:id="rId4" imgW="0" imgH="0" progId="TCLayout.ActiveDocument.1">
              <p:embed/>
              <p:pic>
                <p:nvPicPr>
                  <p:cNvPr id="0" name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588" y="1588"/>
                    <a:ext cx="1588" cy="158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2" name="Rectángulo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latin typeface="Gobcl" pitchFamily="50" charset="0"/>
              <a:ea typeface="+mn-ea"/>
              <a:cs typeface="+mn-cs"/>
              <a:sym typeface="Gobcl" pitchFamily="50" charset="0"/>
              <a:uFillTx/>
            </a:endParaRPr>
          </a:p>
        </p:txBody>
      </p:sp>
      <p:pic>
        <p:nvPicPr>
          <p:cNvPr id="37" name="Gráfico 36" descr="Red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pSp>
        <p:nvGrpSpPr>
          <p:cNvPr id="16" name="Diagrama 15"/>
          <p:cNvGrpSpPr/>
          <p:nvPr/>
        </p:nvGrpSpPr>
        <p:grpSpPr>
          <a:xfrm>
            <a:off x="-367568" y="834669"/>
            <a:ext cx="5989739" cy="5536734"/>
            <a:chOff x="0" y="0"/>
            <a:chExt cx="5989739" cy="5536734"/>
          </a:xfrm>
        </p:grpSpPr>
        <p:sp>
          <p:nvSpPr>
            <p:cNvPr id="0" name=""/>
            <p:cNvSpPr/>
            <p:nvPr/>
          </p:nvSpPr>
          <p:spPr>
            <a:xfrm>
              <a:off x="765226" y="359887"/>
              <a:ext cx="4650856" cy="4650856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>
                  <a:latin typeface="gobCL" pitchFamily="50" charset="0"/>
                </a:rPr>
                <a:t>Programa Acción Local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669441" y="525989"/>
              <a:ext cx="4650856" cy="4650856"/>
            </a:xfrm>
            <a:prstGeom prst="pie">
              <a:avLst>
                <a:gd name="adj1" fmla="val 1800000"/>
                <a:gd name="adj2" fmla="val 900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>
                  <a:latin typeface="gobCL" pitchFamily="50" charset="0"/>
                </a:rPr>
                <a:t>Estrategia de intervención Programa Barrios en acción 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573655" y="359887"/>
              <a:ext cx="4650856" cy="4650856"/>
            </a:xfrm>
            <a:prstGeom prst="pie">
              <a:avLst>
                <a:gd name="adj1" fmla="val 9000000"/>
                <a:gd name="adj2" fmla="val 1620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>
                  <a:latin typeface="gobCL" pitchFamily="50" charset="0"/>
                </a:rPr>
                <a:t>Plan Nacional de Barrios Prioritarios 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491655" y="110654"/>
              <a:ext cx="5226676" cy="5226676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accent1">
                <a:tint val="6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  <p:sp>
          <p:nvSpPr>
            <p:cNvPr id="0" name=""/>
            <p:cNvSpPr/>
            <p:nvPr/>
          </p:nvSpPr>
          <p:spPr>
            <a:xfrm>
              <a:off x="381531" y="237785"/>
              <a:ext cx="5226676" cy="5226676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accent1">
                <a:tint val="6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  <p:sp>
          <p:nvSpPr>
            <p:cNvPr id="0" name=""/>
            <p:cNvSpPr/>
            <p:nvPr/>
          </p:nvSpPr>
          <p:spPr>
            <a:xfrm>
              <a:off x="285361" y="71977"/>
              <a:ext cx="5226676" cy="5226676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accent1">
                <a:tint val="6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</p:grpSp>
      <p:sp>
        <p:nvSpPr>
          <p:cNvPr id="18" name="CuadroTexto 17"/>
          <p:cNvSpPr txBox="1"/>
          <p:nvPr/>
        </p:nvSpPr>
        <p:spPr>
          <a:xfrm>
            <a:off x="5271246" y="1063908"/>
            <a:ext cx="6822127" cy="5940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200" b="1" dirty="0">
                <a:latin typeface="gobCL" pitchFamily="50" charset="0"/>
                <a:ea typeface="Verdana" pitchFamily="34" charset="0" panose="020B0604030504040204"/>
              </a:rPr>
              <a:t>OBJETIVO GENERAL DEL PROGRAMA : </a:t>
            </a:r>
            <a:endParaRPr lang="es-CL" sz="2200" b="1" dirty="0">
              <a:solidFill>
                <a:schemeClr val="tx1"/>
              </a:solidFill>
              <a:latin typeface="gobCL" pitchFamily="50" charset="0"/>
              <a:ea typeface="Verdana" pitchFamily="34" charset="0" panose="020B0604030504040204"/>
            </a:endParaRPr>
          </a:p>
          <a:p>
            <a:endParaRPr lang="es-CL" sz="1100" b="1" dirty="0">
              <a:solidFill>
                <a:schemeClr val="tx1"/>
              </a:solidFill>
              <a:latin typeface="gobCL" pitchFamily="50" charset="0"/>
              <a:ea typeface="Verdana" pitchFamily="34" charset="0" panose="020B0604030504040204"/>
            </a:endParaRPr>
          </a:p>
          <a:p>
            <a:pPr algn="just"/>
            <a:r>
              <a:rPr lang="es-ES" sz="2200" dirty="0">
                <a:latin typeface="gobCL" pitchFamily="50" charset="0"/>
              </a:rPr>
              <a:t>Mitigar los efectos del debilitamiento del capital social, a través del fortalecimiento de las capacidades de gestión sociocomunitaria, integración social de barrios prioritarios y el fortalecimiento de alianzas público-privadas.</a:t>
            </a:r>
          </a:p>
          <a:p>
            <a:endParaRPr lang="es-CL" sz="2200" b="1" dirty="0">
              <a:solidFill>
                <a:schemeClr val="tx1"/>
              </a:solidFill>
              <a:latin typeface="gobCL" pitchFamily="50" charset="0"/>
              <a:ea typeface="Verdana" pitchFamily="34" charset="0" panose="020B0604030504040204"/>
            </a:endParaRPr>
          </a:p>
          <a:p>
            <a:r>
              <a:rPr lang="es-ES" sz="2200" b="1" dirty="0">
                <a:latin typeface="gobCL" pitchFamily="50" charset="0"/>
                <a:ea typeface="Verdana" pitchFamily="34" charset="0" panose="020B0604030504040204"/>
              </a:rPr>
              <a:t>ESTRATEGIA DE INTERVENCION:</a:t>
            </a:r>
          </a:p>
          <a:p>
            <a:endParaRPr lang="es-ES" sz="1100" b="1" dirty="0">
              <a:latin typeface="gobCL" pitchFamily="50" charset="0"/>
              <a:ea typeface="Verdana" pitchFamily="34" charset="0" panose="020B0604030504040204"/>
            </a:endParaRP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es-ES" sz="2200" dirty="0">
                <a:latin typeface="gobCL" pitchFamily="50" charset="0"/>
                <a:ea typeface="Verdana" pitchFamily="34" charset="0" panose="020B0604030504040204"/>
              </a:rPr>
              <a:t>Promoción Sociocomunitaria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es-ES" sz="2200" dirty="0">
                <a:latin typeface="gobCL" pitchFamily="50" charset="0"/>
                <a:ea typeface="Verdana" pitchFamily="34" charset="0" panose="020B0604030504040204"/>
              </a:rPr>
              <a:t>Activación Barrial</a:t>
            </a:r>
          </a:p>
          <a:p>
            <a:endParaRPr lang="es-ES" sz="1400" b="1" dirty="0">
              <a:latin typeface="gobCL" pitchFamily="50" charset="0"/>
              <a:ea typeface="Verdana" pitchFamily="34" charset="0" panose="020B0604030504040204"/>
            </a:endParaRPr>
          </a:p>
          <a:p>
            <a:r>
              <a:rPr lang="es-ES" sz="2200" b="1" dirty="0">
                <a:latin typeface="gobCL" pitchFamily="50" charset="0"/>
                <a:ea typeface="Verdana" pitchFamily="34" charset="0" panose="020B0604030504040204"/>
              </a:rPr>
              <a:t>El programa considera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es-ES" sz="2200" dirty="0">
                <a:latin typeface="gobCL" pitchFamily="50" charset="0"/>
                <a:ea typeface="Verdana" pitchFamily="34" charset="0" panose="020B0604030504040204"/>
              </a:rPr>
              <a:t>Acciones de apoyo a la implementación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itchFamily="34" charset="0" panose="020B0604030504040204"/>
              </a:rPr>
              <a:t>Pilares</a:t>
            </a:r>
          </a:p>
          <a:p>
            <a:pPr lvl="1"/>
            <a:r>
              <a:rPr lang="es-ES" sz="2200" dirty="0">
                <a:latin typeface="gobCL" pitchFamily="50" charset="0"/>
                <a:ea typeface="Verdana" pitchFamily="34" charset="0" panose="020B0604030504040204"/>
              </a:rPr>
              <a:t>Obras de confianza </a:t>
            </a:r>
          </a:p>
          <a:p>
            <a:pPr lvl="1"/>
            <a:r>
              <a:rPr lang="es-ES" sz="2200" dirty="0">
                <a:latin typeface="gobCL" pitchFamily="50" charset="0"/>
                <a:ea typeface="Verdana" pitchFamily="34" charset="0" panose="020B0604030504040204"/>
              </a:rPr>
              <a:t>Mesa de trabajo comunitaria</a:t>
            </a:r>
          </a:p>
        </p:txBody>
      </p:sp>
      <p:sp>
        <p:nvSpPr>
          <p:cNvPr id="20" name="Título 1"/>
          <p:cNvSpPr txBox="1"/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  <a:t>Elementos centrales de la intervención</a:t>
            </a:r>
            <a:b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itchFamily="34" charset="0" panose="020B0604030504040204"/>
              <a:ea typeface="Verdana" pitchFamily="34" charset="0" panose="020B0604030504040204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Marcador de contenido 5"/>
          <p:cNvGrpSpPr/>
          <p:nvPr/>
        </p:nvGrpSpPr>
        <p:grpSpPr>
          <a:xfrm>
            <a:off x="799139" y="998924"/>
            <a:ext cx="13288256" cy="6008914"/>
            <a:chOff x="0" y="0"/>
            <a:chExt cx="13288256" cy="6008914"/>
          </a:xfrm>
        </p:grpSpPr>
        <p:sp>
          <p:nvSpPr>
            <p:cNvPr id="0" name=""/>
            <p:cNvSpPr/>
            <p:nvPr/>
          </p:nvSpPr>
          <p:spPr>
            <a:xfrm>
              <a:off x="4366870" y="596981"/>
              <a:ext cx="4591311" cy="4814950"/>
            </a:xfrm>
            <a:prstGeom prst="blockArc">
              <a:avLst>
                <a:gd name="adj1" fmla="val 10800000"/>
                <a:gd name="adj2" fmla="val 16200000"/>
                <a:gd name="adj3" fmla="val 4639"/>
              </a:avLst>
            </a:prstGeom>
            <a:solidFill>
              <a:schemeClr val="accent5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0" name=""/>
            <p:cNvSpPr/>
            <p:nvPr/>
          </p:nvSpPr>
          <p:spPr>
            <a:xfrm>
              <a:off x="4347743" y="584966"/>
              <a:ext cx="4624468" cy="4624468"/>
            </a:xfrm>
            <a:prstGeom prst="blockArc">
              <a:avLst>
                <a:gd name="adj1" fmla="val 5342715"/>
                <a:gd name="adj2" fmla="val 10636687"/>
                <a:gd name="adj3" fmla="val 4639"/>
              </a:avLst>
            </a:prstGeom>
            <a:solidFill>
              <a:schemeClr val="accent4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0" name=""/>
            <p:cNvSpPr/>
            <p:nvPr/>
          </p:nvSpPr>
          <p:spPr>
            <a:xfrm>
              <a:off x="4352843" y="584887"/>
              <a:ext cx="4624468" cy="4624468"/>
            </a:xfrm>
            <a:prstGeom prst="blockArc">
              <a:avLst>
                <a:gd name="adj1" fmla="val 163433"/>
                <a:gd name="adj2" fmla="val 5350478"/>
                <a:gd name="adj3" fmla="val 4639"/>
              </a:avLst>
            </a:prstGeom>
            <a:solidFill>
              <a:schemeClr val="accent3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0" name=""/>
            <p:cNvSpPr/>
            <p:nvPr/>
          </p:nvSpPr>
          <p:spPr>
            <a:xfrm>
              <a:off x="4350291" y="692222"/>
              <a:ext cx="4624468" cy="4624468"/>
            </a:xfrm>
            <a:prstGeom prst="blockArc">
              <a:avLst>
                <a:gd name="adj1" fmla="val 16200000"/>
                <a:gd name="adj2" fmla="val 0"/>
                <a:gd name="adj3" fmla="val 4639"/>
              </a:avLst>
            </a:prstGeom>
            <a:solidFill>
              <a:schemeClr val="accent2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</p:sp>
        <p:sp>
          <p:nvSpPr>
            <p:cNvPr id="0" name=""/>
            <p:cNvSpPr/>
            <p:nvPr/>
          </p:nvSpPr>
          <p:spPr>
            <a:xfrm>
              <a:off x="5285231" y="1757503"/>
              <a:ext cx="2754589" cy="2493906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2700" kern="1200" dirty="0"/>
                <a:t>LA COMUNIDAD 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5730084" y="984"/>
              <a:ext cx="1864883" cy="1489738"/>
            </a:xfrm>
            <a:prstGeom prst="ellipse">
              <a:avLst/>
            </a:prstGeom>
            <a:solidFill>
              <a:schemeClr val="accent2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1600" kern="1200" dirty="0"/>
                <a:t>Municipio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1600" kern="1200" dirty="0"/>
                <a:t>Instituciones público privadas 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8105632" y="2259587"/>
              <a:ext cx="1630995" cy="1489738"/>
            </a:xfrm>
            <a:prstGeom prst="ellipse">
              <a:avLst/>
            </a:prstGeom>
            <a:solidFill>
              <a:schemeClr val="accent3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1800" kern="1200" dirty="0"/>
                <a:t>SPD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5952743" y="4410622"/>
              <a:ext cx="1489738" cy="1489738"/>
            </a:xfrm>
            <a:prstGeom prst="ellipse">
              <a:avLst/>
            </a:prstGeom>
            <a:solidFill>
              <a:schemeClr val="accent4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1800" b="1" kern="1200" dirty="0"/>
                <a:t>FOSIS NAC</a:t>
              </a:r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1800" b="1" kern="1200" dirty="0"/>
                <a:t>FOSIS REG</a:t>
              </a:r>
            </a:p>
          </p:txBody>
        </p:sp>
        <p:sp>
          <p:nvSpPr>
            <p:cNvPr id="0" name=""/>
            <p:cNvSpPr/>
            <p:nvPr/>
          </p:nvSpPr>
          <p:spPr>
            <a:xfrm>
              <a:off x="3551628" y="2259587"/>
              <a:ext cx="1704588" cy="1489738"/>
            </a:xfrm>
            <a:prstGeom prst="ellipse">
              <a:avLst/>
            </a:prstGeom>
            <a:solidFill>
              <a:schemeClr val="accent5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3">
              <a:srgbClr val="000000"/>
            </a:lnRef>
            <a:fillRef idx="1">
              <a:srgbClr val="000000"/>
            </a:fillRef>
            <a:effectRef idx="1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L" sz="1600" kern="1200" dirty="0"/>
                <a:t>Coordinador regional  de seguridad Pública</a:t>
              </a:r>
            </a:p>
          </p:txBody>
        </p:sp>
      </p:grpSp>
      <p:sp>
        <p:nvSpPr>
          <p:cNvPr id="5" name="Título 1"/>
          <p:cNvSpPr txBox="1"/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  <a:t>Elementos centrales de la intervención</a:t>
            </a:r>
            <a:br>
              <a:rPr lang="es-CL" sz="24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itchFamily="34" charset="0" panose="020B0604030504040204"/>
              <a:ea typeface="Verdana" pitchFamily="34" charset="0" panose="020B0604030504040204"/>
              <a:cs typeface="+mn-cs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20276" y="1379899"/>
            <a:ext cx="43670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altLang="es-CL" sz="2000" dirty="0">
                <a:solidFill>
                  <a:srgbClr val="002060"/>
                </a:solidFill>
                <a:latin typeface="gobCL" pitchFamily="50" charset="0"/>
              </a:rPr>
              <a:t>Como FOSIS nuestro énfasis esta en facilitar </a:t>
            </a:r>
            <a:r>
              <a:rPr lang="es-CL" altLang="es-CL" sz="2400" b="1" dirty="0">
                <a:solidFill>
                  <a:srgbClr val="002060"/>
                </a:solidFill>
                <a:latin typeface="gobCL" pitchFamily="50" charset="0"/>
              </a:rPr>
              <a:t>la activación de la comunidad para participar  e involucrarse en la mejora de sus condiciones de vida y a fortalecer su organización</a:t>
            </a:r>
            <a:endParaRPr lang="es-CL" altLang="es-CL" sz="2000" b="1" dirty="0">
              <a:solidFill>
                <a:srgbClr val="002060"/>
              </a:solidFill>
              <a:latin typeface="gobCL" pitchFamily="50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name="oleObj" r:id="rId4" imgW="0" imgH="0" progId="TCLayout.ActiveDocument.1">
              <p:embed/>
              <p:pic>
                <p:nvPicPr>
                  <p:cNvPr id="0" name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588" y="1588"/>
                    <a:ext cx="1588" cy="158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2" name="Rectángulo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latin typeface="Gobcl" pitchFamily="50" charset="0"/>
              <a:ea typeface="+mn-ea"/>
              <a:cs typeface="+mn-cs"/>
              <a:sym typeface="Gobcl" pitchFamily="50" charset="0"/>
              <a:uFillTx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  <a:t>Estrategias de intervención </a:t>
            </a:r>
          </a:p>
        </p:txBody>
      </p:sp>
      <p:grpSp>
        <p:nvGrpSpPr>
          <p:cNvPr id="25" name="Grupo 24"/>
          <p:cNvGrpSpPr/>
          <p:nvPr/>
        </p:nvGrpSpPr>
        <p:grpSpPr>
          <a:xfrm>
            <a:off x="0" y="1352290"/>
            <a:ext cx="4472108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/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latin typeface="Gobcl"/>
                <a:ea typeface="+mn-ea"/>
                <a:cs typeface="+mn-cs"/>
                <a:uFillTx/>
              </a:endParaRPr>
            </a:p>
          </p:txBody>
        </p:sp>
        <p:sp>
          <p:nvSpPr>
            <p:cNvPr id="31" name="Rectangle 47"/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latin typeface="Gobcl"/>
                  <a:ea typeface="+mn-ea"/>
                  <a:cs typeface="+mn-cs"/>
                  <a:uFillTx/>
                </a:rPr>
                <a:t>Promoción sociocomunitaria</a:t>
              </a:r>
            </a:p>
          </p:txBody>
        </p:sp>
      </p:grpSp>
      <p:sp>
        <p:nvSpPr>
          <p:cNvPr id="11" name="Rectángulo 10"/>
          <p:cNvSpPr/>
          <p:nvPr/>
        </p:nvSpPr>
        <p:spPr>
          <a:xfrm>
            <a:off x="4913792" y="2069816"/>
            <a:ext cx="6252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latin typeface="Gobcl"/>
                <a:ea typeface="+mn-ea"/>
                <a:cs typeface="+mn-cs"/>
                <a:uFillTx/>
              </a:rPr>
              <a:t>Activar el capital social de los barrios prioritarios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latin typeface="Gobcl"/>
              <a:ea typeface="+mn-ea"/>
              <a:cs typeface="+mn-cs"/>
              <a:uFillTx/>
            </a:endParaRPr>
          </a:p>
        </p:txBody>
      </p:sp>
      <p:pic>
        <p:nvPicPr>
          <p:cNvPr id="37" name="Gráfico 36" descr="Red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337776" y="4102433"/>
            <a:ext cx="82063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Implementar la promoción socio comunitaria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Colaborar en la gestión de los Pilares del Plan </a:t>
            </a:r>
          </a:p>
          <a:p>
            <a:pPr marL="342900" lvl="0" indent="-342900" fontAlgn="base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Asesorar a los municipios</a:t>
            </a:r>
          </a:p>
          <a:p>
            <a:pPr marL="342900" lvl="0" indent="-342900" fontAlgn="base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Promover y difundir la oferta programática de la Subsecretaría de Prevención del Delito </a:t>
            </a:r>
          </a:p>
          <a:p>
            <a:pPr marL="342900" lvl="0" indent="-342900" fontAlgn="base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Prestar soporte en la supervisión de los proyectos financiados en el marco del Plan y del programa Barrios en Acción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endParaRPr lang="es-CL" sz="2000" dirty="0">
              <a:solidFill>
                <a:srgbClr val="44546A"/>
              </a:solidFill>
              <a:latin typeface="Gobcl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-3257" y="3538565"/>
            <a:ext cx="423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itchFamily="34" charset="0" panose="020B0604020202020204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34 barrios en 15 regiones</a:t>
            </a:r>
          </a:p>
          <a:p>
            <a:pPr marL="285750" lvl="0" indent="-285750" algn="just">
              <a:buFont typeface="Arial" pitchFamily="34" charset="0" panose="020B0604020202020204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12 meses</a:t>
            </a:r>
          </a:p>
          <a:p>
            <a:pPr marL="285750" indent="-285750" algn="just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el coordinador barrial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/>
          <p:cNvSpPr txBox="1"/>
          <p:nvPr/>
        </p:nvSpPr>
        <p:spPr>
          <a:xfrm>
            <a:off x="-3257" y="2838145"/>
            <a:ext cx="403538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454342" y="3229729"/>
            <a:ext cx="737138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4807953" y="1518004"/>
            <a:ext cx="6956301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name="oleObj" r:id="rId4" imgW="0" imgH="0" progId="TCLayout.ActiveDocument.1">
              <p:embed/>
              <p:pic>
                <p:nvPicPr>
                  <p:cNvPr id="0" name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588" y="1588"/>
                    <a:ext cx="1588" cy="158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sp>
        <p:nvSpPr>
          <p:cNvPr id="2" name="Rectángulo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latin typeface="Gobcl" pitchFamily="50" charset="0"/>
              <a:ea typeface="+mn-ea"/>
              <a:cs typeface="+mn-cs"/>
              <a:sym typeface="Gobcl" pitchFamily="50" charset="0"/>
              <a:uFillTx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itchFamily="34" charset="0" panose="020B0604030504040204"/>
                <a:ea typeface="Verdana" pitchFamily="34" charset="0" panose="020B0604030504040204"/>
                <a:cs typeface="+mn-cs"/>
              </a:rPr>
              <a:t>Estrategias de intervención </a:t>
            </a:r>
          </a:p>
        </p:txBody>
      </p:sp>
      <p:grpSp>
        <p:nvGrpSpPr>
          <p:cNvPr id="25" name="Grupo 24"/>
          <p:cNvGrpSpPr/>
          <p:nvPr/>
        </p:nvGrpSpPr>
        <p:grpSpPr>
          <a:xfrm>
            <a:off x="0" y="970922"/>
            <a:ext cx="4131973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/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latin typeface="Gobcl"/>
                <a:ea typeface="+mn-ea"/>
                <a:cs typeface="+mn-cs"/>
                <a:uFillTx/>
              </a:endParaRPr>
            </a:p>
          </p:txBody>
        </p:sp>
        <p:sp>
          <p:nvSpPr>
            <p:cNvPr id="31" name="Rectangle 47"/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latin typeface="Gobcl"/>
                  <a:ea typeface="+mn-ea"/>
                  <a:cs typeface="+mn-cs"/>
                  <a:uFillTx/>
                </a:rPr>
                <a:t>ACTIVACION BARRIAL </a:t>
              </a:r>
            </a:p>
          </p:txBody>
        </p:sp>
      </p:grpSp>
      <p:sp>
        <p:nvSpPr>
          <p:cNvPr id="11" name="Rectángulo 10"/>
          <p:cNvSpPr/>
          <p:nvPr/>
        </p:nvSpPr>
        <p:spPr>
          <a:xfrm>
            <a:off x="4421820" y="1491524"/>
            <a:ext cx="718078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General</a:t>
            </a:r>
            <a:r>
              <a:rPr lang="es-ES" sz="2000" dirty="0">
                <a:solidFill>
                  <a:srgbClr val="44546A"/>
                </a:solidFill>
                <a:latin typeface="Gobcl"/>
              </a:rPr>
              <a:t> </a:t>
            </a:r>
          </a:p>
          <a:p>
            <a:pPr lvl="0" algn="just" defTabSz="457200"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capacidades locales y fortalecer la articulación de la red pública local y comunitaria para el desarrollo del barrio. </a:t>
            </a:r>
          </a:p>
          <a:p>
            <a:pPr lvl="0" algn="just" defTabSz="457200">
              <a:defRPr/>
            </a:pPr>
            <a:endParaRPr lang="es-ES" sz="2000" b="1" dirty="0">
              <a:solidFill>
                <a:srgbClr val="44546A"/>
              </a:solidFill>
              <a:latin typeface="Gobcl"/>
            </a:endParaRPr>
          </a:p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Específicos:</a:t>
            </a:r>
          </a:p>
          <a:p>
            <a:pPr marL="342900" lvl="0" indent="-34290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 Fortalecer las capacidades locales para la gestión sociocomunitaria.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endParaRPr lang="es-ES" sz="2000" dirty="0">
              <a:solidFill>
                <a:srgbClr val="44546A"/>
              </a:solidFill>
              <a:latin typeface="Gobcl"/>
            </a:endParaRPr>
          </a:p>
          <a:p>
            <a:pPr marL="342900" lvl="0" indent="-34290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Fortalecer la inclusión social de los diferentes grupos que conforman la comunidad.</a:t>
            </a:r>
          </a:p>
        </p:txBody>
      </p:sp>
      <p:pic>
        <p:nvPicPr>
          <p:cNvPr id="37" name="Gráfico 36" descr="Red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311121" y="5506430"/>
            <a:ext cx="86089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Facilitar a la inserción del organismo ejecutor.</a:t>
            </a:r>
          </a:p>
          <a:p>
            <a:pPr marL="342900" lvl="0" indent="-34290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o generar redes de alianzas de colaboración público - privadas .</a:t>
            </a:r>
          </a:p>
          <a:p>
            <a:pPr marL="342900" lvl="0" indent="-342900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Supervisar y acompañar a los organismos ejecutores.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98627" y="2670986"/>
            <a:ext cx="4239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itchFamily="34" charset="0" panose="020B0604020202020204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7 barrios en 4 regiones</a:t>
            </a:r>
          </a:p>
          <a:p>
            <a:pPr marL="285750" lvl="0" indent="-285750" algn="just">
              <a:buFont typeface="Arial" pitchFamily="34" charset="0" panose="020B0604020202020204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11 meses</a:t>
            </a:r>
          </a:p>
          <a:p>
            <a:pPr marL="285750" indent="-285750" algn="just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Ejecutor intermediario  y supervisa Coordinador Barrial</a:t>
            </a:r>
          </a:p>
          <a:p>
            <a:pPr marL="285750" indent="-285750" algn="just">
              <a:buFont typeface="Arial" pitchFamily="34" charset="0" panose="020B0604020202020204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(licitación)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/>
          <p:cNvSpPr txBox="1"/>
          <p:nvPr/>
        </p:nvSpPr>
        <p:spPr>
          <a:xfrm>
            <a:off x="176536" y="2195909"/>
            <a:ext cx="416124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311121" y="4802071"/>
            <a:ext cx="850907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4514312" y="985555"/>
            <a:ext cx="6995805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/>
              <a:t>Localización de la intervención y estrategia asociada</a:t>
            </a:r>
          </a:p>
        </p:txBody>
      </p:sp>
      <p:graphicFrame>
        <p:nvGraphicFramePr>
          <p:cNvPr id="10" name="Marcador de contenido 9"/>
          <p:cNvGraphicFramePr>
            <a:graphicFrameLocks xmlns:a="http://schemas.openxmlformats.org/drawingml/2006/main" noGrp="1"/>
          </p:cNvGraphicFramePr>
          <p:nvPr>
            <p:ph idx="1"/>
          </p:nvPr>
        </p:nvGraphicFramePr>
        <p:xfrm>
          <a:off x="176680" y="928707"/>
          <a:ext cx="5632449" cy="53030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8553"/>
                <a:gridCol w="1518553"/>
                <a:gridCol w="1518553"/>
                <a:gridCol w="1076790"/>
              </a:tblGrid>
              <a:tr h="526238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Región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Comuna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Barrio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estrategia 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6024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RM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Huechuraba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Barrio La Pincoya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786453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Quilicura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Parinacota                  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Cerro Navia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Sara Gajardo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San Joaquín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La Legua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Maipú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San Luis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Lo Espejo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José María Caro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El Bosque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4 de Septiembre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La Pintana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El Castillo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Santo Tomás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Puente Alto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Bajos de Mena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Carol Urzúa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San Bernardo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Andes Cordillera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Arica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Arica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Centro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Tarapacá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Iquique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Centro Norte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Alto Hospicio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Raúl Rettig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602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Antofagasta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Antofagasta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Juan Pablo II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a 10"/>
          <p:cNvGraphicFramePr>
            <a:graphicFrameLocks xmlns:a="http://schemas.openxmlformats.org/drawingml/2006/main" noGrp="1"/>
          </p:cNvGraphicFramePr>
          <p:nvPr/>
        </p:nvGraphicFramePr>
        <p:xfrm>
          <a:off x="6162596" y="928707"/>
          <a:ext cx="5932075" cy="54717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6806"/>
                <a:gridCol w="1629015"/>
                <a:gridCol w="1775012"/>
                <a:gridCol w="991242"/>
              </a:tblGrid>
              <a:tr h="51707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Región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Comuna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Barrio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estrategia 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103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Atacama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Copiapó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Juan Pablo II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Coquimbo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La Serena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El Romeral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Coquimbo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Guayacán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Valparaíso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Viña del Mar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Miraflores Alto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Valparaíso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El Almendral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Edwards Bello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O' Higgins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Rancagua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Costa del Sol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 Baltazar Castro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Manuel Rodríguez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Maule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Talca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 Las Américas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José Miguel Carrera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Biobío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San Pedro de la Paz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Boca Sur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Araucanía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Temuco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Las Apachetas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San Antonio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103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Los Ríos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Valdivia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CORVI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Los Lagos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Puerto Montt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Antonio Varas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  <a:tr h="26103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Aysén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Coyhaique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/>
                        <a:t>Pablo Neruda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  y 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1707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Magallanes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/>
                        <a:t>Punta Arenas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/>
                        <a:t>Archipiélago de Chiloé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/>
                        <a:t>P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763" marR="4763" marT="4763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13529" y="47897"/>
            <a:ext cx="11172647" cy="443881"/>
          </a:xfrm>
        </p:spPr>
        <p:txBody>
          <a:bodyPr/>
          <a:lstStyle/>
          <a:p>
            <a:r>
              <a:rPr lang="es-CL" dirty="0"/>
              <a:t>CRONOGRAMA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13529" y="838289"/>
            <a:ext cx="11801871" cy="601971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_rels/theme3.xml.rels><?xml version="1.0" encoding="UTF-8" standalone="yes"?><Relationships xmlns="http://schemas.openxmlformats.org/package/2006/relationships"></Relationships>
</file>

<file path=ppt/theme/_rels/theme4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evalaución primera parte del proceso MDS 21-06-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o">
      <a:majorFont>
        <a:latin typeface="Verdana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xmlns:p="http://schemas.openxmlformats.org/presentation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4.xml><?xml version="1.0" encoding="utf-8"?>
<a:theme xmlns:a="http://schemas.openxmlformats.org/drawingml/2006/main" xmlns:r="http://schemas.openxmlformats.org/officeDocument/2006/relationships" xmlns:p="http://schemas.openxmlformats.org/presentation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ba925a7-499c-4a29-a005-81b4ebbe0bf8">SZFZ3KM2WWSW-901408782-192920</_dlc_DocId>
    <_dlc_DocIdUrl xmlns="7ba925a7-499c-4a29-a005-81b4ebbe0bf8">
      <Url>https://fosis.sharepoint.com/sites/cedoc/subgestiondeprogramas/_layouts/15/DocIdRedir.aspx?ID=SZFZ3KM2WWSW-901408782-192920</Url>
      <Description>SZFZ3KM2WWSW-901408782-192920</Description>
    </_dlc_DocIdUrl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DAC09BC-541A-4D3E-A15B-192BF451826B}"/>
</file>

<file path=customXml/itemProps2.xml><?xml version="1.0" encoding="utf-8"?>
<ds:datastoreItem xmlns:ds="http://schemas.openxmlformats.org/officeDocument/2006/customXml" ds:itemID="{D29A821F-9252-4ED4-8309-014E63B9822F}"/>
</file>

<file path=customXml/itemProps3.xml><?xml version="1.0" encoding="utf-8"?>
<ds:datastoreItem xmlns:ds="http://schemas.openxmlformats.org/officeDocument/2006/customXml" ds:itemID="{FB16E576-F7E9-4F72-8C31-BAC147F2D081}"/>
</file>

<file path=customXml/itemProps4.xml><?xml version="1.0" encoding="utf-8"?>
<ds:datastoreItem xmlns:ds="http://schemas.openxmlformats.org/officeDocument/2006/customXml" ds:itemID="{2C82103E-F177-4650-A515-0980EE518C2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1462</TotalTime>
  <Pages>0</Pages>
  <Words>814</Words>
  <Characters>0</Characters>
  <CharactersWithSpaces>0</CharactersWithSpaces>
  <Application>ONLYOFFICE/6.1.0.90</Application>
  <DocSecurity>0</DocSecurity>
  <PresentationFormat>Panorámica</PresentationFormat>
  <Lines>0</Lines>
  <Paragraphs>218</Paragraphs>
  <Slides>12</Slides>
  <Notes>7</Notes>
  <HiddenSlides>0</HiddenSlides>
  <MMClips>0</MMClips>
  <ScaleCrop>0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Theme 1</vt:lpstr>
      <vt:lpstr>Theme 2</vt:lpstr>
      <vt:lpstr>Theme 3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Dusanka Ivulic e Isabel Araya</dc:creator>
  <cp:keywords/>
  <dc:description/>
  <cp:lastModifiedBy>Dusanka Ivulic</cp:lastModifiedBy>
  <cp:revision>34</cp:revision>
  <dcterms:created xsi:type="dcterms:W3CDTF">2020-06-17T13:54:00Z</dcterms:created>
  <dcterms:modified xsi:type="dcterms:W3CDTF">2021-03-22T19:59:41Z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10bfce6d-61b1-4b2e-a4ab-1b7ad3efa110</vt:lpwstr>
  </property>
</Properties>
</file>