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8"/>
  </p:notesMasterIdLst>
  <p:sldIdLst>
    <p:sldId id="291" r:id="rId5"/>
    <p:sldId id="276" r:id="rId6"/>
    <p:sldId id="286" r:id="rId7"/>
    <p:sldId id="307" r:id="rId8"/>
    <p:sldId id="308" r:id="rId9"/>
    <p:sldId id="310" r:id="rId10"/>
    <p:sldId id="311" r:id="rId11"/>
    <p:sldId id="309" r:id="rId12"/>
    <p:sldId id="312" r:id="rId13"/>
    <p:sldId id="315" r:id="rId14"/>
    <p:sldId id="314" r:id="rId15"/>
    <p:sldId id="313" r:id="rId16"/>
    <p:sldId id="316" r:id="rId17"/>
  </p:sldIdLst>
  <p:sldSz cx="12192000" cy="6858000"/>
  <p:notesSz cx="6858000" cy="92964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F6EEE6"/>
    <a:srgbClr val="F1E6D9"/>
    <a:srgbClr val="F7F2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2950" autoAdjust="0"/>
  </p:normalViewPr>
  <p:slideViewPr>
    <p:cSldViewPr snapToGrid="0">
      <p:cViewPr varScale="1">
        <p:scale>
          <a:sx n="70" d="100"/>
          <a:sy n="70" d="100"/>
        </p:scale>
        <p:origin x="73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A63BD85B-6EBC-4C6E-9621-70DE7F7D3EF7}" type="datetimeFigureOut">
              <a:rPr lang="en-GB" smtClean="0"/>
              <a:t>04/04/2023</a:t>
            </a:fld>
            <a:endParaRPr lang="en-GB"/>
          </a:p>
        </p:txBody>
      </p:sp>
      <p:sp>
        <p:nvSpPr>
          <p:cNvPr id="4" name="Slide Image Placeholder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EB0714E6-1331-4142-82BB-51D034E1D359}" type="slidenum">
              <a:rPr lang="en-GB" smtClean="0"/>
              <a:t>‹Nº›</a:t>
            </a:fld>
            <a:endParaRPr lang="en-GB"/>
          </a:p>
        </p:txBody>
      </p:sp>
    </p:spTree>
    <p:extLst>
      <p:ext uri="{BB962C8B-B14F-4D97-AF65-F5344CB8AC3E}">
        <p14:creationId xmlns:p14="http://schemas.microsoft.com/office/powerpoint/2010/main" val="1485578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22A161-C4F1-3D44-8A81-A5BF2363692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a:extLst>
              <a:ext uri="{FF2B5EF4-FFF2-40B4-BE49-F238E27FC236}">
                <a16:creationId xmlns:a16="http://schemas.microsoft.com/office/drawing/2014/main" id="{8DC29D05-0138-8A45-92D0-DB568A0C65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L"/>
          </a:p>
        </p:txBody>
      </p:sp>
      <p:sp>
        <p:nvSpPr>
          <p:cNvPr id="4" name="Marcador de fecha 3">
            <a:extLst>
              <a:ext uri="{FF2B5EF4-FFF2-40B4-BE49-F238E27FC236}">
                <a16:creationId xmlns:a16="http://schemas.microsoft.com/office/drawing/2014/main" id="{BB82BAF8-B2E8-F144-9819-B4E8CA5BD0B7}"/>
              </a:ext>
            </a:extLst>
          </p:cNvPr>
          <p:cNvSpPr>
            <a:spLocks noGrp="1"/>
          </p:cNvSpPr>
          <p:nvPr>
            <p:ph type="dt" sz="half" idx="10"/>
          </p:nvPr>
        </p:nvSpPr>
        <p:spPr/>
        <p:txBody>
          <a:bodyPr/>
          <a:lstStyle/>
          <a:p>
            <a:fld id="{88868756-A832-6946-8293-694AA9BB0A1E}" type="datetimeFigureOut">
              <a:rPr lang="es-CL" smtClean="0"/>
              <a:t>04-04-2023</a:t>
            </a:fld>
            <a:endParaRPr lang="es-CL"/>
          </a:p>
        </p:txBody>
      </p:sp>
      <p:sp>
        <p:nvSpPr>
          <p:cNvPr id="5" name="Marcador de pie de página 4">
            <a:extLst>
              <a:ext uri="{FF2B5EF4-FFF2-40B4-BE49-F238E27FC236}">
                <a16:creationId xmlns:a16="http://schemas.microsoft.com/office/drawing/2014/main" id="{B905065C-B7B7-1E4A-831C-7B586F15C923}"/>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8E4DB506-A91E-934C-9EEC-E0105CD23A86}"/>
              </a:ext>
            </a:extLst>
          </p:cNvPr>
          <p:cNvSpPr>
            <a:spLocks noGrp="1"/>
          </p:cNvSpPr>
          <p:nvPr>
            <p:ph type="sldNum" sz="quarter" idx="12"/>
          </p:nvPr>
        </p:nvSpPr>
        <p:spPr/>
        <p:txBody>
          <a:bodyPr/>
          <a:lstStyle/>
          <a:p>
            <a:fld id="{8D65D76A-E84D-5246-AE81-49670E48EA76}" type="slidenum">
              <a:rPr lang="es-CL" smtClean="0"/>
              <a:t>‹Nº›</a:t>
            </a:fld>
            <a:endParaRPr lang="es-CL"/>
          </a:p>
        </p:txBody>
      </p:sp>
    </p:spTree>
    <p:extLst>
      <p:ext uri="{BB962C8B-B14F-4D97-AF65-F5344CB8AC3E}">
        <p14:creationId xmlns:p14="http://schemas.microsoft.com/office/powerpoint/2010/main" val="2568274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17CF20-44EF-E84C-B059-D117FCACB12F}"/>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8423F56A-389B-9046-9B09-BC3F05F4F076}"/>
              </a:ext>
            </a:extLst>
          </p:cNvPr>
          <p:cNvSpPr>
            <a:spLocks noGrp="1"/>
          </p:cNvSpPr>
          <p:nvPr>
            <p:ph type="body" orient="vert" idx="1"/>
          </p:nvPr>
        </p:nvSpPr>
        <p:spPr/>
        <p:txBody>
          <a:bodyPr vert="eaVert"/>
          <a:lstStyle/>
          <a:p>
            <a:r>
              <a:rPr lang="es-ES"/>
              <a:t>Editar los estilos de texto del patrón
Segundo nivel
Tercer nivel
Cuarto nivel
Quinto nivel</a:t>
            </a:r>
            <a:endParaRPr lang="es-CL"/>
          </a:p>
        </p:txBody>
      </p:sp>
      <p:sp>
        <p:nvSpPr>
          <p:cNvPr id="4" name="Marcador de fecha 3">
            <a:extLst>
              <a:ext uri="{FF2B5EF4-FFF2-40B4-BE49-F238E27FC236}">
                <a16:creationId xmlns:a16="http://schemas.microsoft.com/office/drawing/2014/main" id="{9CEEAE47-1881-A940-B3FE-BB91FF605E9D}"/>
              </a:ext>
            </a:extLst>
          </p:cNvPr>
          <p:cNvSpPr>
            <a:spLocks noGrp="1"/>
          </p:cNvSpPr>
          <p:nvPr>
            <p:ph type="dt" sz="half" idx="10"/>
          </p:nvPr>
        </p:nvSpPr>
        <p:spPr/>
        <p:txBody>
          <a:bodyPr/>
          <a:lstStyle/>
          <a:p>
            <a:fld id="{88868756-A832-6946-8293-694AA9BB0A1E}" type="datetimeFigureOut">
              <a:rPr lang="es-CL" smtClean="0"/>
              <a:t>04-04-2023</a:t>
            </a:fld>
            <a:endParaRPr lang="es-CL"/>
          </a:p>
        </p:txBody>
      </p:sp>
      <p:sp>
        <p:nvSpPr>
          <p:cNvPr id="5" name="Marcador de pie de página 4">
            <a:extLst>
              <a:ext uri="{FF2B5EF4-FFF2-40B4-BE49-F238E27FC236}">
                <a16:creationId xmlns:a16="http://schemas.microsoft.com/office/drawing/2014/main" id="{717E84C8-B1E6-1E49-91B2-D950327128F3}"/>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35EEFE21-6E31-3B48-B836-9AF310A452BE}"/>
              </a:ext>
            </a:extLst>
          </p:cNvPr>
          <p:cNvSpPr>
            <a:spLocks noGrp="1"/>
          </p:cNvSpPr>
          <p:nvPr>
            <p:ph type="sldNum" sz="quarter" idx="12"/>
          </p:nvPr>
        </p:nvSpPr>
        <p:spPr/>
        <p:txBody>
          <a:bodyPr/>
          <a:lstStyle/>
          <a:p>
            <a:fld id="{8D65D76A-E84D-5246-AE81-49670E48EA76}" type="slidenum">
              <a:rPr lang="es-CL" smtClean="0"/>
              <a:t>‹Nº›</a:t>
            </a:fld>
            <a:endParaRPr lang="es-CL"/>
          </a:p>
        </p:txBody>
      </p:sp>
    </p:spTree>
    <p:extLst>
      <p:ext uri="{BB962C8B-B14F-4D97-AF65-F5344CB8AC3E}">
        <p14:creationId xmlns:p14="http://schemas.microsoft.com/office/powerpoint/2010/main" val="479637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1808086-01E8-4D43-A306-DA7ADAA8A140}"/>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94F9B480-8E59-6340-91A1-322496019D33}"/>
              </a:ext>
            </a:extLst>
          </p:cNvPr>
          <p:cNvSpPr>
            <a:spLocks noGrp="1"/>
          </p:cNvSpPr>
          <p:nvPr>
            <p:ph type="body" orient="vert" idx="1"/>
          </p:nvPr>
        </p:nvSpPr>
        <p:spPr>
          <a:xfrm>
            <a:off x="838200" y="365125"/>
            <a:ext cx="7734300" cy="5811838"/>
          </a:xfrm>
        </p:spPr>
        <p:txBody>
          <a:bodyPr vert="eaVert"/>
          <a:lstStyle/>
          <a:p>
            <a:r>
              <a:rPr lang="es-ES"/>
              <a:t>Editar los estilos de texto del patrón
Segundo nivel
Tercer nivel
Cuarto nivel
Quinto nivel</a:t>
            </a:r>
            <a:endParaRPr lang="es-CL"/>
          </a:p>
        </p:txBody>
      </p:sp>
      <p:sp>
        <p:nvSpPr>
          <p:cNvPr id="4" name="Marcador de fecha 3">
            <a:extLst>
              <a:ext uri="{FF2B5EF4-FFF2-40B4-BE49-F238E27FC236}">
                <a16:creationId xmlns:a16="http://schemas.microsoft.com/office/drawing/2014/main" id="{B38AC823-AF05-D041-A1EA-69D72ABF6C25}"/>
              </a:ext>
            </a:extLst>
          </p:cNvPr>
          <p:cNvSpPr>
            <a:spLocks noGrp="1"/>
          </p:cNvSpPr>
          <p:nvPr>
            <p:ph type="dt" sz="half" idx="10"/>
          </p:nvPr>
        </p:nvSpPr>
        <p:spPr/>
        <p:txBody>
          <a:bodyPr/>
          <a:lstStyle/>
          <a:p>
            <a:fld id="{88868756-A832-6946-8293-694AA9BB0A1E}" type="datetimeFigureOut">
              <a:rPr lang="es-CL" smtClean="0"/>
              <a:t>04-04-2023</a:t>
            </a:fld>
            <a:endParaRPr lang="es-CL"/>
          </a:p>
        </p:txBody>
      </p:sp>
      <p:sp>
        <p:nvSpPr>
          <p:cNvPr id="5" name="Marcador de pie de página 4">
            <a:extLst>
              <a:ext uri="{FF2B5EF4-FFF2-40B4-BE49-F238E27FC236}">
                <a16:creationId xmlns:a16="http://schemas.microsoft.com/office/drawing/2014/main" id="{7FD4535E-9305-5042-B312-1BA100879E62}"/>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22C75FC0-7C2B-2D4F-9C1B-359D28AD4FFF}"/>
              </a:ext>
            </a:extLst>
          </p:cNvPr>
          <p:cNvSpPr>
            <a:spLocks noGrp="1"/>
          </p:cNvSpPr>
          <p:nvPr>
            <p:ph type="sldNum" sz="quarter" idx="12"/>
          </p:nvPr>
        </p:nvSpPr>
        <p:spPr/>
        <p:txBody>
          <a:bodyPr/>
          <a:lstStyle/>
          <a:p>
            <a:fld id="{8D65D76A-E84D-5246-AE81-49670E48EA76}" type="slidenum">
              <a:rPr lang="es-CL" smtClean="0"/>
              <a:t>‹Nº›</a:t>
            </a:fld>
            <a:endParaRPr lang="es-CL"/>
          </a:p>
        </p:txBody>
      </p:sp>
    </p:spTree>
    <p:extLst>
      <p:ext uri="{BB962C8B-B14F-4D97-AF65-F5344CB8AC3E}">
        <p14:creationId xmlns:p14="http://schemas.microsoft.com/office/powerpoint/2010/main" val="2225321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AFEA74-B62A-B143-B91E-22AA5614F248}"/>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313344BB-908C-0B4A-97CF-9E35586534DF}"/>
              </a:ext>
            </a:extLst>
          </p:cNvPr>
          <p:cNvSpPr>
            <a:spLocks noGrp="1"/>
          </p:cNvSpPr>
          <p:nvPr>
            <p:ph idx="1"/>
          </p:nvPr>
        </p:nvSpPr>
        <p:spPr/>
        <p:txBody>
          <a:bodyPr/>
          <a:lstStyle/>
          <a:p>
            <a:r>
              <a:rPr lang="es-ES"/>
              <a:t>Editar los estilos de texto del patrón
Segundo nivel
Tercer nivel
Cuarto nivel
Quinto nivel</a:t>
            </a:r>
            <a:endParaRPr lang="es-CL"/>
          </a:p>
        </p:txBody>
      </p:sp>
      <p:sp>
        <p:nvSpPr>
          <p:cNvPr id="4" name="Marcador de fecha 3">
            <a:extLst>
              <a:ext uri="{FF2B5EF4-FFF2-40B4-BE49-F238E27FC236}">
                <a16:creationId xmlns:a16="http://schemas.microsoft.com/office/drawing/2014/main" id="{979C290E-5E88-474A-ADDD-2EBA0FD23700}"/>
              </a:ext>
            </a:extLst>
          </p:cNvPr>
          <p:cNvSpPr>
            <a:spLocks noGrp="1"/>
          </p:cNvSpPr>
          <p:nvPr>
            <p:ph type="dt" sz="half" idx="10"/>
          </p:nvPr>
        </p:nvSpPr>
        <p:spPr/>
        <p:txBody>
          <a:bodyPr/>
          <a:lstStyle/>
          <a:p>
            <a:fld id="{88868756-A832-6946-8293-694AA9BB0A1E}" type="datetimeFigureOut">
              <a:rPr lang="es-CL" smtClean="0"/>
              <a:t>04-04-2023</a:t>
            </a:fld>
            <a:endParaRPr lang="es-CL"/>
          </a:p>
        </p:txBody>
      </p:sp>
      <p:sp>
        <p:nvSpPr>
          <p:cNvPr id="5" name="Marcador de pie de página 4">
            <a:extLst>
              <a:ext uri="{FF2B5EF4-FFF2-40B4-BE49-F238E27FC236}">
                <a16:creationId xmlns:a16="http://schemas.microsoft.com/office/drawing/2014/main" id="{883A658E-A413-BC4B-BE59-BE2F719EBDFB}"/>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FE05F4D7-3458-4946-AEC7-2B19EB5587D7}"/>
              </a:ext>
            </a:extLst>
          </p:cNvPr>
          <p:cNvSpPr>
            <a:spLocks noGrp="1"/>
          </p:cNvSpPr>
          <p:nvPr>
            <p:ph type="sldNum" sz="quarter" idx="12"/>
          </p:nvPr>
        </p:nvSpPr>
        <p:spPr/>
        <p:txBody>
          <a:bodyPr/>
          <a:lstStyle/>
          <a:p>
            <a:fld id="{8D65D76A-E84D-5246-AE81-49670E48EA76}" type="slidenum">
              <a:rPr lang="es-CL" smtClean="0"/>
              <a:t>‹Nº›</a:t>
            </a:fld>
            <a:endParaRPr lang="es-CL"/>
          </a:p>
        </p:txBody>
      </p:sp>
    </p:spTree>
    <p:extLst>
      <p:ext uri="{BB962C8B-B14F-4D97-AF65-F5344CB8AC3E}">
        <p14:creationId xmlns:p14="http://schemas.microsoft.com/office/powerpoint/2010/main" val="1442382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E31122-3AD1-3D40-A350-D810D07106E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1F86BAFC-724A-6F4C-86ED-A7B59B32AD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s-ES"/>
              <a:t>Editar los estilos de texto del patrón
Segundo nivel
Tercer nivel
Cuarto nivel
Quinto nivel</a:t>
            </a:r>
            <a:endParaRPr lang="es-CL"/>
          </a:p>
        </p:txBody>
      </p:sp>
      <p:sp>
        <p:nvSpPr>
          <p:cNvPr id="4" name="Marcador de fecha 3">
            <a:extLst>
              <a:ext uri="{FF2B5EF4-FFF2-40B4-BE49-F238E27FC236}">
                <a16:creationId xmlns:a16="http://schemas.microsoft.com/office/drawing/2014/main" id="{9761AED1-B92B-6E4B-88E3-FF411A8AC70A}"/>
              </a:ext>
            </a:extLst>
          </p:cNvPr>
          <p:cNvSpPr>
            <a:spLocks noGrp="1"/>
          </p:cNvSpPr>
          <p:nvPr>
            <p:ph type="dt" sz="half" idx="10"/>
          </p:nvPr>
        </p:nvSpPr>
        <p:spPr/>
        <p:txBody>
          <a:bodyPr/>
          <a:lstStyle/>
          <a:p>
            <a:fld id="{88868756-A832-6946-8293-694AA9BB0A1E}" type="datetimeFigureOut">
              <a:rPr lang="es-CL" smtClean="0"/>
              <a:t>04-04-2023</a:t>
            </a:fld>
            <a:endParaRPr lang="es-CL"/>
          </a:p>
        </p:txBody>
      </p:sp>
      <p:sp>
        <p:nvSpPr>
          <p:cNvPr id="5" name="Marcador de pie de página 4">
            <a:extLst>
              <a:ext uri="{FF2B5EF4-FFF2-40B4-BE49-F238E27FC236}">
                <a16:creationId xmlns:a16="http://schemas.microsoft.com/office/drawing/2014/main" id="{35D56BC7-E78D-274C-8832-A9FDC9ACCA7F}"/>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0FD3FBA9-5732-0D49-99C4-9EE6E3602829}"/>
              </a:ext>
            </a:extLst>
          </p:cNvPr>
          <p:cNvSpPr>
            <a:spLocks noGrp="1"/>
          </p:cNvSpPr>
          <p:nvPr>
            <p:ph type="sldNum" sz="quarter" idx="12"/>
          </p:nvPr>
        </p:nvSpPr>
        <p:spPr/>
        <p:txBody>
          <a:bodyPr/>
          <a:lstStyle/>
          <a:p>
            <a:fld id="{8D65D76A-E84D-5246-AE81-49670E48EA76}" type="slidenum">
              <a:rPr lang="es-CL" smtClean="0"/>
              <a:t>‹Nº›</a:t>
            </a:fld>
            <a:endParaRPr lang="es-CL"/>
          </a:p>
        </p:txBody>
      </p:sp>
    </p:spTree>
    <p:extLst>
      <p:ext uri="{BB962C8B-B14F-4D97-AF65-F5344CB8AC3E}">
        <p14:creationId xmlns:p14="http://schemas.microsoft.com/office/powerpoint/2010/main" val="3112143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813ECE-256C-C044-B18A-17424D1DDDFB}"/>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ABC8698B-9742-E04E-8E8E-A809B698E8F2}"/>
              </a:ext>
            </a:extLst>
          </p:cNvPr>
          <p:cNvSpPr>
            <a:spLocks noGrp="1"/>
          </p:cNvSpPr>
          <p:nvPr>
            <p:ph sz="half" idx="1"/>
          </p:nvPr>
        </p:nvSpPr>
        <p:spPr>
          <a:xfrm>
            <a:off x="838200" y="1825625"/>
            <a:ext cx="5181600" cy="4351338"/>
          </a:xfrm>
        </p:spPr>
        <p:txBody>
          <a:bodyPr/>
          <a:lstStyle/>
          <a:p>
            <a:r>
              <a:rPr lang="es-ES"/>
              <a:t>Editar los estilos de texto del patrón
Segundo nivel
Tercer nivel
Cuarto nivel
Quinto nivel</a:t>
            </a:r>
            <a:endParaRPr lang="es-CL"/>
          </a:p>
        </p:txBody>
      </p:sp>
      <p:sp>
        <p:nvSpPr>
          <p:cNvPr id="4" name="Marcador de contenido 3">
            <a:extLst>
              <a:ext uri="{FF2B5EF4-FFF2-40B4-BE49-F238E27FC236}">
                <a16:creationId xmlns:a16="http://schemas.microsoft.com/office/drawing/2014/main" id="{92778ED0-B69D-CA4F-ADDF-6AEBF7BB3AA8}"/>
              </a:ext>
            </a:extLst>
          </p:cNvPr>
          <p:cNvSpPr>
            <a:spLocks noGrp="1"/>
          </p:cNvSpPr>
          <p:nvPr>
            <p:ph sz="half" idx="2"/>
          </p:nvPr>
        </p:nvSpPr>
        <p:spPr>
          <a:xfrm>
            <a:off x="6172200" y="1825625"/>
            <a:ext cx="5181600" cy="4351338"/>
          </a:xfrm>
        </p:spPr>
        <p:txBody>
          <a:bodyPr/>
          <a:lstStyle/>
          <a:p>
            <a:r>
              <a:rPr lang="es-ES"/>
              <a:t>Editar los estilos de texto del patrón
Segundo nivel
Tercer nivel
Cuarto nivel
Quinto nivel</a:t>
            </a:r>
            <a:endParaRPr lang="es-CL"/>
          </a:p>
        </p:txBody>
      </p:sp>
      <p:sp>
        <p:nvSpPr>
          <p:cNvPr id="5" name="Marcador de fecha 4">
            <a:extLst>
              <a:ext uri="{FF2B5EF4-FFF2-40B4-BE49-F238E27FC236}">
                <a16:creationId xmlns:a16="http://schemas.microsoft.com/office/drawing/2014/main" id="{25F0C0D2-3B93-D944-BEE2-652516F3A3DC}"/>
              </a:ext>
            </a:extLst>
          </p:cNvPr>
          <p:cNvSpPr>
            <a:spLocks noGrp="1"/>
          </p:cNvSpPr>
          <p:nvPr>
            <p:ph type="dt" sz="half" idx="10"/>
          </p:nvPr>
        </p:nvSpPr>
        <p:spPr/>
        <p:txBody>
          <a:bodyPr/>
          <a:lstStyle/>
          <a:p>
            <a:fld id="{88868756-A832-6946-8293-694AA9BB0A1E}" type="datetimeFigureOut">
              <a:rPr lang="es-CL" smtClean="0"/>
              <a:t>04-04-2023</a:t>
            </a:fld>
            <a:endParaRPr lang="es-CL"/>
          </a:p>
        </p:txBody>
      </p:sp>
      <p:sp>
        <p:nvSpPr>
          <p:cNvPr id="6" name="Marcador de pie de página 5">
            <a:extLst>
              <a:ext uri="{FF2B5EF4-FFF2-40B4-BE49-F238E27FC236}">
                <a16:creationId xmlns:a16="http://schemas.microsoft.com/office/drawing/2014/main" id="{5232E5D3-CF12-FD45-A0AF-801E21B7C2AC}"/>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ABE0BA88-461D-874B-BFAA-5E874F08ED79}"/>
              </a:ext>
            </a:extLst>
          </p:cNvPr>
          <p:cNvSpPr>
            <a:spLocks noGrp="1"/>
          </p:cNvSpPr>
          <p:nvPr>
            <p:ph type="sldNum" sz="quarter" idx="12"/>
          </p:nvPr>
        </p:nvSpPr>
        <p:spPr/>
        <p:txBody>
          <a:bodyPr/>
          <a:lstStyle/>
          <a:p>
            <a:fld id="{8D65D76A-E84D-5246-AE81-49670E48EA76}" type="slidenum">
              <a:rPr lang="es-CL" smtClean="0"/>
              <a:t>‹Nº›</a:t>
            </a:fld>
            <a:endParaRPr lang="es-CL"/>
          </a:p>
        </p:txBody>
      </p:sp>
    </p:spTree>
    <p:extLst>
      <p:ext uri="{BB962C8B-B14F-4D97-AF65-F5344CB8AC3E}">
        <p14:creationId xmlns:p14="http://schemas.microsoft.com/office/powerpoint/2010/main" val="561434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9AC945-780C-634D-96A5-F4E0A09894E7}"/>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02F2F737-9345-CD40-8FB0-D8BF1A54AF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s-ES"/>
              <a:t>Editar los estilos de texto del patrón
Segundo nivel
Tercer nivel
Cuarto nivel
Quinto nivel</a:t>
            </a:r>
            <a:endParaRPr lang="es-CL"/>
          </a:p>
        </p:txBody>
      </p:sp>
      <p:sp>
        <p:nvSpPr>
          <p:cNvPr id="4" name="Marcador de contenido 3">
            <a:extLst>
              <a:ext uri="{FF2B5EF4-FFF2-40B4-BE49-F238E27FC236}">
                <a16:creationId xmlns:a16="http://schemas.microsoft.com/office/drawing/2014/main" id="{DB002929-88CF-5441-ABAA-143F815EB087}"/>
              </a:ext>
            </a:extLst>
          </p:cNvPr>
          <p:cNvSpPr>
            <a:spLocks noGrp="1"/>
          </p:cNvSpPr>
          <p:nvPr>
            <p:ph sz="half" idx="2"/>
          </p:nvPr>
        </p:nvSpPr>
        <p:spPr>
          <a:xfrm>
            <a:off x="839788" y="2505075"/>
            <a:ext cx="5157787" cy="3684588"/>
          </a:xfrm>
        </p:spPr>
        <p:txBody>
          <a:bodyPr/>
          <a:lstStyle/>
          <a:p>
            <a:r>
              <a:rPr lang="es-ES"/>
              <a:t>Editar los estilos de texto del patrón
Segundo nivel
Tercer nivel
Cuarto nivel
Quinto nivel</a:t>
            </a:r>
            <a:endParaRPr lang="es-CL"/>
          </a:p>
        </p:txBody>
      </p:sp>
      <p:sp>
        <p:nvSpPr>
          <p:cNvPr id="5" name="Marcador de texto 4">
            <a:extLst>
              <a:ext uri="{FF2B5EF4-FFF2-40B4-BE49-F238E27FC236}">
                <a16:creationId xmlns:a16="http://schemas.microsoft.com/office/drawing/2014/main" id="{0BCBA2CD-22D9-5D42-8E6B-7C22598D77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s-ES"/>
              <a:t>Editar los estilos de texto del patrón
Segundo nivel
Tercer nivel
Cuarto nivel
Quinto nivel</a:t>
            </a:r>
            <a:endParaRPr lang="es-CL"/>
          </a:p>
        </p:txBody>
      </p:sp>
      <p:sp>
        <p:nvSpPr>
          <p:cNvPr id="6" name="Marcador de contenido 5">
            <a:extLst>
              <a:ext uri="{FF2B5EF4-FFF2-40B4-BE49-F238E27FC236}">
                <a16:creationId xmlns:a16="http://schemas.microsoft.com/office/drawing/2014/main" id="{2AAC623D-87AE-7241-8092-2D5C99DA105A}"/>
              </a:ext>
            </a:extLst>
          </p:cNvPr>
          <p:cNvSpPr>
            <a:spLocks noGrp="1"/>
          </p:cNvSpPr>
          <p:nvPr>
            <p:ph sz="quarter" idx="4"/>
          </p:nvPr>
        </p:nvSpPr>
        <p:spPr>
          <a:xfrm>
            <a:off x="6172200" y="2505075"/>
            <a:ext cx="5183188" cy="3684588"/>
          </a:xfrm>
        </p:spPr>
        <p:txBody>
          <a:bodyPr/>
          <a:lstStyle/>
          <a:p>
            <a:r>
              <a:rPr lang="es-ES"/>
              <a:t>Editar los estilos de texto del patrón
Segundo nivel
Tercer nivel
Cuarto nivel
Quinto nivel</a:t>
            </a:r>
            <a:endParaRPr lang="es-CL"/>
          </a:p>
        </p:txBody>
      </p:sp>
      <p:sp>
        <p:nvSpPr>
          <p:cNvPr id="7" name="Marcador de fecha 6">
            <a:extLst>
              <a:ext uri="{FF2B5EF4-FFF2-40B4-BE49-F238E27FC236}">
                <a16:creationId xmlns:a16="http://schemas.microsoft.com/office/drawing/2014/main" id="{12963534-0286-D845-99A9-A31E7ED7748A}"/>
              </a:ext>
            </a:extLst>
          </p:cNvPr>
          <p:cNvSpPr>
            <a:spLocks noGrp="1"/>
          </p:cNvSpPr>
          <p:nvPr>
            <p:ph type="dt" sz="half" idx="10"/>
          </p:nvPr>
        </p:nvSpPr>
        <p:spPr/>
        <p:txBody>
          <a:bodyPr/>
          <a:lstStyle/>
          <a:p>
            <a:fld id="{88868756-A832-6946-8293-694AA9BB0A1E}" type="datetimeFigureOut">
              <a:rPr lang="es-CL" smtClean="0"/>
              <a:t>04-04-2023</a:t>
            </a:fld>
            <a:endParaRPr lang="es-CL"/>
          </a:p>
        </p:txBody>
      </p:sp>
      <p:sp>
        <p:nvSpPr>
          <p:cNvPr id="8" name="Marcador de pie de página 7">
            <a:extLst>
              <a:ext uri="{FF2B5EF4-FFF2-40B4-BE49-F238E27FC236}">
                <a16:creationId xmlns:a16="http://schemas.microsoft.com/office/drawing/2014/main" id="{CF6F7B99-888F-2446-BB1F-8AC35D4D20A3}"/>
              </a:ext>
            </a:extLst>
          </p:cNvPr>
          <p:cNvSpPr>
            <a:spLocks noGrp="1"/>
          </p:cNvSpPr>
          <p:nvPr>
            <p:ph type="ftr" sz="quarter" idx="11"/>
          </p:nvPr>
        </p:nvSpPr>
        <p:spPr/>
        <p:txBody>
          <a:bodyPr/>
          <a:lstStyle/>
          <a:p>
            <a:endParaRPr lang="es-CL"/>
          </a:p>
        </p:txBody>
      </p:sp>
      <p:sp>
        <p:nvSpPr>
          <p:cNvPr id="9" name="Marcador de número de diapositiva 8">
            <a:extLst>
              <a:ext uri="{FF2B5EF4-FFF2-40B4-BE49-F238E27FC236}">
                <a16:creationId xmlns:a16="http://schemas.microsoft.com/office/drawing/2014/main" id="{ABDE672B-6A63-4146-9186-DB1E75CF6911}"/>
              </a:ext>
            </a:extLst>
          </p:cNvPr>
          <p:cNvSpPr>
            <a:spLocks noGrp="1"/>
          </p:cNvSpPr>
          <p:nvPr>
            <p:ph type="sldNum" sz="quarter" idx="12"/>
          </p:nvPr>
        </p:nvSpPr>
        <p:spPr/>
        <p:txBody>
          <a:bodyPr/>
          <a:lstStyle/>
          <a:p>
            <a:fld id="{8D65D76A-E84D-5246-AE81-49670E48EA76}" type="slidenum">
              <a:rPr lang="es-CL" smtClean="0"/>
              <a:t>‹Nº›</a:t>
            </a:fld>
            <a:endParaRPr lang="es-CL"/>
          </a:p>
        </p:txBody>
      </p:sp>
    </p:spTree>
    <p:extLst>
      <p:ext uri="{BB962C8B-B14F-4D97-AF65-F5344CB8AC3E}">
        <p14:creationId xmlns:p14="http://schemas.microsoft.com/office/powerpoint/2010/main" val="352259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ED3CE6-0F00-0E45-AFA0-88C7B8FCAA43}"/>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fecha 2">
            <a:extLst>
              <a:ext uri="{FF2B5EF4-FFF2-40B4-BE49-F238E27FC236}">
                <a16:creationId xmlns:a16="http://schemas.microsoft.com/office/drawing/2014/main" id="{33149A32-E966-FF4C-937F-79B5F9B958F9}"/>
              </a:ext>
            </a:extLst>
          </p:cNvPr>
          <p:cNvSpPr>
            <a:spLocks noGrp="1"/>
          </p:cNvSpPr>
          <p:nvPr>
            <p:ph type="dt" sz="half" idx="10"/>
          </p:nvPr>
        </p:nvSpPr>
        <p:spPr/>
        <p:txBody>
          <a:bodyPr/>
          <a:lstStyle/>
          <a:p>
            <a:fld id="{88868756-A832-6946-8293-694AA9BB0A1E}" type="datetimeFigureOut">
              <a:rPr lang="es-CL" smtClean="0"/>
              <a:t>04-04-2023</a:t>
            </a:fld>
            <a:endParaRPr lang="es-CL"/>
          </a:p>
        </p:txBody>
      </p:sp>
      <p:sp>
        <p:nvSpPr>
          <p:cNvPr id="4" name="Marcador de pie de página 3">
            <a:extLst>
              <a:ext uri="{FF2B5EF4-FFF2-40B4-BE49-F238E27FC236}">
                <a16:creationId xmlns:a16="http://schemas.microsoft.com/office/drawing/2014/main" id="{B122680A-80AB-EE4B-9705-E22B7FF996EA}"/>
              </a:ext>
            </a:extLst>
          </p:cNvPr>
          <p:cNvSpPr>
            <a:spLocks noGrp="1"/>
          </p:cNvSpPr>
          <p:nvPr>
            <p:ph type="ftr" sz="quarter" idx="11"/>
          </p:nvPr>
        </p:nvSpPr>
        <p:spPr/>
        <p:txBody>
          <a:bodyPr/>
          <a:lstStyle/>
          <a:p>
            <a:endParaRPr lang="es-CL"/>
          </a:p>
        </p:txBody>
      </p:sp>
      <p:sp>
        <p:nvSpPr>
          <p:cNvPr id="5" name="Marcador de número de diapositiva 4">
            <a:extLst>
              <a:ext uri="{FF2B5EF4-FFF2-40B4-BE49-F238E27FC236}">
                <a16:creationId xmlns:a16="http://schemas.microsoft.com/office/drawing/2014/main" id="{3D9B6106-0401-A944-A70C-24DECCDB874C}"/>
              </a:ext>
            </a:extLst>
          </p:cNvPr>
          <p:cNvSpPr>
            <a:spLocks noGrp="1"/>
          </p:cNvSpPr>
          <p:nvPr>
            <p:ph type="sldNum" sz="quarter" idx="12"/>
          </p:nvPr>
        </p:nvSpPr>
        <p:spPr/>
        <p:txBody>
          <a:bodyPr/>
          <a:lstStyle/>
          <a:p>
            <a:fld id="{8D65D76A-E84D-5246-AE81-49670E48EA76}" type="slidenum">
              <a:rPr lang="es-CL" smtClean="0"/>
              <a:t>‹Nº›</a:t>
            </a:fld>
            <a:endParaRPr lang="es-CL"/>
          </a:p>
        </p:txBody>
      </p:sp>
    </p:spTree>
    <p:extLst>
      <p:ext uri="{BB962C8B-B14F-4D97-AF65-F5344CB8AC3E}">
        <p14:creationId xmlns:p14="http://schemas.microsoft.com/office/powerpoint/2010/main" val="1984070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499B3AC-CD3C-BC40-8107-01A2919F41C9}"/>
              </a:ext>
            </a:extLst>
          </p:cNvPr>
          <p:cNvSpPr>
            <a:spLocks noGrp="1"/>
          </p:cNvSpPr>
          <p:nvPr>
            <p:ph type="dt" sz="half" idx="10"/>
          </p:nvPr>
        </p:nvSpPr>
        <p:spPr/>
        <p:txBody>
          <a:bodyPr/>
          <a:lstStyle/>
          <a:p>
            <a:fld id="{88868756-A832-6946-8293-694AA9BB0A1E}" type="datetimeFigureOut">
              <a:rPr lang="es-CL" smtClean="0"/>
              <a:t>04-04-2023</a:t>
            </a:fld>
            <a:endParaRPr lang="es-CL"/>
          </a:p>
        </p:txBody>
      </p:sp>
      <p:sp>
        <p:nvSpPr>
          <p:cNvPr id="3" name="Marcador de pie de página 2">
            <a:extLst>
              <a:ext uri="{FF2B5EF4-FFF2-40B4-BE49-F238E27FC236}">
                <a16:creationId xmlns:a16="http://schemas.microsoft.com/office/drawing/2014/main" id="{B4DFCED3-F550-564D-9074-D12773EF2491}"/>
              </a:ext>
            </a:extLst>
          </p:cNvPr>
          <p:cNvSpPr>
            <a:spLocks noGrp="1"/>
          </p:cNvSpPr>
          <p:nvPr>
            <p:ph type="ftr" sz="quarter" idx="11"/>
          </p:nvPr>
        </p:nvSpPr>
        <p:spPr/>
        <p:txBody>
          <a:bodyPr/>
          <a:lstStyle/>
          <a:p>
            <a:endParaRPr lang="es-CL"/>
          </a:p>
        </p:txBody>
      </p:sp>
      <p:sp>
        <p:nvSpPr>
          <p:cNvPr id="4" name="Marcador de número de diapositiva 3">
            <a:extLst>
              <a:ext uri="{FF2B5EF4-FFF2-40B4-BE49-F238E27FC236}">
                <a16:creationId xmlns:a16="http://schemas.microsoft.com/office/drawing/2014/main" id="{BE899E08-E673-574B-86B1-DFB0AF2B37DE}"/>
              </a:ext>
            </a:extLst>
          </p:cNvPr>
          <p:cNvSpPr>
            <a:spLocks noGrp="1"/>
          </p:cNvSpPr>
          <p:nvPr>
            <p:ph type="sldNum" sz="quarter" idx="12"/>
          </p:nvPr>
        </p:nvSpPr>
        <p:spPr/>
        <p:txBody>
          <a:bodyPr/>
          <a:lstStyle/>
          <a:p>
            <a:fld id="{8D65D76A-E84D-5246-AE81-49670E48EA76}" type="slidenum">
              <a:rPr lang="es-CL" smtClean="0"/>
              <a:t>‹Nº›</a:t>
            </a:fld>
            <a:endParaRPr lang="es-CL"/>
          </a:p>
        </p:txBody>
      </p:sp>
    </p:spTree>
    <p:extLst>
      <p:ext uri="{BB962C8B-B14F-4D97-AF65-F5344CB8AC3E}">
        <p14:creationId xmlns:p14="http://schemas.microsoft.com/office/powerpoint/2010/main" val="3105981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6E04DC-36EF-B145-96F8-DF4C35CCABA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9998C1EF-C3A9-BD4B-B4A9-AD70CC0D54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s-ES"/>
              <a:t>Editar los estilos de texto del patrón
Segundo nivel
Tercer nivel
Cuarto nivel
Quinto nivel</a:t>
            </a:r>
            <a:endParaRPr lang="es-CL"/>
          </a:p>
        </p:txBody>
      </p:sp>
      <p:sp>
        <p:nvSpPr>
          <p:cNvPr id="4" name="Marcador de texto 3">
            <a:extLst>
              <a:ext uri="{FF2B5EF4-FFF2-40B4-BE49-F238E27FC236}">
                <a16:creationId xmlns:a16="http://schemas.microsoft.com/office/drawing/2014/main" id="{E1677A8E-A2F1-0342-9576-CC9407985D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s-ES"/>
              <a:t>Editar los estilos de texto del patrón
Segundo nivel
Tercer nivel
Cuarto nivel
Quinto nivel</a:t>
            </a:r>
            <a:endParaRPr lang="es-CL"/>
          </a:p>
        </p:txBody>
      </p:sp>
      <p:sp>
        <p:nvSpPr>
          <p:cNvPr id="5" name="Marcador de fecha 4">
            <a:extLst>
              <a:ext uri="{FF2B5EF4-FFF2-40B4-BE49-F238E27FC236}">
                <a16:creationId xmlns:a16="http://schemas.microsoft.com/office/drawing/2014/main" id="{8CDDD616-DF02-5245-AA3C-009DD74FC2CE}"/>
              </a:ext>
            </a:extLst>
          </p:cNvPr>
          <p:cNvSpPr>
            <a:spLocks noGrp="1"/>
          </p:cNvSpPr>
          <p:nvPr>
            <p:ph type="dt" sz="half" idx="10"/>
          </p:nvPr>
        </p:nvSpPr>
        <p:spPr/>
        <p:txBody>
          <a:bodyPr/>
          <a:lstStyle/>
          <a:p>
            <a:fld id="{88868756-A832-6946-8293-694AA9BB0A1E}" type="datetimeFigureOut">
              <a:rPr lang="es-CL" smtClean="0"/>
              <a:t>04-04-2023</a:t>
            </a:fld>
            <a:endParaRPr lang="es-CL"/>
          </a:p>
        </p:txBody>
      </p:sp>
      <p:sp>
        <p:nvSpPr>
          <p:cNvPr id="6" name="Marcador de pie de página 5">
            <a:extLst>
              <a:ext uri="{FF2B5EF4-FFF2-40B4-BE49-F238E27FC236}">
                <a16:creationId xmlns:a16="http://schemas.microsoft.com/office/drawing/2014/main" id="{26FE3C0D-99E4-0948-A169-7878975FADB4}"/>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5CA948AD-ECF3-084E-BD7F-BC79B7305D04}"/>
              </a:ext>
            </a:extLst>
          </p:cNvPr>
          <p:cNvSpPr>
            <a:spLocks noGrp="1"/>
          </p:cNvSpPr>
          <p:nvPr>
            <p:ph type="sldNum" sz="quarter" idx="12"/>
          </p:nvPr>
        </p:nvSpPr>
        <p:spPr/>
        <p:txBody>
          <a:bodyPr/>
          <a:lstStyle/>
          <a:p>
            <a:fld id="{8D65D76A-E84D-5246-AE81-49670E48EA76}" type="slidenum">
              <a:rPr lang="es-CL" smtClean="0"/>
              <a:t>‹Nº›</a:t>
            </a:fld>
            <a:endParaRPr lang="es-CL"/>
          </a:p>
        </p:txBody>
      </p:sp>
    </p:spTree>
    <p:extLst>
      <p:ext uri="{BB962C8B-B14F-4D97-AF65-F5344CB8AC3E}">
        <p14:creationId xmlns:p14="http://schemas.microsoft.com/office/powerpoint/2010/main" val="1115484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E6506E-F451-F240-94AF-9EA401D551C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a:extLst>
              <a:ext uri="{FF2B5EF4-FFF2-40B4-BE49-F238E27FC236}">
                <a16:creationId xmlns:a16="http://schemas.microsoft.com/office/drawing/2014/main" id="{ADCD6A37-958C-7F45-B891-C5CB5CF85D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a:extLst>
              <a:ext uri="{FF2B5EF4-FFF2-40B4-BE49-F238E27FC236}">
                <a16:creationId xmlns:a16="http://schemas.microsoft.com/office/drawing/2014/main" id="{347E8D2D-EB0C-E846-9ECA-059C690117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s-ES"/>
              <a:t>Editar los estilos de texto del patrón
Segundo nivel
Tercer nivel
Cuarto nivel
Quinto nivel</a:t>
            </a:r>
            <a:endParaRPr lang="es-CL"/>
          </a:p>
        </p:txBody>
      </p:sp>
      <p:sp>
        <p:nvSpPr>
          <p:cNvPr id="5" name="Marcador de fecha 4">
            <a:extLst>
              <a:ext uri="{FF2B5EF4-FFF2-40B4-BE49-F238E27FC236}">
                <a16:creationId xmlns:a16="http://schemas.microsoft.com/office/drawing/2014/main" id="{CDABA056-B5F4-ED42-B5FE-0C5DE0CD0BD7}"/>
              </a:ext>
            </a:extLst>
          </p:cNvPr>
          <p:cNvSpPr>
            <a:spLocks noGrp="1"/>
          </p:cNvSpPr>
          <p:nvPr>
            <p:ph type="dt" sz="half" idx="10"/>
          </p:nvPr>
        </p:nvSpPr>
        <p:spPr/>
        <p:txBody>
          <a:bodyPr/>
          <a:lstStyle/>
          <a:p>
            <a:fld id="{88868756-A832-6946-8293-694AA9BB0A1E}" type="datetimeFigureOut">
              <a:rPr lang="es-CL" smtClean="0"/>
              <a:t>04-04-2023</a:t>
            </a:fld>
            <a:endParaRPr lang="es-CL"/>
          </a:p>
        </p:txBody>
      </p:sp>
      <p:sp>
        <p:nvSpPr>
          <p:cNvPr id="6" name="Marcador de pie de página 5">
            <a:extLst>
              <a:ext uri="{FF2B5EF4-FFF2-40B4-BE49-F238E27FC236}">
                <a16:creationId xmlns:a16="http://schemas.microsoft.com/office/drawing/2014/main" id="{31CD8319-908C-1343-84E0-C92F8CBCEE7A}"/>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F5E96485-FC35-B74B-9066-140A47C7AB63}"/>
              </a:ext>
            </a:extLst>
          </p:cNvPr>
          <p:cNvSpPr>
            <a:spLocks noGrp="1"/>
          </p:cNvSpPr>
          <p:nvPr>
            <p:ph type="sldNum" sz="quarter" idx="12"/>
          </p:nvPr>
        </p:nvSpPr>
        <p:spPr/>
        <p:txBody>
          <a:bodyPr/>
          <a:lstStyle/>
          <a:p>
            <a:fld id="{8D65D76A-E84D-5246-AE81-49670E48EA76}" type="slidenum">
              <a:rPr lang="es-CL" smtClean="0"/>
              <a:t>‹Nº›</a:t>
            </a:fld>
            <a:endParaRPr lang="es-CL"/>
          </a:p>
        </p:txBody>
      </p:sp>
    </p:spTree>
    <p:extLst>
      <p:ext uri="{BB962C8B-B14F-4D97-AF65-F5344CB8AC3E}">
        <p14:creationId xmlns:p14="http://schemas.microsoft.com/office/powerpoint/2010/main" val="2895169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D188014-5831-7B43-972A-636BF05B38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56AA290D-D179-A849-937F-F0453C66C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es-ES"/>
              <a:t>Editar los estilos de texto del patrón
Segundo nivel
Tercer nivel
Cuarto nivel
Quinto nivel</a:t>
            </a:r>
            <a:endParaRPr lang="es-CL"/>
          </a:p>
        </p:txBody>
      </p:sp>
      <p:sp>
        <p:nvSpPr>
          <p:cNvPr id="4" name="Marcador de fecha 3">
            <a:extLst>
              <a:ext uri="{FF2B5EF4-FFF2-40B4-BE49-F238E27FC236}">
                <a16:creationId xmlns:a16="http://schemas.microsoft.com/office/drawing/2014/main" id="{B6C25FFF-AF91-C14D-9807-0A44D51DFC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68756-A832-6946-8293-694AA9BB0A1E}" type="datetimeFigureOut">
              <a:rPr lang="es-CL" smtClean="0"/>
              <a:t>04-04-2023</a:t>
            </a:fld>
            <a:endParaRPr lang="es-CL"/>
          </a:p>
        </p:txBody>
      </p:sp>
      <p:sp>
        <p:nvSpPr>
          <p:cNvPr id="5" name="Marcador de pie de página 4">
            <a:extLst>
              <a:ext uri="{FF2B5EF4-FFF2-40B4-BE49-F238E27FC236}">
                <a16:creationId xmlns:a16="http://schemas.microsoft.com/office/drawing/2014/main" id="{FCFE25BD-8CB2-ED40-8DC7-5B1CE4ADC0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a:extLst>
              <a:ext uri="{FF2B5EF4-FFF2-40B4-BE49-F238E27FC236}">
                <a16:creationId xmlns:a16="http://schemas.microsoft.com/office/drawing/2014/main" id="{D1112EE4-3193-F541-8679-F97C197589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65D76A-E84D-5246-AE81-49670E48EA76}" type="slidenum">
              <a:rPr lang="es-CL" smtClean="0"/>
              <a:t>‹Nº›</a:t>
            </a:fld>
            <a:endParaRPr lang="es-CL"/>
          </a:p>
        </p:txBody>
      </p:sp>
    </p:spTree>
    <p:extLst>
      <p:ext uri="{BB962C8B-B14F-4D97-AF65-F5344CB8AC3E}">
        <p14:creationId xmlns:p14="http://schemas.microsoft.com/office/powerpoint/2010/main" val="626450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E8DC6FCD-811B-436E-9FEE-FC957486CD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Imagen 6">
            <a:extLst>
              <a:ext uri="{FF2B5EF4-FFF2-40B4-BE49-F238E27FC236}">
                <a16:creationId xmlns:a16="http://schemas.microsoft.com/office/drawing/2014/main" id="{B749FF78-F1DE-BF6D-BDD6-BA3BA63092A5}"/>
              </a:ext>
            </a:extLst>
          </p:cNvPr>
          <p:cNvPicPr>
            <a:picLocks noChangeAspect="1"/>
          </p:cNvPicPr>
          <p:nvPr/>
        </p:nvPicPr>
        <p:blipFill>
          <a:blip r:embed="rId2"/>
          <a:srcRect t="12485" b="12485"/>
          <a:stretch/>
        </p:blipFill>
        <p:spPr>
          <a:xfrm>
            <a:off x="198739" y="171717"/>
            <a:ext cx="5804105" cy="3167426"/>
          </a:xfrm>
          <a:prstGeom prst="rect">
            <a:avLst/>
          </a:prstGeom>
        </p:spPr>
      </p:pic>
      <p:pic>
        <p:nvPicPr>
          <p:cNvPr id="12" name="Imagen 11">
            <a:extLst>
              <a:ext uri="{FF2B5EF4-FFF2-40B4-BE49-F238E27FC236}">
                <a16:creationId xmlns:a16="http://schemas.microsoft.com/office/drawing/2014/main" id="{E6A26E54-03D4-785A-D679-FC25884F3A45}"/>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brightnessContrast bright="20000"/>
                    </a14:imgEffect>
                  </a14:imgLayer>
                </a14:imgProps>
              </a:ext>
            </a:extLst>
          </a:blip>
          <a:srcRect t="29513" b="29513"/>
          <a:stretch/>
        </p:blipFill>
        <p:spPr>
          <a:xfrm>
            <a:off x="6195373" y="171717"/>
            <a:ext cx="5797883" cy="3167426"/>
          </a:xfrm>
          <a:prstGeom prst="rect">
            <a:avLst/>
          </a:prstGeom>
        </p:spPr>
      </p:pic>
      <p:pic>
        <p:nvPicPr>
          <p:cNvPr id="14" name="Imagen 13">
            <a:extLst>
              <a:ext uri="{FF2B5EF4-FFF2-40B4-BE49-F238E27FC236}">
                <a16:creationId xmlns:a16="http://schemas.microsoft.com/office/drawing/2014/main" id="{1FCAFCD2-EB85-B1E0-89CB-5852D5F96361}"/>
              </a:ext>
            </a:extLst>
          </p:cNvPr>
          <p:cNvPicPr>
            <a:picLocks noChangeAspect="1"/>
          </p:cNvPicPr>
          <p:nvPr/>
        </p:nvPicPr>
        <p:blipFill rotWithShape="1">
          <a:blip r:embed="rId5"/>
          <a:srcRect l="1183"/>
          <a:stretch/>
        </p:blipFill>
        <p:spPr>
          <a:xfrm>
            <a:off x="198739" y="3510858"/>
            <a:ext cx="5804105" cy="2789948"/>
          </a:xfrm>
          <a:prstGeom prst="rect">
            <a:avLst/>
          </a:prstGeom>
        </p:spPr>
      </p:pic>
      <p:pic>
        <p:nvPicPr>
          <p:cNvPr id="9" name="Imagen 8" descr="Imagen que contiene interior, cama, bandeja, tabla&#10;&#10;Descripción generada automáticamente">
            <a:extLst>
              <a:ext uri="{FF2B5EF4-FFF2-40B4-BE49-F238E27FC236}">
                <a16:creationId xmlns:a16="http://schemas.microsoft.com/office/drawing/2014/main" id="{5F87DFB0-766D-4C1A-CECD-A37071A7838D}"/>
              </a:ext>
            </a:extLst>
          </p:cNvPr>
          <p:cNvPicPr>
            <a:picLocks noChangeAspect="1"/>
          </p:cNvPicPr>
          <p:nvPr/>
        </p:nvPicPr>
        <p:blipFill rotWithShape="1">
          <a:blip r:embed="rId6"/>
          <a:srcRect t="6955" r="2" b="28887"/>
          <a:stretch/>
        </p:blipFill>
        <p:spPr>
          <a:xfrm>
            <a:off x="6195372" y="3510858"/>
            <a:ext cx="5797883" cy="2789948"/>
          </a:xfrm>
          <a:prstGeom prst="rect">
            <a:avLst/>
          </a:prstGeom>
        </p:spPr>
      </p:pic>
    </p:spTree>
    <p:extLst>
      <p:ext uri="{BB962C8B-B14F-4D97-AF65-F5344CB8AC3E}">
        <p14:creationId xmlns:p14="http://schemas.microsoft.com/office/powerpoint/2010/main" val="1194340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CEB1E7A0-C957-3ACA-789A-FD6EECC2B3D2}"/>
              </a:ext>
            </a:extLst>
          </p:cNvPr>
          <p:cNvSpPr txBox="1"/>
          <p:nvPr/>
        </p:nvSpPr>
        <p:spPr>
          <a:xfrm>
            <a:off x="728449" y="703798"/>
            <a:ext cx="10735101" cy="5450403"/>
          </a:xfrm>
          <a:prstGeom prst="rect">
            <a:avLst/>
          </a:prstGeom>
          <a:noFill/>
        </p:spPr>
        <p:txBody>
          <a:bodyPr wrap="square" rtlCol="0">
            <a:spAutoFit/>
          </a:bodyPr>
          <a:lstStyle/>
          <a:p>
            <a:r>
              <a:rPr lang="es-CL" b="1" dirty="0">
                <a:latin typeface="Verdana" panose="020B0604030504040204" pitchFamily="34" charset="0"/>
                <a:ea typeface="Verdana" panose="020B0604030504040204" pitchFamily="34" charset="0"/>
              </a:rPr>
              <a:t>CONVENIO FOSIS - ACHIPIA</a:t>
            </a:r>
          </a:p>
          <a:p>
            <a:endParaRPr lang="es-CL" sz="1600" dirty="0">
              <a:latin typeface="Verdana" panose="020B0604030504040204" pitchFamily="34" charset="0"/>
              <a:ea typeface="Verdana" panose="020B0604030504040204" pitchFamily="34" charset="0"/>
            </a:endParaRPr>
          </a:p>
          <a:p>
            <a:pPr algn="just"/>
            <a:r>
              <a:rPr lang="es-ES" sz="1800" dirty="0">
                <a:effectLst/>
                <a:latin typeface="Arial" panose="020B0604020202020204" pitchFamily="34" charset="0"/>
                <a:ea typeface="Times New Roman" panose="02020603050405020304" pitchFamily="18" charset="0"/>
              </a:rPr>
              <a:t>Para su implementación, </a:t>
            </a:r>
            <a:r>
              <a:rPr lang="es-ES" dirty="0">
                <a:latin typeface="Arial" panose="020B0604020202020204" pitchFamily="34" charset="0"/>
                <a:ea typeface="Times New Roman" panose="02020603050405020304" pitchFamily="18" charset="0"/>
              </a:rPr>
              <a:t>se deben considerar las siguientes definiciones:</a:t>
            </a:r>
          </a:p>
          <a:p>
            <a:pPr algn="just"/>
            <a:endParaRPr lang="es-ES" kern="150" dirty="0">
              <a:latin typeface="Arial" panose="020B0604020202020204" pitchFamily="34" charset="0"/>
              <a:ea typeface="Verdana" panose="020B060403050404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r>
              <a:rPr lang="es-ES_tradnl" sz="16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Formadores de líderes</a:t>
            </a:r>
            <a:r>
              <a:rPr lang="es-ES_tradnl" sz="1600" kern="150" dirty="0">
                <a:latin typeface="Verdana" panose="020B0604030504040204" pitchFamily="34" charset="0"/>
                <a:ea typeface="Verdana" panose="020B0604030504040204" pitchFamily="34" charset="0"/>
                <a:cs typeface="Times New Roman" panose="02020603050405020304" pitchFamily="18" charset="0"/>
              </a:rPr>
              <a:t>: personal o funcionaria/os permanentes de FOSIS que están a cargo del programa de </a:t>
            </a:r>
            <a:r>
              <a:rPr lang="es-ES_tradnl" sz="1600" kern="150" dirty="0" err="1">
                <a:latin typeface="Verdana" panose="020B0604030504040204" pitchFamily="34" charset="0"/>
                <a:ea typeface="Verdana" panose="020B0604030504040204" pitchFamily="34" charset="0"/>
                <a:cs typeface="Times New Roman" panose="02020603050405020304" pitchFamily="18" charset="0"/>
              </a:rPr>
              <a:t>Ecomercados</a:t>
            </a:r>
            <a:r>
              <a:rPr lang="es-ES_tradnl" sz="1600" kern="150" dirty="0">
                <a:latin typeface="Verdana" panose="020B0604030504040204" pitchFamily="34" charset="0"/>
                <a:ea typeface="Verdana" panose="020B0604030504040204" pitchFamily="34" charset="0"/>
                <a:cs typeface="Times New Roman" panose="02020603050405020304" pitchFamily="18" charset="0"/>
              </a:rPr>
              <a:t> Solidarios con conocimientos y experiencia en inocuidad alimentaria, con una carrera de al menos 8 semestres. Su rol será formar a los líderes.</a:t>
            </a:r>
            <a:endParaRPr lang="es-CL" sz="1600" kern="150" dirty="0">
              <a:latin typeface="Verdana" panose="020B0604030504040204" pitchFamily="34" charset="0"/>
              <a:ea typeface="Verdana" panose="020B060403050404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endParaRPr lang="es-CL" sz="1800" dirty="0">
              <a:solidFill>
                <a:srgbClr val="201F1E"/>
              </a:solidFill>
              <a:effectLst/>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r>
              <a:rPr lang="es-ES_tradnl" sz="16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Líderes</a:t>
            </a:r>
            <a:r>
              <a:rPr lang="es-ES_tradnl" sz="1600" kern="150" dirty="0">
                <a:latin typeface="Verdana" panose="020B0604030504040204" pitchFamily="34" charset="0"/>
                <a:ea typeface="Verdana" panose="020B0604030504040204" pitchFamily="34" charset="0"/>
                <a:cs typeface="Times New Roman" panose="02020603050405020304" pitchFamily="18" charset="0"/>
              </a:rPr>
              <a:t>: persona encargada de la Coordinación del </a:t>
            </a:r>
            <a:r>
              <a:rPr lang="es-ES_tradnl" sz="1600" kern="150" dirty="0" err="1">
                <a:latin typeface="Verdana" panose="020B0604030504040204" pitchFamily="34" charset="0"/>
                <a:ea typeface="Verdana" panose="020B0604030504040204" pitchFamily="34" charset="0"/>
                <a:cs typeface="Times New Roman" panose="02020603050405020304" pitchFamily="18" charset="0"/>
              </a:rPr>
              <a:t>Ecomercado</a:t>
            </a:r>
            <a:r>
              <a:rPr lang="es-ES_tradnl" sz="1600" kern="150" dirty="0">
                <a:latin typeface="Verdana" panose="020B0604030504040204" pitchFamily="34" charset="0"/>
                <a:ea typeface="Verdana" panose="020B0604030504040204" pitchFamily="34" charset="0"/>
                <a:cs typeface="Times New Roman" panose="02020603050405020304" pitchFamily="18" charset="0"/>
              </a:rPr>
              <a:t> Solidario a nivel municipal, con experiencia de al menos 1 año en el rubro y motivación para hacer el curso y ser líderes. Su rol será formar a las personas manipuladoras de alimentos.</a:t>
            </a:r>
            <a:endParaRPr lang="es-CL" sz="1600" kern="150" dirty="0">
              <a:latin typeface="Verdana" panose="020B0604030504040204" pitchFamily="34" charset="0"/>
              <a:ea typeface="Verdana" panose="020B060403050404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endParaRPr lang="es-CL" sz="1800" dirty="0">
              <a:solidFill>
                <a:srgbClr val="201F1E"/>
              </a:solidFill>
              <a:effectLst/>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r>
              <a:rPr lang="es-ES_tradnl" sz="16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Personal calificado o persona manipuladora de alimentos</a:t>
            </a:r>
            <a:r>
              <a:rPr lang="es-ES_tradnl" sz="1600" kern="150" dirty="0">
                <a:latin typeface="Verdana" panose="020B0604030504040204" pitchFamily="34" charset="0"/>
                <a:ea typeface="Verdana" panose="020B0604030504040204" pitchFamily="34" charset="0"/>
                <a:cs typeface="Times New Roman" panose="02020603050405020304" pitchFamily="18" charset="0"/>
              </a:rPr>
              <a:t>: </a:t>
            </a:r>
            <a:r>
              <a:rPr lang="es-CL" sz="1600" kern="150" dirty="0">
                <a:latin typeface="Verdana" panose="020B0604030504040204" pitchFamily="34" charset="0"/>
                <a:ea typeface="Verdana" panose="020B0604030504040204" pitchFamily="34" charset="0"/>
                <a:cs typeface="Times New Roman" panose="02020603050405020304" pitchFamily="18" charset="0"/>
              </a:rPr>
              <a:t>c</a:t>
            </a:r>
            <a:r>
              <a:rPr lang="es-ES_tradnl" sz="1600" kern="150" dirty="0" err="1">
                <a:latin typeface="Verdana" panose="020B0604030504040204" pitchFamily="34" charset="0"/>
                <a:ea typeface="Verdana" panose="020B0604030504040204" pitchFamily="34" charset="0"/>
                <a:cs typeface="Times New Roman" panose="02020603050405020304" pitchFamily="18" charset="0"/>
              </a:rPr>
              <a:t>orresponde</a:t>
            </a:r>
            <a:r>
              <a:rPr lang="es-ES_tradnl" sz="1600" kern="150" dirty="0">
                <a:latin typeface="Verdana" panose="020B0604030504040204" pitchFamily="34" charset="0"/>
                <a:ea typeface="Verdana" panose="020B0604030504040204" pitchFamily="34" charset="0"/>
                <a:cs typeface="Times New Roman" panose="02020603050405020304" pitchFamily="18" charset="0"/>
              </a:rPr>
              <a:t> a toda persona que trabaje a cualquier título, aunque sea ocasionalmente, en lugares donde se produzca, manipule, elabore, almacene, distribuya o expenda alimentos (Fuente: Reglamento Sanitario de los Alimentos, DTO. </a:t>
            </a:r>
            <a:r>
              <a:rPr lang="es-ES_tradnl" sz="1600" kern="150" dirty="0" err="1">
                <a:latin typeface="Verdana" panose="020B0604030504040204" pitchFamily="34" charset="0"/>
                <a:ea typeface="Verdana" panose="020B0604030504040204" pitchFamily="34" charset="0"/>
                <a:cs typeface="Times New Roman" panose="02020603050405020304" pitchFamily="18" charset="0"/>
              </a:rPr>
              <a:t>N°</a:t>
            </a:r>
            <a:r>
              <a:rPr lang="es-ES_tradnl" sz="1600" kern="150" dirty="0">
                <a:latin typeface="Verdana" panose="020B0604030504040204" pitchFamily="34" charset="0"/>
                <a:ea typeface="Verdana" panose="020B0604030504040204" pitchFamily="34" charset="0"/>
                <a:cs typeface="Times New Roman" panose="02020603050405020304" pitchFamily="18" charset="0"/>
              </a:rPr>
              <a:t> 977/96), en este caso serán las familias usuarias de </a:t>
            </a:r>
            <a:r>
              <a:rPr lang="es-ES_tradnl" sz="1600" kern="150" dirty="0" err="1">
                <a:latin typeface="Verdana" panose="020B0604030504040204" pitchFamily="34" charset="0"/>
                <a:ea typeface="Verdana" panose="020B0604030504040204" pitchFamily="34" charset="0"/>
                <a:cs typeface="Times New Roman" panose="02020603050405020304" pitchFamily="18" charset="0"/>
              </a:rPr>
              <a:t>Ecomercados</a:t>
            </a:r>
            <a:r>
              <a:rPr lang="es-ES_tradnl" sz="1600" kern="150" dirty="0">
                <a:latin typeface="Verdana" panose="020B0604030504040204" pitchFamily="34" charset="0"/>
                <a:ea typeface="Verdana" panose="020B0604030504040204" pitchFamily="34" charset="0"/>
                <a:cs typeface="Times New Roman" panose="02020603050405020304" pitchFamily="18" charset="0"/>
              </a:rPr>
              <a:t>, personal de las salas de procesos, personas voluntarias, feriantes, entre otros/as.</a:t>
            </a:r>
            <a:endParaRPr lang="es-CL" sz="1600" kern="150" dirty="0">
              <a:latin typeface="Verdana" panose="020B0604030504040204" pitchFamily="34" charset="0"/>
              <a:ea typeface="Verdana" panose="020B0604030504040204" pitchFamily="34" charset="0"/>
              <a:cs typeface="Times New Roman" panose="02020603050405020304" pitchFamily="18" charset="0"/>
            </a:endParaRPr>
          </a:p>
          <a:p>
            <a:pPr algn="just"/>
            <a:endParaRPr lang="es-ES" kern="150" dirty="0">
              <a:latin typeface="Arial" panose="020B0604020202020204" pitchFamily="34" charset="0"/>
              <a:ea typeface="Verdana" panose="020B0604030504040204" pitchFamily="34" charset="0"/>
              <a:cs typeface="Times New Roman" panose="02020603050405020304" pitchFamily="18" charset="0"/>
            </a:endParaRPr>
          </a:p>
        </p:txBody>
      </p:sp>
      <p:sp>
        <p:nvSpPr>
          <p:cNvPr id="6" name="Título 1">
            <a:extLst>
              <a:ext uri="{FF2B5EF4-FFF2-40B4-BE49-F238E27FC236}">
                <a16:creationId xmlns:a16="http://schemas.microsoft.com/office/drawing/2014/main" id="{0D186B3B-B7E7-B6EE-A059-2B70D3A51967}"/>
              </a:ext>
            </a:extLst>
          </p:cNvPr>
          <p:cNvSpPr txBox="1">
            <a:spLocks/>
          </p:cNvSpPr>
          <p:nvPr/>
        </p:nvSpPr>
        <p:spPr>
          <a:xfrm>
            <a:off x="5685650" y="57160"/>
            <a:ext cx="5423628" cy="7530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ES" sz="2400" b="1">
                <a:solidFill>
                  <a:schemeClr val="accent1">
                    <a:lumMod val="75000"/>
                  </a:schemeClr>
                </a:solidFill>
                <a:latin typeface="Verdana" panose="020B0604030504040204" pitchFamily="34" charset="0"/>
                <a:ea typeface="Verdana" panose="020B0604030504040204" pitchFamily="34" charset="0"/>
              </a:rPr>
              <a:t>CONVENIOS</a:t>
            </a:r>
            <a:endParaRPr lang="es-CL" sz="2400" b="1" dirty="0">
              <a:solidFill>
                <a:schemeClr val="accent1">
                  <a:lumMod val="75000"/>
                </a:schemeClr>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066141594"/>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CEB1E7A0-C957-3ACA-789A-FD6EECC2B3D2}"/>
              </a:ext>
            </a:extLst>
          </p:cNvPr>
          <p:cNvSpPr txBox="1"/>
          <p:nvPr/>
        </p:nvSpPr>
        <p:spPr>
          <a:xfrm>
            <a:off x="728449" y="810258"/>
            <a:ext cx="10735101" cy="1446550"/>
          </a:xfrm>
          <a:prstGeom prst="rect">
            <a:avLst/>
          </a:prstGeom>
          <a:noFill/>
        </p:spPr>
        <p:txBody>
          <a:bodyPr wrap="square" rtlCol="0">
            <a:spAutoFit/>
          </a:bodyPr>
          <a:lstStyle/>
          <a:p>
            <a:r>
              <a:rPr lang="es-CL" b="1" dirty="0">
                <a:latin typeface="Verdana" panose="020B0604030504040204" pitchFamily="34" charset="0"/>
                <a:ea typeface="Verdana" panose="020B0604030504040204" pitchFamily="34" charset="0"/>
              </a:rPr>
              <a:t>CONVENIO FOSIS - ACHIPIA</a:t>
            </a:r>
          </a:p>
          <a:p>
            <a:endParaRPr lang="es-CL" sz="1600" dirty="0">
              <a:latin typeface="Verdana" panose="020B0604030504040204" pitchFamily="34" charset="0"/>
              <a:ea typeface="Verdana" panose="020B0604030504040204" pitchFamily="34" charset="0"/>
            </a:endParaRPr>
          </a:p>
          <a:p>
            <a:pPr algn="just"/>
            <a:r>
              <a:rPr lang="es-ES" dirty="0">
                <a:latin typeface="Arial" panose="020B0604020202020204" pitchFamily="34" charset="0"/>
                <a:ea typeface="Times New Roman" panose="02020603050405020304" pitchFamily="18" charset="0"/>
              </a:rPr>
              <a:t>Las siguientes personas corresponden a quienes serán capacitados como </a:t>
            </a:r>
            <a:r>
              <a:rPr lang="es-ES"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Formadores/as de Líderes y Lideresas</a:t>
            </a:r>
            <a:r>
              <a:rPr lang="es-ES" dirty="0">
                <a:latin typeface="Arial" panose="020B0604020202020204" pitchFamily="34" charset="0"/>
                <a:ea typeface="Times New Roman" panose="02020603050405020304" pitchFamily="18" charset="0"/>
              </a:rPr>
              <a:t>:</a:t>
            </a:r>
          </a:p>
          <a:p>
            <a:pPr algn="just"/>
            <a:endParaRPr lang="es-ES" kern="150" dirty="0">
              <a:latin typeface="Arial" panose="020B0604020202020204" pitchFamily="34" charset="0"/>
              <a:ea typeface="Verdana" panose="020B0604030504040204" pitchFamily="34" charset="0"/>
              <a:cs typeface="Times New Roman" panose="02020603050405020304" pitchFamily="18" charset="0"/>
            </a:endParaRPr>
          </a:p>
        </p:txBody>
      </p:sp>
      <p:sp>
        <p:nvSpPr>
          <p:cNvPr id="6" name="Título 1">
            <a:extLst>
              <a:ext uri="{FF2B5EF4-FFF2-40B4-BE49-F238E27FC236}">
                <a16:creationId xmlns:a16="http://schemas.microsoft.com/office/drawing/2014/main" id="{C88A719B-C3B7-5D47-733A-B728D98D7513}"/>
              </a:ext>
            </a:extLst>
          </p:cNvPr>
          <p:cNvSpPr txBox="1">
            <a:spLocks/>
          </p:cNvSpPr>
          <p:nvPr/>
        </p:nvSpPr>
        <p:spPr>
          <a:xfrm>
            <a:off x="5685650" y="57160"/>
            <a:ext cx="5423628" cy="7530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ES" sz="2400" b="1">
                <a:solidFill>
                  <a:schemeClr val="accent1">
                    <a:lumMod val="75000"/>
                  </a:schemeClr>
                </a:solidFill>
                <a:latin typeface="Verdana" panose="020B0604030504040204" pitchFamily="34" charset="0"/>
                <a:ea typeface="Verdana" panose="020B0604030504040204" pitchFamily="34" charset="0"/>
              </a:rPr>
              <a:t>CONVENIOS</a:t>
            </a:r>
            <a:endParaRPr lang="es-CL" sz="2400" b="1" dirty="0">
              <a:solidFill>
                <a:schemeClr val="accent1">
                  <a:lumMod val="75000"/>
                </a:schemeClr>
              </a:solidFill>
              <a:latin typeface="Verdana" panose="020B0604030504040204" pitchFamily="34" charset="0"/>
              <a:ea typeface="Verdana" panose="020B0604030504040204" pitchFamily="34" charset="0"/>
            </a:endParaRPr>
          </a:p>
        </p:txBody>
      </p:sp>
      <p:sp>
        <p:nvSpPr>
          <p:cNvPr id="7" name="CuadroTexto 6">
            <a:extLst>
              <a:ext uri="{FF2B5EF4-FFF2-40B4-BE49-F238E27FC236}">
                <a16:creationId xmlns:a16="http://schemas.microsoft.com/office/drawing/2014/main" id="{6ACA11B9-0FAD-CF0C-1BB4-C006B4767CBF}"/>
              </a:ext>
            </a:extLst>
          </p:cNvPr>
          <p:cNvSpPr txBox="1"/>
          <p:nvPr/>
        </p:nvSpPr>
        <p:spPr>
          <a:xfrm>
            <a:off x="728448" y="2464601"/>
            <a:ext cx="10735101" cy="33066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06000"/>
              </a:lnSpc>
              <a:spcAft>
                <a:spcPts val="800"/>
              </a:spcAft>
            </a:pPr>
            <a:r>
              <a:rPr lang="es-ES" sz="1600" kern="150" dirty="0">
                <a:solidFill>
                  <a:srgbClr val="FF0000"/>
                </a:solidFill>
                <a:latin typeface="Verdana" panose="020B0604030504040204" pitchFamily="34" charset="0"/>
                <a:ea typeface="Verdana" panose="020B0604030504040204" pitchFamily="34" charset="0"/>
                <a:cs typeface="Times New Roman" panose="02020603050405020304" pitchFamily="18" charset="0"/>
              </a:rPr>
              <a:t>POR CONFIRMAR</a:t>
            </a:r>
            <a:endParaRPr lang="es-ES" sz="1400" kern="150" dirty="0">
              <a:solidFill>
                <a:srgbClr val="FF0000"/>
              </a:solidFill>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901473546"/>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CEB1E7A0-C957-3ACA-789A-FD6EECC2B3D2}"/>
              </a:ext>
            </a:extLst>
          </p:cNvPr>
          <p:cNvSpPr txBox="1"/>
          <p:nvPr/>
        </p:nvSpPr>
        <p:spPr>
          <a:xfrm>
            <a:off x="728449" y="645924"/>
            <a:ext cx="10735101" cy="5569923"/>
          </a:xfrm>
          <a:prstGeom prst="rect">
            <a:avLst/>
          </a:prstGeom>
          <a:noFill/>
        </p:spPr>
        <p:txBody>
          <a:bodyPr wrap="square" rtlCol="0">
            <a:spAutoFit/>
          </a:bodyPr>
          <a:lstStyle/>
          <a:p>
            <a:r>
              <a:rPr lang="es-CL" b="1" dirty="0">
                <a:latin typeface="Verdana" panose="020B0604030504040204" pitchFamily="34" charset="0"/>
                <a:ea typeface="Verdana" panose="020B0604030504040204" pitchFamily="34" charset="0"/>
              </a:rPr>
              <a:t>LEVANTAMIENTO DE NUDOS CRÍTICOS</a:t>
            </a:r>
          </a:p>
          <a:p>
            <a:endParaRPr lang="es-CL" sz="1600" dirty="0">
              <a:latin typeface="Verdana" panose="020B0604030504040204" pitchFamily="34" charset="0"/>
              <a:ea typeface="Verdana" panose="020B0604030504040204" pitchFamily="34" charset="0"/>
            </a:endParaRPr>
          </a:p>
          <a:p>
            <a:pPr algn="just"/>
            <a:r>
              <a:rPr lang="es-ES" sz="1800" dirty="0">
                <a:effectLst/>
                <a:latin typeface="Arial" panose="020B0604020202020204" pitchFamily="34" charset="0"/>
                <a:ea typeface="Times New Roman" panose="02020603050405020304" pitchFamily="18" charset="0"/>
              </a:rPr>
              <a:t>Se solicita a los equipos regionales comunicar de manera inmediata al FOSIS Central, cualquier situación y/o acontecimiento en el marco de la ejecución del programa </a:t>
            </a:r>
            <a:r>
              <a:rPr lang="es-ES" sz="1800" dirty="0" err="1">
                <a:effectLst/>
                <a:latin typeface="Arial" panose="020B0604020202020204" pitchFamily="34" charset="0"/>
                <a:ea typeface="Times New Roman" panose="02020603050405020304" pitchFamily="18" charset="0"/>
              </a:rPr>
              <a:t>Ecomercados</a:t>
            </a:r>
            <a:r>
              <a:rPr lang="es-ES" sz="1800" dirty="0">
                <a:effectLst/>
                <a:latin typeface="Arial" panose="020B0604020202020204" pitchFamily="34" charset="0"/>
                <a:ea typeface="Times New Roman" panose="02020603050405020304" pitchFamily="18" charset="0"/>
              </a:rPr>
              <a:t>. A continuación, paso a describir algunos nudos críticos relevantes de comunicar: </a:t>
            </a:r>
            <a:endParaRPr lang="es-ES" dirty="0">
              <a:latin typeface="Arial" panose="020B0604020202020204" pitchFamily="34" charset="0"/>
              <a:ea typeface="Times New Roman" panose="02020603050405020304" pitchFamily="18" charset="0"/>
            </a:endParaRPr>
          </a:p>
          <a:p>
            <a:pPr algn="just"/>
            <a:endParaRPr lang="es-ES" kern="150" dirty="0">
              <a:latin typeface="Arial" panose="020B0604020202020204" pitchFamily="34" charset="0"/>
              <a:ea typeface="Verdana" panose="020B060403050404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r>
              <a:rPr lang="es-ES_tradnl"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Incumplimiento de compromisos municipales</a:t>
            </a:r>
            <a:r>
              <a:rPr lang="es-ES_tradnl" sz="1500" kern="150" dirty="0">
                <a:latin typeface="Verdana" panose="020B0604030504040204" pitchFamily="34" charset="0"/>
                <a:ea typeface="Verdana" panose="020B0604030504040204" pitchFamily="34" charset="0"/>
                <a:cs typeface="Times New Roman" panose="02020603050405020304" pitchFamily="18" charset="0"/>
              </a:rPr>
              <a:t>: especialmente aquellos relacionados con los compromisos establecidos en el convenio suscrito (por ejemplo, recinto, movilización, otro/a)</a:t>
            </a:r>
          </a:p>
          <a:p>
            <a:pPr algn="just">
              <a:lnSpc>
                <a:spcPct val="107000"/>
              </a:lnSpc>
              <a:spcAft>
                <a:spcPts val="800"/>
              </a:spcAft>
            </a:pPr>
            <a:r>
              <a:rPr lang="es-ES_tradnl" sz="1500" kern="150" dirty="0">
                <a:latin typeface="Verdana" panose="020B0604030504040204" pitchFamily="34" charset="0"/>
                <a:ea typeface="Verdana" panose="020B0604030504040204" pitchFamily="34" charset="0"/>
                <a:cs typeface="Times New Roman" panose="02020603050405020304" pitchFamily="18" charset="0"/>
              </a:rPr>
              <a:t> </a:t>
            </a:r>
            <a:endParaRPr lang="es-CL" sz="1500" kern="150" dirty="0">
              <a:latin typeface="Verdana" panose="020B0604030504040204" pitchFamily="34" charset="0"/>
              <a:ea typeface="Verdana" panose="020B060403050404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r>
              <a:rPr lang="es-ES_tradnl"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Retraso en la ejecución y/o cumplimiento de actividades/productos/verificadores</a:t>
            </a:r>
            <a:r>
              <a:rPr lang="es-ES_tradnl" sz="1500" kern="150" dirty="0">
                <a:latin typeface="Verdana" panose="020B0604030504040204" pitchFamily="34" charset="0"/>
                <a:ea typeface="Verdana" panose="020B0604030504040204" pitchFamily="34" charset="0"/>
                <a:cs typeface="Times New Roman" panose="02020603050405020304" pitchFamily="18" charset="0"/>
              </a:rPr>
              <a:t>: informar inmediatamente cualquier tipo de retraso que pueda afectar la ejecución del programa. En este sentido, se solicita a los equipos reforzar la ejecución de los componentes 1, 2 y 3, cuya implementación se debe efectuar de manera simultánea. Por ejemplo, retrasos en la ejecución del componente 1 no debiese impedir la contratación de la persona gestora, así como también el trabajo que se debe realizar en relación al componente 3 – modelo de gestión de colaboradores/as.</a:t>
            </a:r>
          </a:p>
          <a:p>
            <a:pPr algn="just">
              <a:lnSpc>
                <a:spcPct val="107000"/>
              </a:lnSpc>
              <a:spcAft>
                <a:spcPts val="800"/>
              </a:spcAft>
            </a:pPr>
            <a:endParaRPr lang="es-CL" sz="1500" kern="150" dirty="0">
              <a:latin typeface="Verdana" panose="020B0604030504040204" pitchFamily="34" charset="0"/>
              <a:ea typeface="Verdana" panose="020B060403050404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r>
              <a:rPr lang="es-ES_tradnl"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Focalización</a:t>
            </a:r>
            <a:r>
              <a:rPr lang="es-ES_tradnl" sz="1500" kern="150" dirty="0">
                <a:latin typeface="Verdana" panose="020B0604030504040204" pitchFamily="34" charset="0"/>
                <a:ea typeface="Verdana" panose="020B0604030504040204" pitchFamily="34" charset="0"/>
                <a:cs typeface="Times New Roman" panose="02020603050405020304" pitchFamily="18" charset="0"/>
              </a:rPr>
              <a:t>: </a:t>
            </a:r>
            <a:r>
              <a:rPr lang="es-419" sz="1500" kern="150" dirty="0">
                <a:latin typeface="Verdana" panose="020B0604030504040204" pitchFamily="34" charset="0"/>
                <a:ea typeface="Verdana" panose="020B0604030504040204" pitchFamily="34" charset="0"/>
                <a:cs typeface="Times New Roman" panose="02020603050405020304" pitchFamily="18" charset="0"/>
              </a:rPr>
              <a:t>la selección de las familias se realizará en base a criterios de focalización y/o priorización definidos por el Municipio </a:t>
            </a:r>
            <a:r>
              <a:rPr lang="es-419"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con participación del FOSIS</a:t>
            </a:r>
            <a:r>
              <a:rPr lang="es-419" sz="1500" kern="150" dirty="0">
                <a:latin typeface="Verdana" panose="020B0604030504040204" pitchFamily="34" charset="0"/>
                <a:ea typeface="Verdana" panose="020B0604030504040204" pitchFamily="34" charset="0"/>
                <a:cs typeface="Times New Roman" panose="02020603050405020304" pitchFamily="18" charset="0"/>
              </a:rPr>
              <a:t>, priorizando aquellas que tengan mayores niveles de vulnerabilidad, y que depende de las necesidades del territorio e indicadores de la comuna. </a:t>
            </a:r>
            <a:r>
              <a:rPr lang="es-419"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Esta labor no puede quedar a criterio exclusivo de los municipios y deben responder claramente a criterios específicos</a:t>
            </a:r>
            <a:r>
              <a:rPr lang="es-419" sz="1500" kern="150" dirty="0">
                <a:latin typeface="Verdana" panose="020B0604030504040204" pitchFamily="34" charset="0"/>
                <a:ea typeface="Verdana" panose="020B0604030504040204" pitchFamily="34" charset="0"/>
                <a:cs typeface="Times New Roman" panose="02020603050405020304" pitchFamily="18" charset="0"/>
              </a:rPr>
              <a:t>.</a:t>
            </a:r>
            <a:endParaRPr lang="es-ES" sz="1500" kern="15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609679480"/>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83E6E4E1-52D9-B686-5A8E-03B7530A4016}"/>
              </a:ext>
            </a:extLst>
          </p:cNvPr>
          <p:cNvSpPr>
            <a:spLocks noGrp="1"/>
          </p:cNvSpPr>
          <p:nvPr>
            <p:ph type="title"/>
          </p:nvPr>
        </p:nvSpPr>
        <p:spPr>
          <a:xfrm>
            <a:off x="6039922" y="13648"/>
            <a:ext cx="5423628" cy="753098"/>
          </a:xfrm>
        </p:spPr>
        <p:txBody>
          <a:bodyPr>
            <a:normAutofit/>
          </a:bodyPr>
          <a:lstStyle/>
          <a:p>
            <a:pPr algn="r"/>
            <a:r>
              <a:rPr lang="es-ES" sz="2400" b="1" dirty="0">
                <a:solidFill>
                  <a:schemeClr val="accent1">
                    <a:lumMod val="75000"/>
                  </a:schemeClr>
                </a:solidFill>
                <a:latin typeface="Verdana" panose="020B0604030504040204" pitchFamily="34" charset="0"/>
                <a:ea typeface="Verdana" panose="020B0604030504040204" pitchFamily="34" charset="0"/>
              </a:rPr>
              <a:t>INFORMACIÓN/ACUERDOS</a:t>
            </a:r>
            <a:endParaRPr lang="es-CL" sz="2400" b="1" dirty="0">
              <a:solidFill>
                <a:schemeClr val="accent1">
                  <a:lumMod val="75000"/>
                </a:schemeClr>
              </a:solidFill>
              <a:latin typeface="Verdana" panose="020B0604030504040204" pitchFamily="34" charset="0"/>
              <a:ea typeface="Verdana" panose="020B0604030504040204" pitchFamily="34" charset="0"/>
            </a:endParaRPr>
          </a:p>
        </p:txBody>
      </p:sp>
      <p:sp>
        <p:nvSpPr>
          <p:cNvPr id="4" name="CuadroTexto 3">
            <a:extLst>
              <a:ext uri="{FF2B5EF4-FFF2-40B4-BE49-F238E27FC236}">
                <a16:creationId xmlns:a16="http://schemas.microsoft.com/office/drawing/2014/main" id="{CEB1E7A0-C957-3ACA-789A-FD6EECC2B3D2}"/>
              </a:ext>
            </a:extLst>
          </p:cNvPr>
          <p:cNvSpPr txBox="1"/>
          <p:nvPr/>
        </p:nvSpPr>
        <p:spPr>
          <a:xfrm>
            <a:off x="728449" y="766746"/>
            <a:ext cx="10735101" cy="5517088"/>
          </a:xfrm>
          <a:prstGeom prst="rect">
            <a:avLst/>
          </a:prstGeom>
          <a:noFill/>
        </p:spPr>
        <p:txBody>
          <a:bodyPr wrap="square" rtlCol="0">
            <a:spAutoFit/>
          </a:bodyPr>
          <a:lstStyle/>
          <a:p>
            <a:pPr algn="just"/>
            <a:r>
              <a:rPr lang="es-ES" sz="1800" dirty="0">
                <a:effectLst/>
                <a:latin typeface="Arial" panose="020B0604020202020204" pitchFamily="34" charset="0"/>
                <a:ea typeface="Times New Roman" panose="02020603050405020304" pitchFamily="18" charset="0"/>
              </a:rPr>
              <a:t>Se inicia el proceso de visita a algunas de las regiones donde se encuentra actualmente en ejecución el programa. En este marco, aque</a:t>
            </a:r>
            <a:r>
              <a:rPr lang="es-ES" dirty="0">
                <a:latin typeface="Arial" panose="020B0604020202020204" pitchFamily="34" charset="0"/>
                <a:ea typeface="Times New Roman" panose="02020603050405020304" pitchFamily="18" charset="0"/>
              </a:rPr>
              <a:t>llas regiones donde no será posible la visita en terreno, se les invita a que podamos efectuar reuniones bilaterales con los equipos regionales del FOSIS, equipo ejecutor a cargo del </a:t>
            </a:r>
            <a:r>
              <a:rPr lang="es-ES" dirty="0" err="1">
                <a:latin typeface="Arial" panose="020B0604020202020204" pitchFamily="34" charset="0"/>
                <a:ea typeface="Times New Roman" panose="02020603050405020304" pitchFamily="18" charset="0"/>
              </a:rPr>
              <a:t>Ecomercado</a:t>
            </a:r>
            <a:r>
              <a:rPr lang="es-ES" dirty="0">
                <a:latin typeface="Arial" panose="020B0604020202020204" pitchFamily="34" charset="0"/>
                <a:ea typeface="Times New Roman" panose="02020603050405020304" pitchFamily="18" charset="0"/>
              </a:rPr>
              <a:t> y FOSIS Central. En tal sentido, en tales reuniones es posible revisar los siguientes elementos:</a:t>
            </a:r>
          </a:p>
          <a:p>
            <a:pPr algn="just"/>
            <a:endParaRPr lang="es-ES" kern="150" dirty="0">
              <a:latin typeface="Arial" panose="020B0604020202020204" pitchFamily="34" charset="0"/>
              <a:ea typeface="Verdana" panose="020B060403050404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r>
              <a:rPr lang="es-ES_tradnl"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Aspectos metodológicos del programa, </a:t>
            </a:r>
            <a:r>
              <a:rPr lang="es-ES_tradnl" sz="1500" kern="150" dirty="0">
                <a:latin typeface="Verdana" panose="020B0604030504040204" pitchFamily="34" charset="0"/>
                <a:ea typeface="Verdana" panose="020B0604030504040204" pitchFamily="34" charset="0"/>
                <a:cs typeface="Times New Roman" panose="02020603050405020304" pitchFamily="18" charset="0"/>
              </a:rPr>
              <a:t>especialmente respecto del componente 2 – modelo de gestión comunitaria. </a:t>
            </a:r>
          </a:p>
          <a:p>
            <a:pPr marL="285750" indent="-285750" algn="just">
              <a:lnSpc>
                <a:spcPct val="107000"/>
              </a:lnSpc>
              <a:spcAft>
                <a:spcPts val="800"/>
              </a:spcAft>
              <a:buFont typeface="Wingdings" panose="05000000000000000000" pitchFamily="2" charset="2"/>
              <a:buChar char="Ø"/>
            </a:pPr>
            <a:endParaRPr lang="es-ES_tradnl"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r>
              <a:rPr lang="es-ES_tradnl"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Focalización: </a:t>
            </a:r>
            <a:r>
              <a:rPr lang="es-ES_tradnl" sz="1500" kern="150" dirty="0">
                <a:latin typeface="Verdana" panose="020B0604030504040204" pitchFamily="34" charset="0"/>
                <a:ea typeface="Verdana" panose="020B0604030504040204" pitchFamily="34" charset="0"/>
                <a:cs typeface="Times New Roman" panose="02020603050405020304" pitchFamily="18" charset="0"/>
              </a:rPr>
              <a:t>revisión y análisis de los parámetros de focalización establecidos.</a:t>
            </a:r>
          </a:p>
          <a:p>
            <a:pPr marL="285750" indent="-285750" algn="just">
              <a:lnSpc>
                <a:spcPct val="107000"/>
              </a:lnSpc>
              <a:spcAft>
                <a:spcPts val="800"/>
              </a:spcAft>
              <a:buFont typeface="Wingdings" panose="05000000000000000000" pitchFamily="2" charset="2"/>
              <a:buChar char="Ø"/>
            </a:pPr>
            <a:endParaRPr lang="es-ES_tradnl"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r>
              <a:rPr lang="es-ES_tradnl"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Cobertura: </a:t>
            </a:r>
            <a:r>
              <a:rPr lang="es-ES_tradnl" sz="1500" kern="150" dirty="0">
                <a:latin typeface="Verdana" panose="020B0604030504040204" pitchFamily="34" charset="0"/>
                <a:ea typeface="Verdana" panose="020B0604030504040204" pitchFamily="34" charset="0"/>
                <a:cs typeface="Times New Roman" panose="02020603050405020304" pitchFamily="18" charset="0"/>
              </a:rPr>
              <a:t>ajustes en el modelo de recuperación y distribución para el cumplimiento de la cobertura.</a:t>
            </a:r>
          </a:p>
          <a:p>
            <a:pPr marL="285750" indent="-285750" algn="just">
              <a:lnSpc>
                <a:spcPct val="107000"/>
              </a:lnSpc>
              <a:spcAft>
                <a:spcPts val="800"/>
              </a:spcAft>
              <a:buFont typeface="Wingdings" panose="05000000000000000000" pitchFamily="2" charset="2"/>
              <a:buChar char="Ø"/>
            </a:pPr>
            <a:endParaRPr lang="es-ES_tradnl" sz="1500" kern="150" dirty="0">
              <a:latin typeface="Verdana" panose="020B0604030504040204" pitchFamily="34" charset="0"/>
              <a:ea typeface="Verdana" panose="020B060403050404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r>
              <a:rPr lang="es-ES_tradnl"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Variables de intervención del SNU</a:t>
            </a:r>
            <a:r>
              <a:rPr lang="es-ES_tradnl" sz="1500" kern="150" dirty="0">
                <a:latin typeface="Verdana" panose="020B0604030504040204" pitchFamily="34" charset="0"/>
                <a:ea typeface="Verdana" panose="020B0604030504040204" pitchFamily="34" charset="0"/>
                <a:cs typeface="Times New Roman" panose="02020603050405020304" pitchFamily="18" charset="0"/>
              </a:rPr>
              <a:t>: analizar el tipo de variables que serán consideradas para efectos de análisis del </a:t>
            </a:r>
            <a:r>
              <a:rPr lang="es-ES_tradnl" sz="1500" kern="150" dirty="0" err="1">
                <a:latin typeface="Verdana" panose="020B0604030504040204" pitchFamily="34" charset="0"/>
                <a:ea typeface="Verdana" panose="020B0604030504040204" pitchFamily="34" charset="0"/>
                <a:cs typeface="Times New Roman" panose="02020603050405020304" pitchFamily="18" charset="0"/>
              </a:rPr>
              <a:t>Ecomercado</a:t>
            </a:r>
            <a:r>
              <a:rPr lang="es-ES_tradnl" sz="1500" kern="150" dirty="0">
                <a:latin typeface="Verdana" panose="020B0604030504040204" pitchFamily="34" charset="0"/>
                <a:ea typeface="Verdana" panose="020B0604030504040204" pitchFamily="34" charset="0"/>
                <a:cs typeface="Times New Roman" panose="02020603050405020304" pitchFamily="18" charset="0"/>
              </a:rPr>
              <a:t> y que, además, deberán ser ingresadas al SNU. </a:t>
            </a:r>
          </a:p>
          <a:p>
            <a:pPr marL="285750" indent="-285750" algn="just">
              <a:lnSpc>
                <a:spcPct val="107000"/>
              </a:lnSpc>
              <a:spcAft>
                <a:spcPts val="800"/>
              </a:spcAft>
              <a:buFont typeface="Wingdings" panose="05000000000000000000" pitchFamily="2" charset="2"/>
              <a:buChar char="Ø"/>
            </a:pPr>
            <a:endParaRPr lang="es-ES_tradnl" sz="1500" kern="150" dirty="0">
              <a:latin typeface="Verdana" panose="020B0604030504040204" pitchFamily="34" charset="0"/>
              <a:ea typeface="Verdana" panose="020B0604030504040204" pitchFamily="34" charset="0"/>
              <a:cs typeface="Times New Roman" panose="02020603050405020304" pitchFamily="18" charset="0"/>
            </a:endParaRPr>
          </a:p>
          <a:p>
            <a:pPr marL="285750" indent="-285750" algn="just">
              <a:lnSpc>
                <a:spcPct val="107000"/>
              </a:lnSpc>
              <a:spcAft>
                <a:spcPts val="800"/>
              </a:spcAft>
              <a:buFont typeface="Wingdings" panose="05000000000000000000" pitchFamily="2" charset="2"/>
              <a:buChar char="Ø"/>
            </a:pPr>
            <a:r>
              <a:rPr lang="es-ES_tradnl"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Innovación: </a:t>
            </a:r>
            <a:r>
              <a:rPr lang="es-ES_tradnl" sz="1500" kern="150" dirty="0">
                <a:latin typeface="Verdana" panose="020B0604030504040204" pitchFamily="34" charset="0"/>
                <a:ea typeface="Verdana" panose="020B0604030504040204" pitchFamily="34" charset="0"/>
                <a:cs typeface="Times New Roman" panose="02020603050405020304" pitchFamily="18" charset="0"/>
              </a:rPr>
              <a:t>todo lo relacionado con el modelo innova derivar consultas a María José Durán, mediante correo con copia a mi.</a:t>
            </a:r>
            <a:endParaRPr lang="es-ES" sz="15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755509198"/>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83E6E4E1-52D9-B686-5A8E-03B7530A4016}"/>
              </a:ext>
            </a:extLst>
          </p:cNvPr>
          <p:cNvSpPr>
            <a:spLocks noGrp="1"/>
          </p:cNvSpPr>
          <p:nvPr>
            <p:ph type="title"/>
          </p:nvPr>
        </p:nvSpPr>
        <p:spPr>
          <a:xfrm>
            <a:off x="838200" y="13648"/>
            <a:ext cx="10515600" cy="1325563"/>
          </a:xfrm>
        </p:spPr>
        <p:txBody>
          <a:bodyPr>
            <a:normAutofit/>
          </a:bodyPr>
          <a:lstStyle/>
          <a:p>
            <a:pPr algn="ctr"/>
            <a:r>
              <a:rPr lang="es-ES" sz="3800" dirty="0">
                <a:solidFill>
                  <a:schemeClr val="accent1">
                    <a:lumMod val="75000"/>
                  </a:schemeClr>
                </a:solidFill>
                <a:latin typeface="Verdana" panose="020B0604030504040204" pitchFamily="34" charset="0"/>
                <a:ea typeface="Verdana" panose="020B0604030504040204" pitchFamily="34" charset="0"/>
              </a:rPr>
              <a:t>O</a:t>
            </a:r>
            <a:r>
              <a:rPr lang="es-CL" sz="3800" dirty="0">
                <a:solidFill>
                  <a:schemeClr val="accent1">
                    <a:lumMod val="75000"/>
                  </a:schemeClr>
                </a:solidFill>
                <a:latin typeface="Verdana" panose="020B0604030504040204" pitchFamily="34" charset="0"/>
                <a:ea typeface="Verdana" panose="020B0604030504040204" pitchFamily="34" charset="0"/>
              </a:rPr>
              <a:t>RIENTACIONES PARA LA EJECUCIÓN</a:t>
            </a:r>
          </a:p>
        </p:txBody>
      </p:sp>
      <p:sp>
        <p:nvSpPr>
          <p:cNvPr id="6" name="Marcador de contenido 2">
            <a:extLst>
              <a:ext uri="{FF2B5EF4-FFF2-40B4-BE49-F238E27FC236}">
                <a16:creationId xmlns:a16="http://schemas.microsoft.com/office/drawing/2014/main" id="{E7C49679-868A-0F9C-58F0-2EB5576ED052}"/>
              </a:ext>
            </a:extLst>
          </p:cNvPr>
          <p:cNvSpPr>
            <a:spLocks noGrp="1"/>
          </p:cNvSpPr>
          <p:nvPr>
            <p:ph idx="1"/>
          </p:nvPr>
        </p:nvSpPr>
        <p:spPr>
          <a:xfrm>
            <a:off x="1047839" y="1353707"/>
            <a:ext cx="10305961" cy="3239549"/>
          </a:xfrm>
        </p:spPr>
        <p:txBody>
          <a:bodyPr>
            <a:noAutofit/>
          </a:bodyPr>
          <a:lstStyle/>
          <a:p>
            <a:pPr marL="0" indent="0" algn="just">
              <a:lnSpc>
                <a:spcPct val="150000"/>
              </a:lnSpc>
              <a:spcBef>
                <a:spcPts val="460"/>
              </a:spcBef>
              <a:spcAft>
                <a:spcPts val="800"/>
              </a:spcAft>
              <a:buNone/>
            </a:pPr>
            <a:r>
              <a:rPr lang="es-CL" sz="1600" b="1" dirty="0">
                <a:solidFill>
                  <a:schemeClr val="accent1">
                    <a:lumMod val="50000"/>
                  </a:schemeClr>
                </a:solidFill>
                <a:effectLst/>
                <a:latin typeface="Verdana" panose="020B0604030504040204" pitchFamily="34" charset="0"/>
                <a:ea typeface="Verdana" panose="020B0604030504040204" pitchFamily="34" charset="0"/>
                <a:cs typeface="Calibri" panose="020F0502020204030204" pitchFamily="34" charset="0"/>
              </a:rPr>
              <a:t>LOS TEMAS TRATADOS EN REUNIÓN AMPLIADA DEL 03 DE MARZO DE 2023, FUERON LOS SIGUIENTES:</a:t>
            </a:r>
          </a:p>
          <a:p>
            <a:pPr algn="ctr">
              <a:lnSpc>
                <a:spcPct val="150000"/>
              </a:lnSpc>
              <a:spcBef>
                <a:spcPts val="460"/>
              </a:spcBef>
              <a:spcAft>
                <a:spcPts val="800"/>
              </a:spcAft>
              <a:buFontTx/>
              <a:buChar char="-"/>
            </a:pPr>
            <a:r>
              <a:rPr lang="es-CL" sz="1600" dirty="0">
                <a:solidFill>
                  <a:schemeClr val="accent1">
                    <a:lumMod val="50000"/>
                  </a:schemeClr>
                </a:solidFill>
                <a:latin typeface="Verdana" panose="020B0604030504040204" pitchFamily="34" charset="0"/>
                <a:ea typeface="Verdana" panose="020B0604030504040204" pitchFamily="34" charset="0"/>
                <a:cs typeface="Calibri" panose="020F0502020204030204" pitchFamily="34" charset="0"/>
              </a:rPr>
              <a:t>COMUNICACIÓN Y DIFUSIÓN (hito intermedio e hito de lanzamiento)</a:t>
            </a:r>
          </a:p>
          <a:p>
            <a:pPr algn="ctr">
              <a:lnSpc>
                <a:spcPct val="150000"/>
              </a:lnSpc>
              <a:spcBef>
                <a:spcPts val="460"/>
              </a:spcBef>
              <a:spcAft>
                <a:spcPts val="800"/>
              </a:spcAft>
              <a:buFontTx/>
              <a:buChar char="-"/>
            </a:pPr>
            <a:r>
              <a:rPr lang="es-CL" sz="1600" dirty="0">
                <a:solidFill>
                  <a:schemeClr val="accent1">
                    <a:lumMod val="50000"/>
                  </a:schemeClr>
                </a:solidFill>
                <a:latin typeface="Verdana" panose="020B0604030504040204" pitchFamily="34" charset="0"/>
                <a:ea typeface="Verdana" panose="020B0604030504040204" pitchFamily="34" charset="0"/>
                <a:cs typeface="Calibri" panose="020F0502020204030204" pitchFamily="34" charset="0"/>
              </a:rPr>
              <a:t>CRITERIOS ESPECÍFICOS DE FOCALIZACIÓN</a:t>
            </a:r>
          </a:p>
          <a:p>
            <a:pPr algn="ctr">
              <a:lnSpc>
                <a:spcPct val="150000"/>
              </a:lnSpc>
              <a:spcBef>
                <a:spcPts val="460"/>
              </a:spcBef>
              <a:spcAft>
                <a:spcPts val="800"/>
              </a:spcAft>
              <a:buFontTx/>
              <a:buChar char="-"/>
            </a:pPr>
            <a:r>
              <a:rPr lang="es-CL" sz="1600" dirty="0">
                <a:solidFill>
                  <a:schemeClr val="accent1">
                    <a:lumMod val="50000"/>
                  </a:schemeClr>
                </a:solidFill>
                <a:effectLst/>
                <a:latin typeface="Verdana" panose="020B0604030504040204" pitchFamily="34" charset="0"/>
                <a:ea typeface="Verdana" panose="020B0604030504040204" pitchFamily="34" charset="0"/>
                <a:cs typeface="Calibri" panose="020F0502020204030204" pitchFamily="34" charset="0"/>
              </a:rPr>
              <a:t>CONVENIO FOSIS – ACHICPIA</a:t>
            </a:r>
          </a:p>
          <a:p>
            <a:pPr algn="ctr">
              <a:lnSpc>
                <a:spcPct val="150000"/>
              </a:lnSpc>
              <a:spcBef>
                <a:spcPts val="460"/>
              </a:spcBef>
              <a:spcAft>
                <a:spcPts val="800"/>
              </a:spcAft>
              <a:buFontTx/>
              <a:buChar char="-"/>
            </a:pPr>
            <a:r>
              <a:rPr lang="es-CL" sz="1600" dirty="0">
                <a:solidFill>
                  <a:schemeClr val="accent1">
                    <a:lumMod val="50000"/>
                  </a:schemeClr>
                </a:solidFill>
                <a:latin typeface="Verdana" panose="020B0604030504040204" pitchFamily="34" charset="0"/>
                <a:ea typeface="Verdana" panose="020B0604030504040204" pitchFamily="34" charset="0"/>
                <a:cs typeface="Calibri" panose="020F0502020204030204" pitchFamily="34" charset="0"/>
              </a:rPr>
              <a:t>LEVANTAMIENTO DE NUDOS CRÍTICOS</a:t>
            </a:r>
            <a:endParaRPr lang="es-ES" sz="1600" dirty="0">
              <a:solidFill>
                <a:schemeClr val="accent1">
                  <a:lumMod val="50000"/>
                </a:schemeClr>
              </a:solidFill>
              <a:effectLst/>
              <a:latin typeface="Verdana" panose="020B0604030504040204" pitchFamily="34" charset="0"/>
              <a:ea typeface="Verdana" panose="020B0604030504040204" pitchFamily="34" charset="0"/>
              <a:cs typeface="Times New Roman" panose="02020603050405020304" pitchFamily="18" charset="0"/>
            </a:endParaRPr>
          </a:p>
          <a:p>
            <a:pPr marL="0" indent="0">
              <a:buNone/>
            </a:pPr>
            <a:endParaRPr lang="es-CL" sz="1600" dirty="0">
              <a:solidFill>
                <a:schemeClr val="accent1">
                  <a:lumMod val="50000"/>
                </a:schemeClr>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14831940"/>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83E6E4E1-52D9-B686-5A8E-03B7530A4016}"/>
              </a:ext>
            </a:extLst>
          </p:cNvPr>
          <p:cNvSpPr>
            <a:spLocks noGrp="1"/>
          </p:cNvSpPr>
          <p:nvPr>
            <p:ph type="title"/>
          </p:nvPr>
        </p:nvSpPr>
        <p:spPr>
          <a:xfrm>
            <a:off x="5930171" y="-27296"/>
            <a:ext cx="5423628" cy="753098"/>
          </a:xfrm>
        </p:spPr>
        <p:txBody>
          <a:bodyPr>
            <a:normAutofit/>
          </a:bodyPr>
          <a:lstStyle/>
          <a:p>
            <a:r>
              <a:rPr lang="es-ES" sz="2400" b="1" dirty="0">
                <a:solidFill>
                  <a:schemeClr val="accent1">
                    <a:lumMod val="75000"/>
                  </a:schemeClr>
                </a:solidFill>
                <a:latin typeface="Verdana" panose="020B0604030504040204" pitchFamily="34" charset="0"/>
                <a:ea typeface="Verdana" panose="020B0604030504040204" pitchFamily="34" charset="0"/>
              </a:rPr>
              <a:t>COMUNICACIÓN Y DIFUSIÓN</a:t>
            </a:r>
            <a:endParaRPr lang="es-CL" sz="2400" b="1" dirty="0">
              <a:solidFill>
                <a:schemeClr val="accent1">
                  <a:lumMod val="75000"/>
                </a:schemeClr>
              </a:solidFill>
              <a:latin typeface="Verdana" panose="020B0604030504040204" pitchFamily="34" charset="0"/>
              <a:ea typeface="Verdana" panose="020B0604030504040204" pitchFamily="34" charset="0"/>
            </a:endParaRPr>
          </a:p>
        </p:txBody>
      </p:sp>
      <p:sp>
        <p:nvSpPr>
          <p:cNvPr id="4" name="CuadroTexto 3">
            <a:extLst>
              <a:ext uri="{FF2B5EF4-FFF2-40B4-BE49-F238E27FC236}">
                <a16:creationId xmlns:a16="http://schemas.microsoft.com/office/drawing/2014/main" id="{CEB1E7A0-C957-3ACA-789A-FD6EECC2B3D2}"/>
              </a:ext>
            </a:extLst>
          </p:cNvPr>
          <p:cNvSpPr txBox="1"/>
          <p:nvPr/>
        </p:nvSpPr>
        <p:spPr>
          <a:xfrm>
            <a:off x="728449" y="590484"/>
            <a:ext cx="10735101" cy="4062651"/>
          </a:xfrm>
          <a:prstGeom prst="rect">
            <a:avLst/>
          </a:prstGeom>
          <a:noFill/>
        </p:spPr>
        <p:txBody>
          <a:bodyPr wrap="square" rtlCol="0">
            <a:spAutoFit/>
          </a:bodyPr>
          <a:lstStyle/>
          <a:p>
            <a:r>
              <a:rPr lang="es-CL" b="1" dirty="0">
                <a:latin typeface="Verdana" panose="020B0604030504040204" pitchFamily="34" charset="0"/>
                <a:ea typeface="Verdana" panose="020B0604030504040204" pitchFamily="34" charset="0"/>
              </a:rPr>
              <a:t>HITO INTERMEDIO </a:t>
            </a:r>
          </a:p>
          <a:p>
            <a:endParaRPr lang="es-CL" sz="1600" dirty="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CL" sz="1600" kern="150" dirty="0">
                <a:latin typeface="Verdana" panose="020B0604030504040204" pitchFamily="34" charset="0"/>
                <a:ea typeface="Verdana" panose="020B0604030504040204" pitchFamily="34" charset="0"/>
                <a:cs typeface="Times New Roman" panose="02020603050405020304" pitchFamily="18" charset="0"/>
              </a:rPr>
              <a:t>Desde la Dirección Ejecutiva del FOSIS se nos ha solicitado que, tanto los proyectos </a:t>
            </a:r>
            <a:r>
              <a:rPr lang="es-CL" sz="1600" kern="150" dirty="0" err="1">
                <a:latin typeface="Verdana" panose="020B0604030504040204" pitchFamily="34" charset="0"/>
                <a:ea typeface="Verdana" panose="020B0604030504040204" pitchFamily="34" charset="0"/>
                <a:cs typeface="Times New Roman" panose="02020603050405020304" pitchFamily="18" charset="0"/>
              </a:rPr>
              <a:t>Ecomercados</a:t>
            </a:r>
            <a:r>
              <a:rPr lang="es-CL" sz="1600" kern="150" dirty="0">
                <a:latin typeface="Verdana" panose="020B0604030504040204" pitchFamily="34" charset="0"/>
                <a:ea typeface="Verdana" panose="020B0604030504040204" pitchFamily="34" charset="0"/>
                <a:cs typeface="Times New Roman" panose="02020603050405020304" pitchFamily="18" charset="0"/>
              </a:rPr>
              <a:t> con financiamiento FOSIS como con financiamiento del GORE, deben realizar </a:t>
            </a:r>
            <a:r>
              <a:rPr lang="es-CL" sz="16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hitos intermedios</a:t>
            </a:r>
            <a:r>
              <a:rPr lang="es-CL" sz="1600" kern="150" dirty="0">
                <a:latin typeface="Verdana" panose="020B0604030504040204" pitchFamily="34" charset="0"/>
                <a:ea typeface="Verdana" panose="020B0604030504040204" pitchFamily="34" charset="0"/>
                <a:cs typeface="Times New Roman" panose="02020603050405020304" pitchFamily="18" charset="0"/>
              </a:rPr>
              <a:t>, los cuales responden a un compromiso con el MDSF.</a:t>
            </a:r>
          </a:p>
          <a:p>
            <a:pPr marL="285750" indent="-285750" algn="just">
              <a:buFont typeface="Arial" panose="020B0604020202020204" pitchFamily="34" charset="0"/>
              <a:buChar char="•"/>
            </a:pPr>
            <a:endParaRPr lang="es-CL" sz="1600" kern="150" dirty="0">
              <a:effectLst/>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Arial" panose="020B0604020202020204" pitchFamily="34" charset="0"/>
              <a:buChar char="•"/>
            </a:pPr>
            <a:r>
              <a:rPr lang="es-CL" sz="1600" kern="150" dirty="0">
                <a:latin typeface="Verdana" panose="020B0604030504040204" pitchFamily="34" charset="0"/>
                <a:ea typeface="Verdana" panose="020B0604030504040204" pitchFamily="34" charset="0"/>
                <a:cs typeface="Times New Roman" panose="02020603050405020304" pitchFamily="18" charset="0"/>
              </a:rPr>
              <a:t>E</a:t>
            </a:r>
            <a:r>
              <a:rPr lang="es-CL" sz="1600" kern="150" dirty="0">
                <a:effectLst/>
                <a:latin typeface="Verdana" panose="020B0604030504040204" pitchFamily="34" charset="0"/>
                <a:ea typeface="Verdana" panose="020B0604030504040204" pitchFamily="34" charset="0"/>
                <a:cs typeface="Times New Roman" panose="02020603050405020304" pitchFamily="18" charset="0"/>
              </a:rPr>
              <a:t>l propósito de este hito es poder comunicar y dar cuenta de la ejecución del programa, así como también de todos los ámbitos de gestión qu</a:t>
            </a:r>
            <a:r>
              <a:rPr lang="es-CL" sz="1600" kern="150" dirty="0">
                <a:latin typeface="Verdana" panose="020B0604030504040204" pitchFamily="34" charset="0"/>
                <a:ea typeface="Verdana" panose="020B0604030504040204" pitchFamily="34" charset="0"/>
                <a:cs typeface="Times New Roman" panose="02020603050405020304" pitchFamily="18" charset="0"/>
              </a:rPr>
              <a:t>e este modelo involucra (vinculación comunitaria, con red de colaboradores, entre otros).</a:t>
            </a:r>
          </a:p>
          <a:p>
            <a:pPr marL="285750" indent="-285750" algn="just">
              <a:buFont typeface="Arial" panose="020B0604020202020204" pitchFamily="34" charset="0"/>
              <a:buChar char="•"/>
            </a:pPr>
            <a:endParaRPr lang="es-CL" sz="1600" kern="150" dirty="0">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Arial" panose="020B0604020202020204" pitchFamily="34" charset="0"/>
              <a:buChar char="•"/>
            </a:pPr>
            <a:r>
              <a:rPr lang="es-CL" sz="1600" kern="150" dirty="0">
                <a:latin typeface="Verdana" panose="020B0604030504040204" pitchFamily="34" charset="0"/>
                <a:ea typeface="Verdana" panose="020B0604030504040204" pitchFamily="34" charset="0"/>
                <a:cs typeface="Times New Roman" panose="02020603050405020304" pitchFamily="18" charset="0"/>
              </a:rPr>
              <a:t>Para su realización, la actividad deberá ser coordinada directamente con las personas encargadas de comunicación de cada dirección regional, quienes, a su vez, coordinarán con FOSIS Central y Pablo Silva. Además, deberá contar con la </a:t>
            </a:r>
            <a:r>
              <a:rPr lang="es-CL" sz="1600" b="1" kern="150" dirty="0" err="1">
                <a:latin typeface="Verdana" panose="020B0604030504040204" pitchFamily="34" charset="0"/>
                <a:ea typeface="Verdana" panose="020B0604030504040204" pitchFamily="34" charset="0"/>
                <a:cs typeface="Times New Roman" panose="02020603050405020304" pitchFamily="18" charset="0"/>
              </a:rPr>
              <a:t>visación</a:t>
            </a:r>
            <a:r>
              <a:rPr lang="es-CL" sz="1600" b="1" kern="150" dirty="0">
                <a:latin typeface="Verdana" panose="020B0604030504040204" pitchFamily="34" charset="0"/>
                <a:ea typeface="Verdana" panose="020B0604030504040204" pitchFamily="34" charset="0"/>
                <a:cs typeface="Times New Roman" panose="02020603050405020304" pitchFamily="18" charset="0"/>
              </a:rPr>
              <a:t> técnica </a:t>
            </a:r>
            <a:r>
              <a:rPr lang="es-CL" sz="1600" kern="150" dirty="0">
                <a:latin typeface="Verdana" panose="020B0604030504040204" pitchFamily="34" charset="0"/>
                <a:ea typeface="Verdana" panose="020B0604030504040204" pitchFamily="34" charset="0"/>
                <a:cs typeface="Times New Roman" panose="02020603050405020304" pitchFamily="18" charset="0"/>
              </a:rPr>
              <a:t>de la Unidad de Habilitación Social.</a:t>
            </a:r>
          </a:p>
          <a:p>
            <a:pPr marL="285750" indent="-285750" algn="just">
              <a:buFont typeface="Arial" panose="020B0604020202020204" pitchFamily="34" charset="0"/>
              <a:buChar char="•"/>
            </a:pPr>
            <a:endParaRPr lang="es-CL" sz="1600" kern="150" dirty="0">
              <a:effectLst/>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Arial" panose="020B0604020202020204" pitchFamily="34" charset="0"/>
              <a:buChar char="•"/>
            </a:pPr>
            <a:r>
              <a:rPr lang="es-ES" sz="1600" kern="150" dirty="0">
                <a:latin typeface="Verdana" panose="020B0604030504040204" pitchFamily="34" charset="0"/>
                <a:ea typeface="Verdana" panose="020B0604030504040204" pitchFamily="34" charset="0"/>
                <a:cs typeface="Times New Roman" panose="02020603050405020304" pitchFamily="18" charset="0"/>
              </a:rPr>
              <a:t>Para el desarrollo del hito intermedio del programa se deberá contar con al menos, los siguientes productos:</a:t>
            </a:r>
            <a:endParaRPr lang="es-CL" dirty="0">
              <a:latin typeface="Verdana" panose="020B0604030504040204" pitchFamily="34" charset="0"/>
              <a:ea typeface="Verdana" panose="020B0604030504040204" pitchFamily="34" charset="0"/>
            </a:endParaRPr>
          </a:p>
        </p:txBody>
      </p:sp>
      <p:sp>
        <p:nvSpPr>
          <p:cNvPr id="7" name="CuadroTexto 6">
            <a:extLst>
              <a:ext uri="{FF2B5EF4-FFF2-40B4-BE49-F238E27FC236}">
                <a16:creationId xmlns:a16="http://schemas.microsoft.com/office/drawing/2014/main" id="{E8FA7C08-6332-B564-ADE9-CB7458667B20}"/>
              </a:ext>
            </a:extLst>
          </p:cNvPr>
          <p:cNvSpPr txBox="1"/>
          <p:nvPr/>
        </p:nvSpPr>
        <p:spPr>
          <a:xfrm>
            <a:off x="838199" y="4844710"/>
            <a:ext cx="10515600" cy="142135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just">
              <a:lnSpc>
                <a:spcPct val="106000"/>
              </a:lnSpc>
              <a:spcAft>
                <a:spcPts val="800"/>
              </a:spcAft>
              <a:buFontTx/>
              <a:buChar char="-"/>
            </a:pPr>
            <a:r>
              <a:rPr lang="es-ES" sz="1600" kern="150" dirty="0">
                <a:effectLst/>
                <a:latin typeface="Verdana" panose="020B0604030504040204" pitchFamily="34" charset="0"/>
                <a:ea typeface="Verdana" panose="020B0604030504040204" pitchFamily="34" charset="0"/>
                <a:cs typeface="Times New Roman" panose="02020603050405020304" pitchFamily="18" charset="0"/>
              </a:rPr>
              <a:t>Recinto habilitado (no se exige que esté equipado)</a:t>
            </a:r>
          </a:p>
          <a:p>
            <a:pPr marL="285750" indent="-285750" algn="just">
              <a:lnSpc>
                <a:spcPct val="106000"/>
              </a:lnSpc>
              <a:spcAft>
                <a:spcPts val="800"/>
              </a:spcAft>
              <a:buFontTx/>
              <a:buChar char="-"/>
            </a:pPr>
            <a:r>
              <a:rPr lang="es-ES" sz="1600" kern="150" dirty="0">
                <a:latin typeface="Verdana" panose="020B0604030504040204" pitchFamily="34" charset="0"/>
                <a:ea typeface="Verdana" panose="020B0604030504040204" pitchFamily="34" charset="0"/>
                <a:cs typeface="Times New Roman" panose="02020603050405020304" pitchFamily="18" charset="0"/>
              </a:rPr>
              <a:t>Criterios específicos de focalización de familias definidos y claramente verificables.</a:t>
            </a:r>
          </a:p>
          <a:p>
            <a:pPr marL="285750" indent="-285750" algn="just">
              <a:lnSpc>
                <a:spcPct val="106000"/>
              </a:lnSpc>
              <a:spcAft>
                <a:spcPts val="800"/>
              </a:spcAft>
              <a:buFontTx/>
              <a:buChar char="-"/>
            </a:pPr>
            <a:r>
              <a:rPr lang="es-ES" sz="1600" kern="150" dirty="0">
                <a:latin typeface="Verdana" panose="020B0604030504040204" pitchFamily="34" charset="0"/>
                <a:ea typeface="Verdana" panose="020B0604030504040204" pitchFamily="34" charset="0"/>
                <a:cs typeface="Times New Roman" panose="02020603050405020304" pitchFamily="18" charset="0"/>
              </a:rPr>
              <a:t>Donantes (identificados/as, contactados/as y comprometidos/as con el </a:t>
            </a:r>
            <a:r>
              <a:rPr lang="es-ES" sz="1600" kern="150" dirty="0" err="1">
                <a:latin typeface="Verdana" panose="020B0604030504040204" pitchFamily="34" charset="0"/>
                <a:ea typeface="Verdana" panose="020B0604030504040204" pitchFamily="34" charset="0"/>
                <a:cs typeface="Times New Roman" panose="02020603050405020304" pitchFamily="18" charset="0"/>
              </a:rPr>
              <a:t>Ecomercado</a:t>
            </a:r>
            <a:r>
              <a:rPr lang="es-ES" sz="1600" kern="150" dirty="0">
                <a:latin typeface="Verdana" panose="020B0604030504040204" pitchFamily="34" charset="0"/>
                <a:ea typeface="Verdana" panose="020B0604030504040204" pitchFamily="34" charset="0"/>
                <a:cs typeface="Times New Roman" panose="02020603050405020304" pitchFamily="18" charset="0"/>
              </a:rPr>
              <a:t>)</a:t>
            </a:r>
          </a:p>
          <a:p>
            <a:pPr marL="285750" indent="-285750" algn="just">
              <a:lnSpc>
                <a:spcPct val="106000"/>
              </a:lnSpc>
              <a:spcAft>
                <a:spcPts val="800"/>
              </a:spcAft>
              <a:buFontTx/>
              <a:buChar char="-"/>
            </a:pPr>
            <a:endParaRPr lang="es-ES" sz="1600" kern="150" dirty="0">
              <a:effectLst/>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31340847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83E6E4E1-52D9-B686-5A8E-03B7530A4016}"/>
              </a:ext>
            </a:extLst>
          </p:cNvPr>
          <p:cNvSpPr>
            <a:spLocks noGrp="1"/>
          </p:cNvSpPr>
          <p:nvPr>
            <p:ph type="title"/>
          </p:nvPr>
        </p:nvSpPr>
        <p:spPr>
          <a:xfrm>
            <a:off x="6039921" y="116710"/>
            <a:ext cx="5423628" cy="753098"/>
          </a:xfrm>
        </p:spPr>
        <p:txBody>
          <a:bodyPr>
            <a:normAutofit/>
          </a:bodyPr>
          <a:lstStyle/>
          <a:p>
            <a:r>
              <a:rPr lang="es-ES" sz="2400" b="1" dirty="0">
                <a:solidFill>
                  <a:schemeClr val="accent1">
                    <a:lumMod val="75000"/>
                  </a:schemeClr>
                </a:solidFill>
                <a:latin typeface="Verdana" panose="020B0604030504040204" pitchFamily="34" charset="0"/>
                <a:ea typeface="Verdana" panose="020B0604030504040204" pitchFamily="34" charset="0"/>
              </a:rPr>
              <a:t>COMUNICACIÓN Y DIFUSIÓN</a:t>
            </a:r>
            <a:endParaRPr lang="es-CL" sz="2400" b="1" dirty="0">
              <a:solidFill>
                <a:schemeClr val="accent1">
                  <a:lumMod val="75000"/>
                </a:schemeClr>
              </a:solidFill>
              <a:latin typeface="Verdana" panose="020B0604030504040204" pitchFamily="34" charset="0"/>
              <a:ea typeface="Verdana" panose="020B0604030504040204" pitchFamily="34" charset="0"/>
            </a:endParaRPr>
          </a:p>
        </p:txBody>
      </p:sp>
      <p:sp>
        <p:nvSpPr>
          <p:cNvPr id="4" name="CuadroTexto 3">
            <a:extLst>
              <a:ext uri="{FF2B5EF4-FFF2-40B4-BE49-F238E27FC236}">
                <a16:creationId xmlns:a16="http://schemas.microsoft.com/office/drawing/2014/main" id="{CEB1E7A0-C957-3ACA-789A-FD6EECC2B3D2}"/>
              </a:ext>
            </a:extLst>
          </p:cNvPr>
          <p:cNvSpPr txBox="1"/>
          <p:nvPr/>
        </p:nvSpPr>
        <p:spPr>
          <a:xfrm>
            <a:off x="728449" y="604132"/>
            <a:ext cx="10735101" cy="3323987"/>
          </a:xfrm>
          <a:prstGeom prst="rect">
            <a:avLst/>
          </a:prstGeom>
          <a:noFill/>
        </p:spPr>
        <p:txBody>
          <a:bodyPr wrap="square" rtlCol="0">
            <a:spAutoFit/>
          </a:bodyPr>
          <a:lstStyle/>
          <a:p>
            <a:r>
              <a:rPr lang="es-CL" b="1" dirty="0">
                <a:latin typeface="Verdana" panose="020B0604030504040204" pitchFamily="34" charset="0"/>
                <a:ea typeface="Verdana" panose="020B0604030504040204" pitchFamily="34" charset="0"/>
              </a:rPr>
              <a:t>HITO DE LANZAMIENTO </a:t>
            </a:r>
          </a:p>
          <a:p>
            <a:endParaRPr lang="es-CL" sz="1600" dirty="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CL" sz="1600" kern="150" dirty="0">
                <a:latin typeface="Verdana" panose="020B0604030504040204" pitchFamily="34" charset="0"/>
                <a:ea typeface="Verdana" panose="020B0604030504040204" pitchFamily="34" charset="0"/>
                <a:cs typeface="Times New Roman" panose="02020603050405020304" pitchFamily="18" charset="0"/>
              </a:rPr>
              <a:t>Por su parte, desde la Dirección Ejecutiva del FOSIS, también se nos ha solicitado que todos los proyectos </a:t>
            </a:r>
            <a:r>
              <a:rPr lang="es-CL" sz="1600" kern="150" dirty="0" err="1">
                <a:latin typeface="Verdana" panose="020B0604030504040204" pitchFamily="34" charset="0"/>
                <a:ea typeface="Verdana" panose="020B0604030504040204" pitchFamily="34" charset="0"/>
                <a:cs typeface="Times New Roman" panose="02020603050405020304" pitchFamily="18" charset="0"/>
              </a:rPr>
              <a:t>Ecomercados</a:t>
            </a:r>
            <a:r>
              <a:rPr lang="es-CL" sz="1600" kern="150" dirty="0">
                <a:latin typeface="Verdana" panose="020B0604030504040204" pitchFamily="34" charset="0"/>
                <a:ea typeface="Verdana" panose="020B0604030504040204" pitchFamily="34" charset="0"/>
                <a:cs typeface="Times New Roman" panose="02020603050405020304" pitchFamily="18" charset="0"/>
              </a:rPr>
              <a:t>, tanto con financiamiento FOSIS como con financiamiento del GORE, deben realizar un </a:t>
            </a:r>
            <a:r>
              <a:rPr lang="es-CL" sz="16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hito de lanzamiento </a:t>
            </a:r>
            <a:r>
              <a:rPr lang="es-CL" sz="1600" kern="150" dirty="0">
                <a:latin typeface="Verdana" panose="020B0604030504040204" pitchFamily="34" charset="0"/>
                <a:ea typeface="Verdana" panose="020B0604030504040204" pitchFamily="34" charset="0"/>
                <a:cs typeface="Times New Roman" panose="02020603050405020304" pitchFamily="18" charset="0"/>
              </a:rPr>
              <a:t>del programa.</a:t>
            </a:r>
          </a:p>
          <a:p>
            <a:pPr marL="285750" indent="-285750" algn="just">
              <a:buFont typeface="Arial" panose="020B0604020202020204" pitchFamily="34" charset="0"/>
              <a:buChar char="•"/>
            </a:pPr>
            <a:endParaRPr lang="es-CL" sz="1600" kern="150" dirty="0">
              <a:effectLst/>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Arial" panose="020B0604020202020204" pitchFamily="34" charset="0"/>
              <a:buChar char="•"/>
            </a:pPr>
            <a:r>
              <a:rPr lang="es-CL" sz="1600" kern="150" dirty="0">
                <a:latin typeface="Verdana" panose="020B0604030504040204" pitchFamily="34" charset="0"/>
                <a:ea typeface="Verdana" panose="020B0604030504040204" pitchFamily="34" charset="0"/>
                <a:cs typeface="Times New Roman" panose="02020603050405020304" pitchFamily="18" charset="0"/>
              </a:rPr>
              <a:t>Al igual que el hito intermedio, esta actividad deberá ser coordinada directamente con las personas encargadas de comunicación de cada dirección regional del FOSIS, quienes, a su vez, coordinarán con FOSIS Central y Pablo Silva. Además, deberá contar con la </a:t>
            </a:r>
            <a:r>
              <a:rPr lang="es-CL" sz="1600" b="1" kern="150" dirty="0" err="1">
                <a:latin typeface="Verdana" panose="020B0604030504040204" pitchFamily="34" charset="0"/>
                <a:ea typeface="Verdana" panose="020B0604030504040204" pitchFamily="34" charset="0"/>
                <a:cs typeface="Times New Roman" panose="02020603050405020304" pitchFamily="18" charset="0"/>
              </a:rPr>
              <a:t>visación</a:t>
            </a:r>
            <a:r>
              <a:rPr lang="es-CL" sz="1600" b="1" kern="150" dirty="0">
                <a:latin typeface="Verdana" panose="020B0604030504040204" pitchFamily="34" charset="0"/>
                <a:ea typeface="Verdana" panose="020B0604030504040204" pitchFamily="34" charset="0"/>
                <a:cs typeface="Times New Roman" panose="02020603050405020304" pitchFamily="18" charset="0"/>
              </a:rPr>
              <a:t> técnica </a:t>
            </a:r>
            <a:r>
              <a:rPr lang="es-CL" sz="1600" kern="150" dirty="0">
                <a:latin typeface="Verdana" panose="020B0604030504040204" pitchFamily="34" charset="0"/>
                <a:ea typeface="Verdana" panose="020B0604030504040204" pitchFamily="34" charset="0"/>
                <a:cs typeface="Times New Roman" panose="02020603050405020304" pitchFamily="18" charset="0"/>
              </a:rPr>
              <a:t>de la Unidad de Habilitación Social.</a:t>
            </a:r>
          </a:p>
          <a:p>
            <a:pPr marL="285750" indent="-285750" algn="just">
              <a:buFont typeface="Arial" panose="020B0604020202020204" pitchFamily="34" charset="0"/>
              <a:buChar char="•"/>
            </a:pPr>
            <a:endParaRPr lang="es-CL" sz="1600" kern="150" dirty="0">
              <a:effectLst/>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Arial" panose="020B0604020202020204" pitchFamily="34" charset="0"/>
              <a:buChar char="•"/>
            </a:pPr>
            <a:r>
              <a:rPr lang="es-ES" sz="1600" kern="150" dirty="0">
                <a:latin typeface="Verdana" panose="020B0604030504040204" pitchFamily="34" charset="0"/>
                <a:ea typeface="Verdana" panose="020B0604030504040204" pitchFamily="34" charset="0"/>
                <a:cs typeface="Times New Roman" panose="02020603050405020304" pitchFamily="18" charset="0"/>
              </a:rPr>
              <a:t>Para el desarrollo del hito de lanzamiento del programa se deberán cumplir las siguientes condiciones:</a:t>
            </a:r>
            <a:endParaRPr lang="es-CL" dirty="0">
              <a:latin typeface="Verdana" panose="020B0604030504040204" pitchFamily="34" charset="0"/>
              <a:ea typeface="Verdana" panose="020B0604030504040204" pitchFamily="34" charset="0"/>
            </a:endParaRPr>
          </a:p>
        </p:txBody>
      </p:sp>
      <p:sp>
        <p:nvSpPr>
          <p:cNvPr id="7" name="CuadroTexto 6">
            <a:extLst>
              <a:ext uri="{FF2B5EF4-FFF2-40B4-BE49-F238E27FC236}">
                <a16:creationId xmlns:a16="http://schemas.microsoft.com/office/drawing/2014/main" id="{E8FA7C08-6332-B564-ADE9-CB7458667B20}"/>
              </a:ext>
            </a:extLst>
          </p:cNvPr>
          <p:cNvSpPr txBox="1"/>
          <p:nvPr/>
        </p:nvSpPr>
        <p:spPr>
          <a:xfrm>
            <a:off x="728448" y="4149865"/>
            <a:ext cx="10735101" cy="230685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gn="just">
              <a:lnSpc>
                <a:spcPct val="106000"/>
              </a:lnSpc>
              <a:spcAft>
                <a:spcPts val="800"/>
              </a:spcAft>
              <a:buFontTx/>
              <a:buChar char="-"/>
            </a:pPr>
            <a:r>
              <a:rPr lang="es-ES" sz="1600" kern="150" dirty="0">
                <a:effectLst/>
                <a:latin typeface="Verdana" panose="020B0604030504040204" pitchFamily="34" charset="0"/>
                <a:ea typeface="Verdana" panose="020B0604030504040204" pitchFamily="34" charset="0"/>
                <a:cs typeface="Times New Roman" panose="02020603050405020304" pitchFamily="18" charset="0"/>
              </a:rPr>
              <a:t>Recinto con resolución sanitaria (documento de autorización para funcionar)</a:t>
            </a:r>
          </a:p>
          <a:p>
            <a:pPr marL="285750" indent="-285750" algn="just">
              <a:lnSpc>
                <a:spcPct val="106000"/>
              </a:lnSpc>
              <a:spcAft>
                <a:spcPts val="800"/>
              </a:spcAft>
              <a:buFontTx/>
              <a:buChar char="-"/>
            </a:pPr>
            <a:r>
              <a:rPr lang="es-ES" sz="1600" kern="150" dirty="0">
                <a:latin typeface="Verdana" panose="020B0604030504040204" pitchFamily="34" charset="0"/>
                <a:ea typeface="Verdana" panose="020B0604030504040204" pitchFamily="34" charset="0"/>
                <a:cs typeface="Times New Roman" panose="02020603050405020304" pitchFamily="18" charset="0"/>
              </a:rPr>
              <a:t>Familias identificadas y seleccionadas.</a:t>
            </a:r>
          </a:p>
          <a:p>
            <a:pPr marL="285750" indent="-285750" algn="just">
              <a:lnSpc>
                <a:spcPct val="106000"/>
              </a:lnSpc>
              <a:spcAft>
                <a:spcPts val="800"/>
              </a:spcAft>
              <a:buFontTx/>
              <a:buChar char="-"/>
            </a:pPr>
            <a:r>
              <a:rPr lang="es-ES" sz="1600" kern="150" dirty="0">
                <a:latin typeface="Verdana" panose="020B0604030504040204" pitchFamily="34" charset="0"/>
                <a:ea typeface="Verdana" panose="020B0604030504040204" pitchFamily="34" charset="0"/>
                <a:cs typeface="Times New Roman" panose="02020603050405020304" pitchFamily="18" charset="0"/>
              </a:rPr>
              <a:t>Donantes (identificados/as, contactados/as y comprometidos/as con el </a:t>
            </a:r>
            <a:r>
              <a:rPr lang="es-ES" sz="1600" kern="150" dirty="0" err="1">
                <a:latin typeface="Verdana" panose="020B0604030504040204" pitchFamily="34" charset="0"/>
                <a:ea typeface="Verdana" panose="020B0604030504040204" pitchFamily="34" charset="0"/>
                <a:cs typeface="Times New Roman" panose="02020603050405020304" pitchFamily="18" charset="0"/>
              </a:rPr>
              <a:t>Ecomercado</a:t>
            </a:r>
            <a:r>
              <a:rPr lang="es-ES" sz="1600" kern="150" dirty="0">
                <a:latin typeface="Verdana" panose="020B0604030504040204" pitchFamily="34" charset="0"/>
                <a:ea typeface="Verdana" panose="020B0604030504040204" pitchFamily="34" charset="0"/>
                <a:cs typeface="Times New Roman" panose="02020603050405020304" pitchFamily="18" charset="0"/>
              </a:rPr>
              <a:t>)</a:t>
            </a:r>
          </a:p>
          <a:p>
            <a:pPr marL="285750" indent="-285750" algn="just">
              <a:lnSpc>
                <a:spcPct val="106000"/>
              </a:lnSpc>
              <a:spcAft>
                <a:spcPts val="800"/>
              </a:spcAft>
              <a:buFontTx/>
              <a:buChar char="-"/>
            </a:pPr>
            <a:r>
              <a:rPr lang="es-ES" sz="1600" b="1" kern="150" dirty="0">
                <a:latin typeface="Verdana" panose="020B0604030504040204" pitchFamily="34" charset="0"/>
                <a:ea typeface="Verdana" panose="020B0604030504040204" pitchFamily="34" charset="0"/>
                <a:cs typeface="Times New Roman" panose="02020603050405020304" pitchFamily="18" charset="0"/>
              </a:rPr>
              <a:t>Condición clave: </a:t>
            </a:r>
            <a:r>
              <a:rPr lang="es-ES" sz="1600" kern="150" dirty="0">
                <a:latin typeface="Verdana" panose="020B0604030504040204" pitchFamily="34" charset="0"/>
                <a:ea typeface="Verdana" panose="020B0604030504040204" pitchFamily="34" charset="0"/>
                <a:cs typeface="Times New Roman" panose="02020603050405020304" pitchFamily="18" charset="0"/>
              </a:rPr>
              <a:t>contar con </a:t>
            </a:r>
            <a:r>
              <a:rPr lang="es-ES" sz="1600" u="sng" kern="150" dirty="0">
                <a:latin typeface="Verdana" panose="020B0604030504040204" pitchFamily="34" charset="0"/>
                <a:ea typeface="Verdana" panose="020B0604030504040204" pitchFamily="34" charset="0"/>
                <a:cs typeface="Times New Roman" panose="02020603050405020304" pitchFamily="18" charset="0"/>
              </a:rPr>
              <a:t>al menos 2 semanas de funcionamiento </a:t>
            </a:r>
            <a:r>
              <a:rPr lang="es-ES" sz="1600" kern="150" dirty="0">
                <a:latin typeface="Verdana" panose="020B0604030504040204" pitchFamily="34" charset="0"/>
                <a:ea typeface="Verdana" panose="020B0604030504040204" pitchFamily="34" charset="0"/>
                <a:cs typeface="Times New Roman" panose="02020603050405020304" pitchFamily="18" charset="0"/>
              </a:rPr>
              <a:t>(</a:t>
            </a:r>
            <a:r>
              <a:rPr lang="es-ES" sz="1600" kern="150" dirty="0" err="1">
                <a:latin typeface="Verdana" panose="020B0604030504040204" pitchFamily="34" charset="0"/>
                <a:ea typeface="Verdana" panose="020B0604030504040204" pitchFamily="34" charset="0"/>
                <a:cs typeface="Times New Roman" panose="02020603050405020304" pitchFamily="18" charset="0"/>
              </a:rPr>
              <a:t>Ecomercado</a:t>
            </a:r>
            <a:r>
              <a:rPr lang="es-ES" sz="1600" kern="150" dirty="0">
                <a:latin typeface="Verdana" panose="020B0604030504040204" pitchFamily="34" charset="0"/>
                <a:ea typeface="Verdana" panose="020B0604030504040204" pitchFamily="34" charset="0"/>
                <a:cs typeface="Times New Roman" panose="02020603050405020304" pitchFamily="18" charset="0"/>
              </a:rPr>
              <a:t> operando y con entregas de canastas)</a:t>
            </a:r>
          </a:p>
          <a:p>
            <a:pPr algn="just">
              <a:lnSpc>
                <a:spcPct val="106000"/>
              </a:lnSpc>
              <a:spcAft>
                <a:spcPts val="800"/>
              </a:spcAft>
            </a:pPr>
            <a:r>
              <a:rPr lang="es-ES" sz="16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Las condiciones antes mencionadas son esenciales para dar la </a:t>
            </a:r>
            <a:r>
              <a:rPr lang="es-ES" sz="1600" kern="150" dirty="0" err="1">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visación</a:t>
            </a:r>
            <a:r>
              <a:rPr lang="es-ES" sz="16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 técnica que permita el desarrollo de la actividad.</a:t>
            </a:r>
          </a:p>
        </p:txBody>
      </p:sp>
    </p:spTree>
    <p:extLst>
      <p:ext uri="{BB962C8B-B14F-4D97-AF65-F5344CB8AC3E}">
        <p14:creationId xmlns:p14="http://schemas.microsoft.com/office/powerpoint/2010/main" val="3464961130"/>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83E6E4E1-52D9-B686-5A8E-03B7530A4016}"/>
              </a:ext>
            </a:extLst>
          </p:cNvPr>
          <p:cNvSpPr>
            <a:spLocks noGrp="1"/>
          </p:cNvSpPr>
          <p:nvPr>
            <p:ph type="title"/>
          </p:nvPr>
        </p:nvSpPr>
        <p:spPr>
          <a:xfrm>
            <a:off x="6039920" y="0"/>
            <a:ext cx="5423628" cy="753098"/>
          </a:xfrm>
        </p:spPr>
        <p:txBody>
          <a:bodyPr>
            <a:normAutofit/>
          </a:bodyPr>
          <a:lstStyle/>
          <a:p>
            <a:pPr algn="r"/>
            <a:r>
              <a:rPr lang="es-ES" sz="2400" b="1" dirty="0">
                <a:solidFill>
                  <a:schemeClr val="accent1">
                    <a:lumMod val="75000"/>
                  </a:schemeClr>
                </a:solidFill>
                <a:latin typeface="Verdana" panose="020B0604030504040204" pitchFamily="34" charset="0"/>
                <a:ea typeface="Verdana" panose="020B0604030504040204" pitchFamily="34" charset="0"/>
              </a:rPr>
              <a:t>FOCALIZACIÓN</a:t>
            </a:r>
            <a:endParaRPr lang="es-CL" sz="2400" b="1" dirty="0">
              <a:solidFill>
                <a:schemeClr val="accent1">
                  <a:lumMod val="75000"/>
                </a:schemeClr>
              </a:solidFill>
              <a:latin typeface="Verdana" panose="020B0604030504040204" pitchFamily="34" charset="0"/>
              <a:ea typeface="Verdana" panose="020B0604030504040204" pitchFamily="34" charset="0"/>
            </a:endParaRPr>
          </a:p>
        </p:txBody>
      </p:sp>
      <p:sp>
        <p:nvSpPr>
          <p:cNvPr id="4" name="CuadroTexto 3">
            <a:extLst>
              <a:ext uri="{FF2B5EF4-FFF2-40B4-BE49-F238E27FC236}">
                <a16:creationId xmlns:a16="http://schemas.microsoft.com/office/drawing/2014/main" id="{CEB1E7A0-C957-3ACA-789A-FD6EECC2B3D2}"/>
              </a:ext>
            </a:extLst>
          </p:cNvPr>
          <p:cNvSpPr txBox="1"/>
          <p:nvPr/>
        </p:nvSpPr>
        <p:spPr>
          <a:xfrm>
            <a:off x="728447" y="843677"/>
            <a:ext cx="10735101" cy="2585323"/>
          </a:xfrm>
          <a:prstGeom prst="rect">
            <a:avLst/>
          </a:prstGeom>
          <a:noFill/>
        </p:spPr>
        <p:txBody>
          <a:bodyPr wrap="square" rtlCol="0">
            <a:spAutoFit/>
          </a:bodyPr>
          <a:lstStyle/>
          <a:p>
            <a:r>
              <a:rPr lang="es-CL" b="1" dirty="0">
                <a:latin typeface="Verdana" panose="020B0604030504040204" pitchFamily="34" charset="0"/>
                <a:ea typeface="Verdana" panose="020B0604030504040204" pitchFamily="34" charset="0"/>
              </a:rPr>
              <a:t>CRITERIOS ESPECÍFICOS DE FOCALIZACIÓN</a:t>
            </a:r>
          </a:p>
          <a:p>
            <a:endParaRPr lang="es-CL" sz="1600" dirty="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CL" sz="1600" kern="150" dirty="0">
                <a:latin typeface="Verdana" panose="020B0604030504040204" pitchFamily="34" charset="0"/>
                <a:ea typeface="Verdana" panose="020B0604030504040204" pitchFamily="34" charset="0"/>
                <a:cs typeface="Times New Roman" panose="02020603050405020304" pitchFamily="18" charset="0"/>
              </a:rPr>
              <a:t>Es fundamental que los criterios de focalización del programa se encuentren claramente establecidos, por cuanto se debe poder comunicar claramente los elementos que fueron considerados tanto para la identificación como para la selección final de las familias participantes.</a:t>
            </a:r>
          </a:p>
          <a:p>
            <a:pPr marL="285750" indent="-285750" algn="just">
              <a:buFont typeface="Arial" panose="020B0604020202020204" pitchFamily="34" charset="0"/>
              <a:buChar char="•"/>
            </a:pPr>
            <a:endParaRPr lang="es-CL" sz="1600" kern="150" dirty="0">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Arial" panose="020B0604020202020204" pitchFamily="34" charset="0"/>
              <a:buChar char="•"/>
            </a:pPr>
            <a:r>
              <a:rPr lang="es-CL" sz="1600" kern="150" dirty="0">
                <a:latin typeface="Verdana" panose="020B0604030504040204" pitchFamily="34" charset="0"/>
                <a:ea typeface="Verdana" panose="020B0604030504040204" pitchFamily="34" charset="0"/>
                <a:cs typeface="Times New Roman" panose="02020603050405020304" pitchFamily="18" charset="0"/>
              </a:rPr>
              <a:t>En tal sentido, se debe tener la claridad de responder a la pregunta: ¿porqué una familia fue considerada por sobre otra?. Lo anterior, no sólo en base a criterios específicos de focalización, sino también considerando mecanismos de prelación, como puede ser el caso del RSH, composición familiar, entre otros. </a:t>
            </a:r>
          </a:p>
        </p:txBody>
      </p:sp>
      <p:sp>
        <p:nvSpPr>
          <p:cNvPr id="7" name="CuadroTexto 6">
            <a:extLst>
              <a:ext uri="{FF2B5EF4-FFF2-40B4-BE49-F238E27FC236}">
                <a16:creationId xmlns:a16="http://schemas.microsoft.com/office/drawing/2014/main" id="{E8FA7C08-6332-B564-ADE9-CB7458667B20}"/>
              </a:ext>
            </a:extLst>
          </p:cNvPr>
          <p:cNvSpPr txBox="1"/>
          <p:nvPr/>
        </p:nvSpPr>
        <p:spPr>
          <a:xfrm>
            <a:off x="728447" y="3694983"/>
            <a:ext cx="10735101" cy="244586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06000"/>
              </a:lnSpc>
              <a:spcAft>
                <a:spcPts val="800"/>
              </a:spcAft>
            </a:pPr>
            <a:r>
              <a:rPr lang="es-ES" sz="1600" kern="150" dirty="0">
                <a:latin typeface="Verdana" panose="020B0604030504040204" pitchFamily="34" charset="0"/>
                <a:ea typeface="Verdana" panose="020B0604030504040204" pitchFamily="34" charset="0"/>
                <a:cs typeface="Times New Roman" panose="02020603050405020304" pitchFamily="18" charset="0"/>
              </a:rPr>
              <a:t>A modo de ejemplo, a continuación, se muestran los </a:t>
            </a:r>
            <a:r>
              <a:rPr lang="es-ES" sz="16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criterios de focalización del </a:t>
            </a:r>
            <a:r>
              <a:rPr lang="es-ES" sz="1600" kern="150" dirty="0" err="1">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Ecomercado</a:t>
            </a:r>
            <a:r>
              <a:rPr lang="es-ES" sz="16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 Solidario, comuna de Lo Prado</a:t>
            </a:r>
            <a:r>
              <a:rPr lang="es-ES" sz="1600" kern="150" dirty="0">
                <a:latin typeface="Verdana" panose="020B0604030504040204" pitchFamily="34" charset="0"/>
                <a:ea typeface="Verdana" panose="020B0604030504040204" pitchFamily="34" charset="0"/>
                <a:cs typeface="Times New Roman" panose="02020603050405020304" pitchFamily="18" charset="0"/>
              </a:rPr>
              <a:t>:</a:t>
            </a:r>
          </a:p>
          <a:p>
            <a:pPr marL="285750" lvl="0" indent="-285750" algn="just">
              <a:lnSpc>
                <a:spcPct val="120000"/>
              </a:lnSpc>
              <a:spcAft>
                <a:spcPts val="800"/>
              </a:spcAft>
              <a:buFont typeface="Arial" panose="020B0604020202020204" pitchFamily="34" charset="0"/>
              <a:buChar char="•"/>
            </a:pPr>
            <a:r>
              <a:rPr lang="es-419" sz="1400" kern="150" dirty="0">
                <a:solidFill>
                  <a:schemeClr val="tx1"/>
                </a:solidFill>
                <a:latin typeface="Verdana" panose="020B0604030504040204" pitchFamily="34" charset="0"/>
                <a:ea typeface="Verdana" panose="020B0604030504040204" pitchFamily="34" charset="0"/>
                <a:cs typeface="Times New Roman" panose="02020603050405020304" pitchFamily="18" charset="0"/>
              </a:rPr>
              <a:t>Personas que estén en situación de discapacidad y que cuenten con certificado nacional de discapacidad. En tal caso no se les pedirá RSH.</a:t>
            </a:r>
            <a:endParaRPr lang="es-CL" sz="1400" kern="15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marL="285750" indent="-285750" algn="just">
              <a:lnSpc>
                <a:spcPct val="120000"/>
              </a:lnSpc>
              <a:spcAft>
                <a:spcPts val="800"/>
              </a:spcAft>
              <a:buFont typeface="Arial" panose="020B0604020202020204" pitchFamily="34" charset="0"/>
              <a:buChar char="•"/>
            </a:pPr>
            <a:r>
              <a:rPr lang="es-419" sz="1400" kern="150" dirty="0">
                <a:solidFill>
                  <a:schemeClr val="tx1"/>
                </a:solidFill>
                <a:latin typeface="Verdana" panose="020B0604030504040204" pitchFamily="34" charset="0"/>
                <a:ea typeface="Verdana" panose="020B0604030504040204" pitchFamily="34" charset="0"/>
                <a:cs typeface="Times New Roman" panose="02020603050405020304" pitchFamily="18" charset="0"/>
              </a:rPr>
              <a:t>Mujeres que participan en uno de los programas </a:t>
            </a:r>
            <a:r>
              <a:rPr lang="es-419" sz="1400" kern="150" dirty="0" err="1">
                <a:solidFill>
                  <a:schemeClr val="tx1"/>
                </a:solidFill>
                <a:latin typeface="Verdana" panose="020B0604030504040204" pitchFamily="34" charset="0"/>
                <a:ea typeface="Verdana" panose="020B0604030504040204" pitchFamily="34" charset="0"/>
                <a:cs typeface="Times New Roman" panose="02020603050405020304" pitchFamily="18" charset="0"/>
              </a:rPr>
              <a:t>SernamEG</a:t>
            </a:r>
            <a:r>
              <a:rPr lang="es-419" sz="1400" kern="150" dirty="0">
                <a:solidFill>
                  <a:schemeClr val="tx1"/>
                </a:solidFill>
                <a:latin typeface="Verdana" panose="020B0604030504040204" pitchFamily="34" charset="0"/>
                <a:ea typeface="Verdana" panose="020B0604030504040204" pitchFamily="34" charset="0"/>
                <a:cs typeface="Times New Roman" panose="02020603050405020304" pitchFamily="18" charset="0"/>
              </a:rPr>
              <a:t> que se ejecutan en la comuna (PMJH, CDM, 4 a 7) y se encuentren dentro del 60% del RSH.</a:t>
            </a:r>
            <a:endParaRPr lang="es-CL" sz="1400" kern="15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marL="285750" lvl="0" indent="-285750" algn="just">
              <a:lnSpc>
                <a:spcPct val="120000"/>
              </a:lnSpc>
              <a:spcAft>
                <a:spcPts val="800"/>
              </a:spcAft>
              <a:buFont typeface="Arial" panose="020B0604020202020204" pitchFamily="34" charset="0"/>
              <a:buChar char="•"/>
            </a:pPr>
            <a:r>
              <a:rPr lang="es-419" sz="1400" kern="150" dirty="0">
                <a:solidFill>
                  <a:schemeClr val="tx1"/>
                </a:solidFill>
                <a:latin typeface="Verdana" panose="020B0604030504040204" pitchFamily="34" charset="0"/>
                <a:ea typeface="Verdana" panose="020B0604030504040204" pitchFamily="34" charset="0"/>
                <a:cs typeface="Times New Roman" panose="02020603050405020304" pitchFamily="18" charset="0"/>
              </a:rPr>
              <a:t>Personas mayores que tengan a su cargo el cuidado personal de niños/as decretado por un tribunal y cuya vulnerabilidad sea acreditada mediante informe social emitido por el municipio.</a:t>
            </a:r>
            <a:endParaRPr lang="es-ES" sz="1400" kern="15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588819742"/>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83E6E4E1-52D9-B686-5A8E-03B7530A4016}"/>
              </a:ext>
            </a:extLst>
          </p:cNvPr>
          <p:cNvSpPr>
            <a:spLocks noGrp="1"/>
          </p:cNvSpPr>
          <p:nvPr>
            <p:ph type="title"/>
          </p:nvPr>
        </p:nvSpPr>
        <p:spPr>
          <a:xfrm>
            <a:off x="6095999" y="123111"/>
            <a:ext cx="5423628" cy="753098"/>
          </a:xfrm>
        </p:spPr>
        <p:txBody>
          <a:bodyPr>
            <a:normAutofit/>
          </a:bodyPr>
          <a:lstStyle/>
          <a:p>
            <a:pPr algn="r"/>
            <a:r>
              <a:rPr lang="es-ES" sz="2400" b="1" dirty="0">
                <a:solidFill>
                  <a:schemeClr val="accent1">
                    <a:lumMod val="75000"/>
                  </a:schemeClr>
                </a:solidFill>
                <a:latin typeface="Verdana" panose="020B0604030504040204" pitchFamily="34" charset="0"/>
                <a:ea typeface="Verdana" panose="020B0604030504040204" pitchFamily="34" charset="0"/>
              </a:rPr>
              <a:t>FOCALIZACIÓN</a:t>
            </a:r>
            <a:endParaRPr lang="es-CL" sz="2400" b="1" dirty="0">
              <a:solidFill>
                <a:schemeClr val="accent1">
                  <a:lumMod val="75000"/>
                </a:schemeClr>
              </a:solidFill>
              <a:latin typeface="Verdana" panose="020B0604030504040204" pitchFamily="34" charset="0"/>
              <a:ea typeface="Verdana" panose="020B0604030504040204" pitchFamily="34" charset="0"/>
            </a:endParaRPr>
          </a:p>
        </p:txBody>
      </p:sp>
      <p:sp>
        <p:nvSpPr>
          <p:cNvPr id="4" name="CuadroTexto 3">
            <a:extLst>
              <a:ext uri="{FF2B5EF4-FFF2-40B4-BE49-F238E27FC236}">
                <a16:creationId xmlns:a16="http://schemas.microsoft.com/office/drawing/2014/main" id="{CEB1E7A0-C957-3ACA-789A-FD6EECC2B3D2}"/>
              </a:ext>
            </a:extLst>
          </p:cNvPr>
          <p:cNvSpPr txBox="1"/>
          <p:nvPr/>
        </p:nvSpPr>
        <p:spPr>
          <a:xfrm>
            <a:off x="728449" y="839218"/>
            <a:ext cx="10735101" cy="861774"/>
          </a:xfrm>
          <a:prstGeom prst="rect">
            <a:avLst/>
          </a:prstGeom>
          <a:noFill/>
        </p:spPr>
        <p:txBody>
          <a:bodyPr wrap="square" rtlCol="0">
            <a:spAutoFit/>
          </a:bodyPr>
          <a:lstStyle/>
          <a:p>
            <a:r>
              <a:rPr lang="es-CL" b="1" dirty="0">
                <a:latin typeface="Verdana" panose="020B0604030504040204" pitchFamily="34" charset="0"/>
                <a:ea typeface="Verdana" panose="020B0604030504040204" pitchFamily="34" charset="0"/>
              </a:rPr>
              <a:t>LO PRADO – ANÁLISIS, SELECCIÓN Y PRIORIZACIÓN</a:t>
            </a:r>
          </a:p>
          <a:p>
            <a:endParaRPr lang="es-CL" sz="1600" dirty="0">
              <a:latin typeface="Verdana" panose="020B0604030504040204" pitchFamily="34" charset="0"/>
              <a:ea typeface="Verdana" panose="020B0604030504040204" pitchFamily="34" charset="0"/>
            </a:endParaRPr>
          </a:p>
          <a:p>
            <a:r>
              <a:rPr lang="es-CL" sz="1600" dirty="0">
                <a:latin typeface="Verdana" panose="020B0604030504040204" pitchFamily="34" charset="0"/>
                <a:ea typeface="Verdana" panose="020B0604030504040204" pitchFamily="34" charset="0"/>
              </a:rPr>
              <a:t>GRUPO 1 - DISCPACIDAD</a:t>
            </a:r>
          </a:p>
        </p:txBody>
      </p:sp>
      <p:graphicFrame>
        <p:nvGraphicFramePr>
          <p:cNvPr id="6" name="Tabla 5">
            <a:extLst>
              <a:ext uri="{FF2B5EF4-FFF2-40B4-BE49-F238E27FC236}">
                <a16:creationId xmlns:a16="http://schemas.microsoft.com/office/drawing/2014/main" id="{1774BA0B-B594-C458-4123-8AF789555976}"/>
              </a:ext>
            </a:extLst>
          </p:cNvPr>
          <p:cNvGraphicFramePr>
            <a:graphicFrameLocks noGrp="1"/>
          </p:cNvGraphicFramePr>
          <p:nvPr>
            <p:extLst>
              <p:ext uri="{D42A27DB-BD31-4B8C-83A1-F6EECF244321}">
                <p14:modId xmlns:p14="http://schemas.microsoft.com/office/powerpoint/2010/main" val="549889710"/>
              </p:ext>
            </p:extLst>
          </p:nvPr>
        </p:nvGraphicFramePr>
        <p:xfrm>
          <a:off x="732009" y="1723082"/>
          <a:ext cx="10731537" cy="3875859"/>
        </p:xfrm>
        <a:graphic>
          <a:graphicData uri="http://schemas.openxmlformats.org/drawingml/2006/table">
            <a:tbl>
              <a:tblPr/>
              <a:tblGrid>
                <a:gridCol w="915394">
                  <a:extLst>
                    <a:ext uri="{9D8B030D-6E8A-4147-A177-3AD203B41FA5}">
                      <a16:colId xmlns:a16="http://schemas.microsoft.com/office/drawing/2014/main" val="3312076868"/>
                    </a:ext>
                  </a:extLst>
                </a:gridCol>
                <a:gridCol w="915394">
                  <a:extLst>
                    <a:ext uri="{9D8B030D-6E8A-4147-A177-3AD203B41FA5}">
                      <a16:colId xmlns:a16="http://schemas.microsoft.com/office/drawing/2014/main" val="3145592801"/>
                    </a:ext>
                  </a:extLst>
                </a:gridCol>
                <a:gridCol w="788797">
                  <a:extLst>
                    <a:ext uri="{9D8B030D-6E8A-4147-A177-3AD203B41FA5}">
                      <a16:colId xmlns:a16="http://schemas.microsoft.com/office/drawing/2014/main" val="3850322640"/>
                    </a:ext>
                  </a:extLst>
                </a:gridCol>
                <a:gridCol w="808274">
                  <a:extLst>
                    <a:ext uri="{9D8B030D-6E8A-4147-A177-3AD203B41FA5}">
                      <a16:colId xmlns:a16="http://schemas.microsoft.com/office/drawing/2014/main" val="964208228"/>
                    </a:ext>
                  </a:extLst>
                </a:gridCol>
                <a:gridCol w="808274">
                  <a:extLst>
                    <a:ext uri="{9D8B030D-6E8A-4147-A177-3AD203B41FA5}">
                      <a16:colId xmlns:a16="http://schemas.microsoft.com/office/drawing/2014/main" val="1006798106"/>
                    </a:ext>
                  </a:extLst>
                </a:gridCol>
                <a:gridCol w="623247">
                  <a:extLst>
                    <a:ext uri="{9D8B030D-6E8A-4147-A177-3AD203B41FA5}">
                      <a16:colId xmlns:a16="http://schemas.microsoft.com/office/drawing/2014/main" val="2576390721"/>
                    </a:ext>
                  </a:extLst>
                </a:gridCol>
                <a:gridCol w="545341">
                  <a:extLst>
                    <a:ext uri="{9D8B030D-6E8A-4147-A177-3AD203B41FA5}">
                      <a16:colId xmlns:a16="http://schemas.microsoft.com/office/drawing/2014/main" val="4183556813"/>
                    </a:ext>
                  </a:extLst>
                </a:gridCol>
                <a:gridCol w="642724">
                  <a:extLst>
                    <a:ext uri="{9D8B030D-6E8A-4147-A177-3AD203B41FA5}">
                      <a16:colId xmlns:a16="http://schemas.microsoft.com/office/drawing/2014/main" val="1162948748"/>
                    </a:ext>
                  </a:extLst>
                </a:gridCol>
                <a:gridCol w="818012">
                  <a:extLst>
                    <a:ext uri="{9D8B030D-6E8A-4147-A177-3AD203B41FA5}">
                      <a16:colId xmlns:a16="http://schemas.microsoft.com/office/drawing/2014/main" val="361886425"/>
                    </a:ext>
                  </a:extLst>
                </a:gridCol>
                <a:gridCol w="1012776">
                  <a:extLst>
                    <a:ext uri="{9D8B030D-6E8A-4147-A177-3AD203B41FA5}">
                      <a16:colId xmlns:a16="http://schemas.microsoft.com/office/drawing/2014/main" val="2179675413"/>
                    </a:ext>
                  </a:extLst>
                </a:gridCol>
                <a:gridCol w="1188065">
                  <a:extLst>
                    <a:ext uri="{9D8B030D-6E8A-4147-A177-3AD203B41FA5}">
                      <a16:colId xmlns:a16="http://schemas.microsoft.com/office/drawing/2014/main" val="3619748773"/>
                    </a:ext>
                  </a:extLst>
                </a:gridCol>
                <a:gridCol w="1188065">
                  <a:extLst>
                    <a:ext uri="{9D8B030D-6E8A-4147-A177-3AD203B41FA5}">
                      <a16:colId xmlns:a16="http://schemas.microsoft.com/office/drawing/2014/main" val="1411541223"/>
                    </a:ext>
                  </a:extLst>
                </a:gridCol>
                <a:gridCol w="477174">
                  <a:extLst>
                    <a:ext uri="{9D8B030D-6E8A-4147-A177-3AD203B41FA5}">
                      <a16:colId xmlns:a16="http://schemas.microsoft.com/office/drawing/2014/main" val="4136718888"/>
                    </a:ext>
                  </a:extLst>
                </a:gridCol>
              </a:tblGrid>
              <a:tr h="1572282">
                <a:tc rowSpan="2">
                  <a:txBody>
                    <a:bodyPr/>
                    <a:lstStyle/>
                    <a:p>
                      <a:pPr fontAlgn="ctr"/>
                      <a:endParaRPr lang="es-CL" sz="1100">
                        <a:effectLst/>
                        <a:latin typeface="+mn-lt"/>
                      </a:endParaRPr>
                    </a:p>
                    <a:p>
                      <a:pPr algn="l" rtl="0" fontAlgn="base"/>
                      <a:r>
                        <a:rPr lang="es-CL" sz="1100" b="0" i="0">
                          <a:effectLst/>
                          <a:latin typeface="+mn-lt"/>
                        </a:rPr>
                        <a:t>nombre beneficiari@ o cuidador@ </a:t>
                      </a:r>
                    </a:p>
                  </a:txBody>
                  <a:tcPr anchor="ctr">
                    <a:lnL w="9525" cap="flat" cmpd="sng" algn="ctr">
                      <a:solidFill>
                        <a:srgbClr val="3C78D8"/>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ES" sz="1100">
                        <a:effectLst/>
                        <a:latin typeface="+mn-lt"/>
                      </a:endParaRPr>
                    </a:p>
                    <a:p>
                      <a:pPr algn="l" rtl="0" fontAlgn="base"/>
                      <a:r>
                        <a:rPr lang="es-ES" sz="1100" b="0" i="0">
                          <a:effectLst/>
                          <a:latin typeface="+mn-lt"/>
                        </a:rPr>
                        <a:t>integrantes del  grupo familiar (según rsh)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B4C6E7"/>
                    </a:solidFill>
                  </a:tcPr>
                </a:tc>
                <a:tc>
                  <a:txBody>
                    <a:bodyPr/>
                    <a:lstStyle/>
                    <a:p>
                      <a:pPr algn="ctr" fontAlgn="ctr"/>
                      <a:endParaRPr lang="es-ES" sz="1100">
                        <a:effectLst/>
                        <a:latin typeface="+mn-lt"/>
                      </a:endParaRPr>
                    </a:p>
                    <a:p>
                      <a:pPr algn="l" rtl="0" fontAlgn="base"/>
                      <a:r>
                        <a:rPr lang="es-ES" sz="1100" b="0" i="0">
                          <a:effectLst/>
                          <a:latin typeface="+mn-lt"/>
                        </a:rPr>
                        <a:t>presencia de NNA en el hogar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B4C6E7"/>
                    </a:solidFill>
                  </a:tcPr>
                </a:tc>
                <a:tc>
                  <a:txBody>
                    <a:bodyPr/>
                    <a:lstStyle/>
                    <a:p>
                      <a:pPr algn="ctr" fontAlgn="ctr"/>
                      <a:endParaRPr lang="es-CL" sz="1100">
                        <a:effectLst/>
                        <a:latin typeface="+mn-lt"/>
                      </a:endParaRPr>
                    </a:p>
                    <a:p>
                      <a:pPr algn="l" rtl="0" fontAlgn="base"/>
                      <a:r>
                        <a:rPr lang="es-CL" sz="1100" b="0" i="0">
                          <a:effectLst/>
                          <a:latin typeface="+mn-lt"/>
                        </a:rPr>
                        <a:t>% RSH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B4C6E7"/>
                    </a:solidFill>
                  </a:tcPr>
                </a:tc>
                <a:tc>
                  <a:txBody>
                    <a:bodyPr/>
                    <a:lstStyle/>
                    <a:p>
                      <a:pPr algn="ctr" fontAlgn="ctr"/>
                      <a:endParaRPr lang="es-ES" sz="1100">
                        <a:effectLst/>
                        <a:latin typeface="+mn-lt"/>
                      </a:endParaRPr>
                    </a:p>
                    <a:p>
                      <a:pPr algn="l" rtl="0" fontAlgn="base"/>
                      <a:r>
                        <a:rPr lang="es-ES" sz="1100" b="0" i="0">
                          <a:effectLst/>
                          <a:latin typeface="+mn-lt"/>
                        </a:rPr>
                        <a:t>integrante en situación de discapacidad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B4C6E7"/>
                    </a:solidFill>
                  </a:tcPr>
                </a:tc>
                <a:tc>
                  <a:txBody>
                    <a:bodyPr/>
                    <a:lstStyle/>
                    <a:p>
                      <a:pPr algn="ctr" fontAlgn="ctr"/>
                      <a:endParaRPr lang="es-CL" sz="1100" dirty="0">
                        <a:effectLst/>
                        <a:latin typeface="+mn-lt"/>
                      </a:endParaRPr>
                    </a:p>
                    <a:p>
                      <a:pPr algn="l" rtl="0" fontAlgn="base"/>
                      <a:r>
                        <a:rPr lang="es-CL" sz="1100" b="0" i="0" dirty="0">
                          <a:effectLst/>
                          <a:latin typeface="+mn-lt"/>
                        </a:rPr>
                        <a:t>%  de discapacidad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B4C6E7"/>
                    </a:solidFill>
                  </a:tcPr>
                </a:tc>
                <a:tc>
                  <a:txBody>
                    <a:bodyPr/>
                    <a:lstStyle/>
                    <a:p>
                      <a:pPr algn="ctr" fontAlgn="ctr"/>
                      <a:endParaRPr lang="es-ES" sz="1100" dirty="0">
                        <a:effectLst/>
                        <a:latin typeface="+mn-lt"/>
                      </a:endParaRPr>
                    </a:p>
                    <a:p>
                      <a:pPr algn="l" rtl="0" fontAlgn="base"/>
                      <a:r>
                        <a:rPr lang="es-ES" sz="1100" b="0" i="0" dirty="0">
                          <a:effectLst/>
                          <a:latin typeface="+mn-lt"/>
                        </a:rPr>
                        <a:t>familia en calidad de migrantes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B4C6E7"/>
                    </a:solidFill>
                  </a:tcPr>
                </a:tc>
                <a:tc>
                  <a:txBody>
                    <a:bodyPr/>
                    <a:lstStyle/>
                    <a:p>
                      <a:pPr algn="ctr" fontAlgn="ctr"/>
                      <a:endParaRPr lang="es-ES" sz="1100" dirty="0">
                        <a:effectLst/>
                        <a:latin typeface="+mn-lt"/>
                      </a:endParaRPr>
                    </a:p>
                    <a:p>
                      <a:pPr algn="l" rtl="0" fontAlgn="base"/>
                      <a:r>
                        <a:rPr lang="es-ES" sz="1100" b="0" i="0" dirty="0">
                          <a:effectLst/>
                          <a:latin typeface="+mn-lt"/>
                        </a:rPr>
                        <a:t>Personas ad. mayores dentro del hogar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B4C6E7"/>
                    </a:solidFill>
                  </a:tcPr>
                </a:tc>
                <a:tc>
                  <a:txBody>
                    <a:bodyPr/>
                    <a:lstStyle/>
                    <a:p>
                      <a:pPr algn="ctr" fontAlgn="ctr"/>
                      <a:endParaRPr lang="es-ES" sz="1100">
                        <a:effectLst/>
                        <a:latin typeface="+mn-lt"/>
                      </a:endParaRPr>
                    </a:p>
                    <a:p>
                      <a:pPr algn="l" rtl="0" fontAlgn="base"/>
                      <a:r>
                        <a:rPr lang="es-ES" sz="1100" b="0" i="0">
                          <a:effectLst/>
                          <a:latin typeface="+mn-lt"/>
                        </a:rPr>
                        <a:t>presencia jefatura hogar femenino en la familia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B4C6E7"/>
                    </a:solidFill>
                  </a:tcPr>
                </a:tc>
                <a:tc>
                  <a:txBody>
                    <a:bodyPr/>
                    <a:lstStyle/>
                    <a:p>
                      <a:pPr algn="ctr" fontAlgn="ctr"/>
                      <a:endParaRPr lang="es-CL" sz="1100">
                        <a:effectLst/>
                        <a:latin typeface="+mn-lt"/>
                      </a:endParaRPr>
                    </a:p>
                    <a:p>
                      <a:pPr algn="l" rtl="0" fontAlgn="base"/>
                      <a:r>
                        <a:rPr lang="es-CL" sz="1100" b="0" i="0">
                          <a:effectLst/>
                          <a:latin typeface="+mn-lt"/>
                        </a:rPr>
                        <a:t>situación laboral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B4C6E7"/>
                    </a:solidFill>
                  </a:tcPr>
                </a:tc>
                <a:tc>
                  <a:txBody>
                    <a:bodyPr/>
                    <a:lstStyle/>
                    <a:p>
                      <a:pPr algn="ctr" fontAlgn="ctr"/>
                      <a:endParaRPr lang="es-ES" sz="1100">
                        <a:effectLst/>
                        <a:latin typeface="+mn-lt"/>
                      </a:endParaRPr>
                    </a:p>
                    <a:p>
                      <a:pPr algn="l" rtl="0" fontAlgn="base"/>
                      <a:r>
                        <a:rPr lang="es-ES" sz="1100" b="0" i="0">
                          <a:effectLst/>
                          <a:latin typeface="+mn-lt"/>
                        </a:rPr>
                        <a:t>pertenece a programas u oficinas de vulneración social (mejor niñez, lazos, senameg, otros)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B4C6E7"/>
                    </a:solidFill>
                  </a:tcPr>
                </a:tc>
                <a:tc>
                  <a:txBody>
                    <a:bodyPr/>
                    <a:lstStyle/>
                    <a:p>
                      <a:pPr algn="ctr" fontAlgn="ctr"/>
                      <a:endParaRPr lang="es-CL" sz="1100">
                        <a:effectLst/>
                        <a:latin typeface="+mn-lt"/>
                      </a:endParaRPr>
                    </a:p>
                    <a:p>
                      <a:pPr algn="l" rtl="0" fontAlgn="base"/>
                      <a:r>
                        <a:rPr lang="es-CL" sz="1100" b="0" i="0">
                          <a:effectLst/>
                          <a:latin typeface="+mn-lt"/>
                        </a:rPr>
                        <a:t>criterio del profesional responsable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B4C6E7"/>
                    </a:solidFill>
                  </a:tcPr>
                </a:tc>
                <a:tc rowSpan="2">
                  <a:txBody>
                    <a:bodyPr/>
                    <a:lstStyle/>
                    <a:p>
                      <a:pPr algn="ctr" fontAlgn="ctr"/>
                      <a:endParaRPr lang="es-CL" sz="1100">
                        <a:effectLst/>
                        <a:latin typeface="+mn-lt"/>
                      </a:endParaRPr>
                    </a:p>
                    <a:p>
                      <a:pPr algn="ctr" rtl="0" fontAlgn="base"/>
                      <a:r>
                        <a:rPr lang="es-CL" sz="1100" b="0" i="0">
                          <a:effectLst/>
                          <a:latin typeface="+mn-lt"/>
                        </a:rPr>
                        <a:t>puntaje total </a:t>
                      </a:r>
                    </a:p>
                  </a:txBody>
                  <a:tcPr anchor="ctr">
                    <a:lnL w="9525" cap="flat" cmpd="sng" algn="ctr">
                      <a:solidFill>
                        <a:srgbClr val="CCCCCC"/>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extLst>
                  <a:ext uri="{0D108BD9-81ED-4DB2-BD59-A6C34878D82A}">
                    <a16:rowId xmlns:a16="http://schemas.microsoft.com/office/drawing/2014/main" val="2150820557"/>
                  </a:ext>
                </a:extLst>
              </a:tr>
              <a:tr h="2303577">
                <a:tc vMerge="1">
                  <a:txBody>
                    <a:bodyPr/>
                    <a:lstStyle/>
                    <a:p>
                      <a:endParaRPr lang="es-CL"/>
                    </a:p>
                  </a:txBody>
                  <a:tcPr/>
                </a:tc>
                <a:tc>
                  <a:txBody>
                    <a:bodyPr/>
                    <a:lstStyle/>
                    <a:p>
                      <a:pPr fontAlgn="ctr"/>
                      <a:endParaRPr lang="pt-BR" sz="1100">
                        <a:effectLst/>
                        <a:latin typeface="+mn-lt"/>
                      </a:endParaRPr>
                    </a:p>
                    <a:p>
                      <a:pPr algn="l" rtl="0" fontAlgn="base"/>
                      <a:r>
                        <a:rPr lang="pt-BR" sz="1100" b="0" i="0">
                          <a:effectLst/>
                          <a:latin typeface="+mn-lt"/>
                        </a:rPr>
                        <a:t>2 integr: 1 ptos</a:t>
                      </a:r>
                      <a:r>
                        <a:rPr lang="pt-BR" sz="1100" b="0" i="0" u="none" strike="noStrike">
                          <a:solidFill>
                            <a:srgbClr val="000000"/>
                          </a:solidFill>
                          <a:effectLst/>
                          <a:latin typeface="+mn-lt"/>
                        </a:rPr>
                        <a:t>[Salto de ajuste de texto]</a:t>
                      </a:r>
                      <a:r>
                        <a:rPr lang="pt-BR" sz="1100" b="0" i="0">
                          <a:effectLst/>
                          <a:latin typeface="+mn-lt"/>
                        </a:rPr>
                        <a:t>3 a 4 integr: 2 ptos </a:t>
                      </a:r>
                      <a:r>
                        <a:rPr lang="pt-BR" sz="1100" b="0" i="0" u="none" strike="noStrike">
                          <a:solidFill>
                            <a:srgbClr val="000000"/>
                          </a:solidFill>
                          <a:effectLst/>
                          <a:latin typeface="+mn-lt"/>
                        </a:rPr>
                        <a:t>[Salto de ajuste de texto]</a:t>
                      </a:r>
                      <a:r>
                        <a:rPr lang="pt-BR" sz="1100" b="0" i="0">
                          <a:effectLst/>
                          <a:latin typeface="+mn-lt"/>
                        </a:rPr>
                        <a:t>5 o +  integr: 3 ptos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pt-BR" sz="1100">
                        <a:effectLst/>
                        <a:latin typeface="+mn-lt"/>
                      </a:endParaRPr>
                    </a:p>
                    <a:p>
                      <a:pPr algn="l" rtl="0" fontAlgn="base"/>
                      <a:r>
                        <a:rPr lang="pt-BR" sz="1100" b="0" i="0">
                          <a:effectLst/>
                          <a:latin typeface="+mn-lt"/>
                        </a:rPr>
                        <a:t>1 NNA: 1 ptos</a:t>
                      </a:r>
                      <a:r>
                        <a:rPr lang="pt-BR" sz="1100" b="0" i="0" u="none" strike="noStrike">
                          <a:solidFill>
                            <a:srgbClr val="000000"/>
                          </a:solidFill>
                          <a:effectLst/>
                          <a:latin typeface="+mn-lt"/>
                        </a:rPr>
                        <a:t>[Salto de ajuste de texto]</a:t>
                      </a:r>
                      <a:r>
                        <a:rPr lang="pt-BR" sz="1100" b="0" i="0">
                          <a:effectLst/>
                          <a:latin typeface="+mn-lt"/>
                        </a:rPr>
                        <a:t>2 a 3 NNA: 2 ptos</a:t>
                      </a:r>
                      <a:r>
                        <a:rPr lang="pt-BR" sz="1100" b="0" i="0" u="none" strike="noStrike">
                          <a:solidFill>
                            <a:srgbClr val="000000"/>
                          </a:solidFill>
                          <a:effectLst/>
                          <a:latin typeface="+mn-lt"/>
                        </a:rPr>
                        <a:t>[Salto de ajuste de texto]</a:t>
                      </a:r>
                      <a:r>
                        <a:rPr lang="pt-BR" sz="1100" b="0" i="0">
                          <a:effectLst/>
                          <a:latin typeface="+mn-lt"/>
                        </a:rPr>
                        <a:t>4 o + NNA: 3 ptos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100">
                        <a:effectLst/>
                        <a:latin typeface="+mn-lt"/>
                      </a:endParaRPr>
                    </a:p>
                    <a:p>
                      <a:pPr algn="l" rtl="0" fontAlgn="base"/>
                      <a:r>
                        <a:rPr lang="es-CL" sz="1100" b="0" i="0">
                          <a:effectLst/>
                          <a:latin typeface="+mn-lt"/>
                        </a:rPr>
                        <a:t>40%: 3 ptos</a:t>
                      </a:r>
                      <a:r>
                        <a:rPr lang="es-CL" sz="1100" b="0" i="0" u="none" strike="noStrike">
                          <a:solidFill>
                            <a:srgbClr val="000000"/>
                          </a:solidFill>
                          <a:effectLst/>
                          <a:latin typeface="+mn-lt"/>
                        </a:rPr>
                        <a:t>[Salto de ajuste de texto]</a:t>
                      </a:r>
                      <a:r>
                        <a:rPr lang="es-CL" sz="1100" b="0" i="0">
                          <a:effectLst/>
                          <a:latin typeface="+mn-lt"/>
                        </a:rPr>
                        <a:t>50%: a 60% 2 ptos</a:t>
                      </a:r>
                      <a:r>
                        <a:rPr lang="es-CL" sz="1100" b="0" i="0" u="none" strike="noStrike">
                          <a:solidFill>
                            <a:srgbClr val="000000"/>
                          </a:solidFill>
                          <a:effectLst/>
                          <a:latin typeface="+mn-lt"/>
                        </a:rPr>
                        <a:t>[Salto de ajuste de texto]</a:t>
                      </a:r>
                      <a:r>
                        <a:rPr lang="es-CL" sz="1100" b="0" i="0">
                          <a:effectLst/>
                          <a:latin typeface="+mn-lt"/>
                        </a:rPr>
                        <a:t>+ de 60% : 1 ptos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ES" sz="1100" dirty="0">
                        <a:effectLst/>
                        <a:latin typeface="+mn-lt"/>
                      </a:endParaRPr>
                    </a:p>
                    <a:p>
                      <a:pPr algn="l" rtl="0" fontAlgn="base"/>
                      <a:r>
                        <a:rPr lang="es-ES" sz="1100" b="0" i="0" dirty="0">
                          <a:effectLst/>
                          <a:latin typeface="+mn-lt"/>
                        </a:rPr>
                        <a:t>1 </a:t>
                      </a:r>
                      <a:r>
                        <a:rPr lang="es-ES" sz="1100" b="0" i="0" dirty="0" err="1">
                          <a:effectLst/>
                          <a:latin typeface="+mn-lt"/>
                        </a:rPr>
                        <a:t>Integ</a:t>
                      </a:r>
                      <a:r>
                        <a:rPr lang="es-ES" sz="1100" b="0" i="0" dirty="0">
                          <a:effectLst/>
                          <a:latin typeface="+mn-lt"/>
                        </a:rPr>
                        <a:t> con Discapacidad : 2ptos </a:t>
                      </a:r>
                    </a:p>
                    <a:p>
                      <a:pPr algn="l" rtl="0" fontAlgn="base"/>
                      <a:r>
                        <a:rPr lang="es-ES" sz="1100" b="0" i="0" dirty="0">
                          <a:effectLst/>
                          <a:latin typeface="+mn-lt"/>
                        </a:rPr>
                        <a:t>+ de 1 </a:t>
                      </a:r>
                      <a:r>
                        <a:rPr lang="es-ES" sz="1100" b="0" i="0" dirty="0" err="1">
                          <a:effectLst/>
                          <a:latin typeface="+mn-lt"/>
                        </a:rPr>
                        <a:t>integ</a:t>
                      </a:r>
                      <a:r>
                        <a:rPr lang="es-ES" sz="1100" b="0" i="0" dirty="0">
                          <a:effectLst/>
                          <a:latin typeface="+mn-lt"/>
                        </a:rPr>
                        <a:t> con Discapacidad: 3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100">
                        <a:effectLst/>
                        <a:latin typeface="+mn-lt"/>
                      </a:endParaRPr>
                    </a:p>
                    <a:p>
                      <a:pPr algn="l" rtl="0" fontAlgn="base"/>
                      <a:r>
                        <a:rPr lang="es-CL" sz="1100" b="0" i="0">
                          <a:effectLst/>
                          <a:latin typeface="+mn-lt"/>
                        </a:rPr>
                        <a:t>&gt;40: 3ptos</a:t>
                      </a:r>
                      <a:r>
                        <a:rPr lang="es-CL" sz="1100" b="0" i="0" u="none" strike="noStrike">
                          <a:solidFill>
                            <a:srgbClr val="000000"/>
                          </a:solidFill>
                          <a:effectLst/>
                          <a:latin typeface="+mn-lt"/>
                        </a:rPr>
                        <a:t>[Salto de ajuste de texto]</a:t>
                      </a:r>
                      <a:r>
                        <a:rPr lang="es-CL" sz="1100" b="0" i="0">
                          <a:effectLst/>
                          <a:latin typeface="+mn-lt"/>
                        </a:rPr>
                        <a:t>&lt;40%: 0 ptos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100">
                        <a:effectLst/>
                        <a:latin typeface="+mn-lt"/>
                      </a:endParaRPr>
                    </a:p>
                    <a:p>
                      <a:pPr algn="l" rtl="0" fontAlgn="base"/>
                      <a:r>
                        <a:rPr lang="es-CL" sz="1100" b="0" i="0">
                          <a:effectLst/>
                          <a:latin typeface="+mn-lt"/>
                        </a:rPr>
                        <a:t>SI: 1 ptos</a:t>
                      </a:r>
                      <a:r>
                        <a:rPr lang="es-CL" sz="1100" b="0" i="0" u="none" strike="noStrike">
                          <a:solidFill>
                            <a:srgbClr val="000000"/>
                          </a:solidFill>
                          <a:effectLst/>
                          <a:latin typeface="+mn-lt"/>
                        </a:rPr>
                        <a:t>[Salto de ajuste de texto]</a:t>
                      </a:r>
                      <a:r>
                        <a:rPr lang="es-CL" sz="1100" b="0" i="0">
                          <a:effectLst/>
                          <a:latin typeface="+mn-lt"/>
                        </a:rPr>
                        <a:t>NO: 0 ptos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100">
                        <a:effectLst/>
                        <a:latin typeface="+mn-lt"/>
                      </a:endParaRPr>
                    </a:p>
                    <a:p>
                      <a:pPr algn="l" rtl="0" fontAlgn="base"/>
                      <a:r>
                        <a:rPr lang="es-CL" sz="1100" b="0" i="0">
                          <a:effectLst/>
                          <a:latin typeface="+mn-lt"/>
                        </a:rPr>
                        <a:t>SI: 2 ptos</a:t>
                      </a:r>
                      <a:r>
                        <a:rPr lang="es-CL" sz="1100" b="0" i="0" u="none" strike="noStrike">
                          <a:solidFill>
                            <a:srgbClr val="000000"/>
                          </a:solidFill>
                          <a:effectLst/>
                          <a:latin typeface="+mn-lt"/>
                        </a:rPr>
                        <a:t>[Salto de ajuste de texto]</a:t>
                      </a:r>
                      <a:r>
                        <a:rPr lang="es-CL" sz="1100" b="0" i="0">
                          <a:effectLst/>
                          <a:latin typeface="+mn-lt"/>
                        </a:rPr>
                        <a:t>NO: 0 ptos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100">
                        <a:effectLst/>
                        <a:latin typeface="+mn-lt"/>
                      </a:endParaRPr>
                    </a:p>
                    <a:p>
                      <a:pPr algn="l" rtl="0" fontAlgn="base"/>
                      <a:r>
                        <a:rPr lang="es-CL" sz="1100" b="0" i="0">
                          <a:effectLst/>
                          <a:latin typeface="+mn-lt"/>
                        </a:rPr>
                        <a:t>SI: 3 ptos</a:t>
                      </a:r>
                      <a:r>
                        <a:rPr lang="es-CL" sz="1100" b="0" i="0" u="none" strike="noStrike">
                          <a:solidFill>
                            <a:srgbClr val="000000"/>
                          </a:solidFill>
                          <a:effectLst/>
                          <a:latin typeface="+mn-lt"/>
                        </a:rPr>
                        <a:t>[Salto de ajuste de texto]</a:t>
                      </a:r>
                      <a:r>
                        <a:rPr lang="es-CL" sz="1100" b="0" i="0">
                          <a:effectLst/>
                          <a:latin typeface="+mn-lt"/>
                        </a:rPr>
                        <a:t>NO: 0 puntos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100" dirty="0">
                        <a:effectLst/>
                        <a:latin typeface="+mn-lt"/>
                      </a:endParaRPr>
                    </a:p>
                    <a:p>
                      <a:pPr algn="l" rtl="0" fontAlgn="base"/>
                      <a:r>
                        <a:rPr lang="es-CL" sz="1100" b="0" i="0" dirty="0">
                          <a:effectLst/>
                          <a:latin typeface="+mn-lt"/>
                        </a:rPr>
                        <a:t>formal: 1 </a:t>
                      </a:r>
                      <a:r>
                        <a:rPr lang="es-CL" sz="1100" b="0" i="0" dirty="0" err="1">
                          <a:effectLst/>
                          <a:latin typeface="+mn-lt"/>
                        </a:rPr>
                        <a:t>ptos</a:t>
                      </a:r>
                      <a:r>
                        <a:rPr lang="es-CL" sz="1100" b="0" i="0" dirty="0">
                          <a:effectLst/>
                          <a:latin typeface="+mn-lt"/>
                        </a:rPr>
                        <a:t> </a:t>
                      </a:r>
                      <a:r>
                        <a:rPr lang="es-CL" sz="1100" b="0" i="0" u="none" strike="noStrike" dirty="0">
                          <a:solidFill>
                            <a:srgbClr val="000000"/>
                          </a:solidFill>
                          <a:effectLst/>
                          <a:latin typeface="+mn-lt"/>
                        </a:rPr>
                        <a:t>[Salto de ajuste de texto]</a:t>
                      </a:r>
                      <a:r>
                        <a:rPr lang="es-CL" sz="1100" b="0" i="0" dirty="0">
                          <a:effectLst/>
                          <a:latin typeface="+mn-lt"/>
                        </a:rPr>
                        <a:t>informal: 2 </a:t>
                      </a:r>
                      <a:r>
                        <a:rPr lang="es-CL" sz="1100" b="0" i="0" dirty="0" err="1">
                          <a:effectLst/>
                          <a:latin typeface="+mn-lt"/>
                        </a:rPr>
                        <a:t>ptos</a:t>
                      </a:r>
                      <a:r>
                        <a:rPr lang="es-CL" sz="1100" b="0" i="0" dirty="0">
                          <a:effectLst/>
                          <a:latin typeface="+mn-lt"/>
                        </a:rPr>
                        <a:t> </a:t>
                      </a:r>
                      <a:r>
                        <a:rPr lang="es-CL" sz="1100" b="0" i="0" u="none" strike="noStrike" dirty="0">
                          <a:solidFill>
                            <a:srgbClr val="000000"/>
                          </a:solidFill>
                          <a:effectLst/>
                          <a:latin typeface="+mn-lt"/>
                        </a:rPr>
                        <a:t>[Salto de ajuste de texto]</a:t>
                      </a:r>
                      <a:r>
                        <a:rPr lang="es-CL" sz="1100" b="0" i="0" dirty="0">
                          <a:effectLst/>
                          <a:latin typeface="+mn-lt"/>
                        </a:rPr>
                        <a:t>cesante: 3 </a:t>
                      </a:r>
                      <a:r>
                        <a:rPr lang="es-CL" sz="1100" b="0" i="0" dirty="0" err="1">
                          <a:effectLst/>
                          <a:latin typeface="+mn-lt"/>
                        </a:rPr>
                        <a:t>ptos</a:t>
                      </a:r>
                      <a:r>
                        <a:rPr lang="es-CL" sz="1100" b="0" i="0" dirty="0">
                          <a:effectLst/>
                          <a:latin typeface="+mn-lt"/>
                        </a:rPr>
                        <a:t> estudiante: 3 </a:t>
                      </a:r>
                      <a:r>
                        <a:rPr lang="es-CL" sz="1100" b="0" i="0" dirty="0" err="1">
                          <a:effectLst/>
                          <a:latin typeface="+mn-lt"/>
                        </a:rPr>
                        <a:t>ptos</a:t>
                      </a:r>
                      <a:r>
                        <a:rPr lang="es-CL" sz="1100" b="0" i="0" dirty="0">
                          <a:effectLst/>
                          <a:latin typeface="+mn-lt"/>
                        </a:rPr>
                        <a:t>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100">
                        <a:effectLst/>
                        <a:latin typeface="+mn-lt"/>
                      </a:endParaRPr>
                    </a:p>
                    <a:p>
                      <a:pPr algn="l" rtl="0" fontAlgn="base"/>
                      <a:r>
                        <a:rPr lang="es-CL" sz="1100" b="0" i="0">
                          <a:effectLst/>
                          <a:latin typeface="+mn-lt"/>
                        </a:rPr>
                        <a:t>SI: 3 ptos</a:t>
                      </a:r>
                      <a:r>
                        <a:rPr lang="es-CL" sz="1100" b="0" i="0" u="none" strike="noStrike">
                          <a:solidFill>
                            <a:srgbClr val="000000"/>
                          </a:solidFill>
                          <a:effectLst/>
                          <a:latin typeface="+mn-lt"/>
                        </a:rPr>
                        <a:t>[Salto de ajuste de texto]</a:t>
                      </a:r>
                      <a:r>
                        <a:rPr lang="es-CL" sz="1100" b="0" i="0">
                          <a:effectLst/>
                          <a:latin typeface="+mn-lt"/>
                        </a:rPr>
                        <a:t>NO: 0 puntos  </a:t>
                      </a:r>
                    </a:p>
                  </a:txBody>
                  <a:tcPr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ES" sz="1100" dirty="0">
                        <a:effectLst/>
                        <a:latin typeface="+mn-lt"/>
                      </a:endParaRPr>
                    </a:p>
                    <a:p>
                      <a:pPr algn="l" rtl="0" fontAlgn="base"/>
                      <a:r>
                        <a:rPr lang="es-ES" sz="1100" b="0" i="0" dirty="0">
                          <a:effectLst/>
                          <a:latin typeface="+mn-lt"/>
                        </a:rPr>
                        <a:t>alta vulnerabilidad:3 p</a:t>
                      </a:r>
                      <a:r>
                        <a:rPr lang="es-ES" sz="1100" b="0" i="0" u="none" strike="noStrike" dirty="0">
                          <a:solidFill>
                            <a:srgbClr val="000000"/>
                          </a:solidFill>
                          <a:effectLst/>
                          <a:latin typeface="+mn-lt"/>
                        </a:rPr>
                        <a:t>[Salto de ajuste de texto]</a:t>
                      </a:r>
                      <a:r>
                        <a:rPr lang="es-ES" sz="1100" b="0" i="0" dirty="0">
                          <a:effectLst/>
                          <a:latin typeface="+mn-lt"/>
                        </a:rPr>
                        <a:t>media vulnerabilidad : 1 p </a:t>
                      </a:r>
                    </a:p>
                  </a:txBody>
                  <a:tcPr anchor="ctr">
                    <a:lnL w="9525" cap="flat" cmpd="sng" algn="ctr">
                      <a:solidFill>
                        <a:srgbClr val="CCCCCC"/>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vMerge="1">
                  <a:txBody>
                    <a:bodyPr/>
                    <a:lstStyle/>
                    <a:p>
                      <a:endParaRPr lang="es-CL"/>
                    </a:p>
                  </a:txBody>
                  <a:tcPr/>
                </a:tc>
                <a:extLst>
                  <a:ext uri="{0D108BD9-81ED-4DB2-BD59-A6C34878D82A}">
                    <a16:rowId xmlns:a16="http://schemas.microsoft.com/office/drawing/2014/main" val="1425063987"/>
                  </a:ext>
                </a:extLst>
              </a:tr>
            </a:tbl>
          </a:graphicData>
        </a:graphic>
      </p:graphicFrame>
    </p:spTree>
    <p:extLst>
      <p:ext uri="{BB962C8B-B14F-4D97-AF65-F5344CB8AC3E}">
        <p14:creationId xmlns:p14="http://schemas.microsoft.com/office/powerpoint/2010/main" val="3199923681"/>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83E6E4E1-52D9-B686-5A8E-03B7530A4016}"/>
              </a:ext>
            </a:extLst>
          </p:cNvPr>
          <p:cNvSpPr>
            <a:spLocks noGrp="1"/>
          </p:cNvSpPr>
          <p:nvPr>
            <p:ph type="title"/>
          </p:nvPr>
        </p:nvSpPr>
        <p:spPr>
          <a:xfrm>
            <a:off x="6095999" y="123111"/>
            <a:ext cx="5423628" cy="753098"/>
          </a:xfrm>
        </p:spPr>
        <p:txBody>
          <a:bodyPr>
            <a:normAutofit/>
          </a:bodyPr>
          <a:lstStyle/>
          <a:p>
            <a:pPr algn="r"/>
            <a:r>
              <a:rPr lang="es-ES" sz="2400" b="1" dirty="0">
                <a:solidFill>
                  <a:schemeClr val="accent1">
                    <a:lumMod val="75000"/>
                  </a:schemeClr>
                </a:solidFill>
                <a:latin typeface="Verdana" panose="020B0604030504040204" pitchFamily="34" charset="0"/>
                <a:ea typeface="Verdana" panose="020B0604030504040204" pitchFamily="34" charset="0"/>
              </a:rPr>
              <a:t>FOCALIZACIÓN</a:t>
            </a:r>
            <a:endParaRPr lang="es-CL" sz="2400" b="1" dirty="0">
              <a:solidFill>
                <a:schemeClr val="accent1">
                  <a:lumMod val="75000"/>
                </a:schemeClr>
              </a:solidFill>
              <a:latin typeface="Verdana" panose="020B0604030504040204" pitchFamily="34" charset="0"/>
              <a:ea typeface="Verdana" panose="020B0604030504040204" pitchFamily="34" charset="0"/>
            </a:endParaRPr>
          </a:p>
        </p:txBody>
      </p:sp>
      <p:sp>
        <p:nvSpPr>
          <p:cNvPr id="4" name="CuadroTexto 3">
            <a:extLst>
              <a:ext uri="{FF2B5EF4-FFF2-40B4-BE49-F238E27FC236}">
                <a16:creationId xmlns:a16="http://schemas.microsoft.com/office/drawing/2014/main" id="{CEB1E7A0-C957-3ACA-789A-FD6EECC2B3D2}"/>
              </a:ext>
            </a:extLst>
          </p:cNvPr>
          <p:cNvSpPr txBox="1"/>
          <p:nvPr/>
        </p:nvSpPr>
        <p:spPr>
          <a:xfrm>
            <a:off x="728449" y="867354"/>
            <a:ext cx="10931855" cy="861774"/>
          </a:xfrm>
          <a:prstGeom prst="rect">
            <a:avLst/>
          </a:prstGeom>
          <a:noFill/>
        </p:spPr>
        <p:txBody>
          <a:bodyPr wrap="square" rtlCol="0">
            <a:spAutoFit/>
          </a:bodyPr>
          <a:lstStyle/>
          <a:p>
            <a:r>
              <a:rPr lang="es-CL" b="1" dirty="0">
                <a:latin typeface="Verdana" panose="020B0604030504040204" pitchFamily="34" charset="0"/>
                <a:ea typeface="Verdana" panose="020B0604030504040204" pitchFamily="34" charset="0"/>
              </a:rPr>
              <a:t>LO PRADO – ANÁLISIS, SELECCIÓN Y PRIORIZACIÓN</a:t>
            </a:r>
          </a:p>
          <a:p>
            <a:endParaRPr lang="es-CL" sz="1600" dirty="0">
              <a:latin typeface="Verdana" panose="020B0604030504040204" pitchFamily="34" charset="0"/>
              <a:ea typeface="Verdana" panose="020B0604030504040204" pitchFamily="34" charset="0"/>
            </a:endParaRPr>
          </a:p>
          <a:p>
            <a:r>
              <a:rPr lang="es-CL" sz="1600" dirty="0">
                <a:latin typeface="Verdana" panose="020B0604030504040204" pitchFamily="34" charset="0"/>
                <a:ea typeface="Verdana" panose="020B0604030504040204" pitchFamily="34" charset="0"/>
              </a:rPr>
              <a:t>GRUPO 2 – MUJERES QUE PARTICIPAN EN PROGRAMA SERNAMEG</a:t>
            </a:r>
          </a:p>
        </p:txBody>
      </p:sp>
      <p:graphicFrame>
        <p:nvGraphicFramePr>
          <p:cNvPr id="2" name="Tabla 1">
            <a:extLst>
              <a:ext uri="{FF2B5EF4-FFF2-40B4-BE49-F238E27FC236}">
                <a16:creationId xmlns:a16="http://schemas.microsoft.com/office/drawing/2014/main" id="{791855C6-43C7-8BED-7FE3-2CD604E79321}"/>
              </a:ext>
            </a:extLst>
          </p:cNvPr>
          <p:cNvGraphicFramePr>
            <a:graphicFrameLocks noGrp="1"/>
          </p:cNvGraphicFramePr>
          <p:nvPr>
            <p:extLst>
              <p:ext uri="{D42A27DB-BD31-4B8C-83A1-F6EECF244321}">
                <p14:modId xmlns:p14="http://schemas.microsoft.com/office/powerpoint/2010/main" val="2119529266"/>
              </p:ext>
            </p:extLst>
          </p:nvPr>
        </p:nvGraphicFramePr>
        <p:xfrm>
          <a:off x="604912" y="1855745"/>
          <a:ext cx="11282286" cy="4480636"/>
        </p:xfrm>
        <a:graphic>
          <a:graphicData uri="http://schemas.openxmlformats.org/drawingml/2006/table">
            <a:tbl>
              <a:tblPr/>
              <a:tblGrid>
                <a:gridCol w="779882">
                  <a:extLst>
                    <a:ext uri="{9D8B030D-6E8A-4147-A177-3AD203B41FA5}">
                      <a16:colId xmlns:a16="http://schemas.microsoft.com/office/drawing/2014/main" val="6148794"/>
                    </a:ext>
                  </a:extLst>
                </a:gridCol>
                <a:gridCol w="686296">
                  <a:extLst>
                    <a:ext uri="{9D8B030D-6E8A-4147-A177-3AD203B41FA5}">
                      <a16:colId xmlns:a16="http://schemas.microsoft.com/office/drawing/2014/main" val="2025620785"/>
                    </a:ext>
                  </a:extLst>
                </a:gridCol>
                <a:gridCol w="779882">
                  <a:extLst>
                    <a:ext uri="{9D8B030D-6E8A-4147-A177-3AD203B41FA5}">
                      <a16:colId xmlns:a16="http://schemas.microsoft.com/office/drawing/2014/main" val="3266285122"/>
                    </a:ext>
                  </a:extLst>
                </a:gridCol>
                <a:gridCol w="644702">
                  <a:extLst>
                    <a:ext uri="{9D8B030D-6E8A-4147-A177-3AD203B41FA5}">
                      <a16:colId xmlns:a16="http://schemas.microsoft.com/office/drawing/2014/main" val="654159201"/>
                    </a:ext>
                  </a:extLst>
                </a:gridCol>
                <a:gridCol w="727889">
                  <a:extLst>
                    <a:ext uri="{9D8B030D-6E8A-4147-A177-3AD203B41FA5}">
                      <a16:colId xmlns:a16="http://schemas.microsoft.com/office/drawing/2014/main" val="603820433"/>
                    </a:ext>
                  </a:extLst>
                </a:gridCol>
                <a:gridCol w="727889">
                  <a:extLst>
                    <a:ext uri="{9D8B030D-6E8A-4147-A177-3AD203B41FA5}">
                      <a16:colId xmlns:a16="http://schemas.microsoft.com/office/drawing/2014/main" val="3502591657"/>
                    </a:ext>
                  </a:extLst>
                </a:gridCol>
                <a:gridCol w="582312">
                  <a:extLst>
                    <a:ext uri="{9D8B030D-6E8A-4147-A177-3AD203B41FA5}">
                      <a16:colId xmlns:a16="http://schemas.microsoft.com/office/drawing/2014/main" val="1569230402"/>
                    </a:ext>
                  </a:extLst>
                </a:gridCol>
                <a:gridCol w="582312">
                  <a:extLst>
                    <a:ext uri="{9D8B030D-6E8A-4147-A177-3AD203B41FA5}">
                      <a16:colId xmlns:a16="http://schemas.microsoft.com/office/drawing/2014/main" val="1334831551"/>
                    </a:ext>
                  </a:extLst>
                </a:gridCol>
                <a:gridCol w="779882">
                  <a:extLst>
                    <a:ext uri="{9D8B030D-6E8A-4147-A177-3AD203B41FA5}">
                      <a16:colId xmlns:a16="http://schemas.microsoft.com/office/drawing/2014/main" val="1988308680"/>
                    </a:ext>
                  </a:extLst>
                </a:gridCol>
                <a:gridCol w="779882">
                  <a:extLst>
                    <a:ext uri="{9D8B030D-6E8A-4147-A177-3AD203B41FA5}">
                      <a16:colId xmlns:a16="http://schemas.microsoft.com/office/drawing/2014/main" val="4155755686"/>
                    </a:ext>
                  </a:extLst>
                </a:gridCol>
                <a:gridCol w="883866">
                  <a:extLst>
                    <a:ext uri="{9D8B030D-6E8A-4147-A177-3AD203B41FA5}">
                      <a16:colId xmlns:a16="http://schemas.microsoft.com/office/drawing/2014/main" val="1554455245"/>
                    </a:ext>
                  </a:extLst>
                </a:gridCol>
                <a:gridCol w="883866">
                  <a:extLst>
                    <a:ext uri="{9D8B030D-6E8A-4147-A177-3AD203B41FA5}">
                      <a16:colId xmlns:a16="http://schemas.microsoft.com/office/drawing/2014/main" val="481083873"/>
                    </a:ext>
                  </a:extLst>
                </a:gridCol>
                <a:gridCol w="977450">
                  <a:extLst>
                    <a:ext uri="{9D8B030D-6E8A-4147-A177-3AD203B41FA5}">
                      <a16:colId xmlns:a16="http://schemas.microsoft.com/office/drawing/2014/main" val="1158533825"/>
                    </a:ext>
                  </a:extLst>
                </a:gridCol>
                <a:gridCol w="977450">
                  <a:extLst>
                    <a:ext uri="{9D8B030D-6E8A-4147-A177-3AD203B41FA5}">
                      <a16:colId xmlns:a16="http://schemas.microsoft.com/office/drawing/2014/main" val="1051489068"/>
                    </a:ext>
                  </a:extLst>
                </a:gridCol>
                <a:gridCol w="488726">
                  <a:extLst>
                    <a:ext uri="{9D8B030D-6E8A-4147-A177-3AD203B41FA5}">
                      <a16:colId xmlns:a16="http://schemas.microsoft.com/office/drawing/2014/main" val="208431458"/>
                    </a:ext>
                  </a:extLst>
                </a:gridCol>
              </a:tblGrid>
              <a:tr h="1872118">
                <a:tc rowSpan="2">
                  <a:txBody>
                    <a:bodyPr/>
                    <a:lstStyle/>
                    <a:p>
                      <a:pPr fontAlgn="ctr"/>
                      <a:endParaRPr lang="es-CL" sz="1000">
                        <a:effectLst/>
                        <a:latin typeface="+mn-lt"/>
                      </a:endParaRPr>
                    </a:p>
                    <a:p>
                      <a:pPr algn="l" rtl="0" fontAlgn="base"/>
                      <a:r>
                        <a:rPr lang="es-CL" sz="1000" b="0" i="0">
                          <a:solidFill>
                            <a:srgbClr val="000000"/>
                          </a:solidFill>
                          <a:effectLst/>
                          <a:latin typeface="+mn-lt"/>
                        </a:rPr>
                        <a:t>RUT beneficiari@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rowSpan="2">
                  <a:txBody>
                    <a:bodyPr/>
                    <a:lstStyle/>
                    <a:p>
                      <a:pPr algn="ctr" fontAlgn="ctr"/>
                      <a:endParaRPr lang="es-CL" sz="1000">
                        <a:effectLst/>
                        <a:latin typeface="+mn-lt"/>
                      </a:endParaRPr>
                    </a:p>
                    <a:p>
                      <a:pPr algn="l" rtl="0" fontAlgn="base"/>
                      <a:r>
                        <a:rPr lang="es-CL" sz="1000" b="0" i="0">
                          <a:solidFill>
                            <a:srgbClr val="000000"/>
                          </a:solidFill>
                          <a:effectLst/>
                          <a:latin typeface="+mn-lt"/>
                        </a:rPr>
                        <a:t>nombre beneficiari@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ES" sz="1000">
                        <a:effectLst/>
                        <a:latin typeface="+mn-lt"/>
                      </a:endParaRPr>
                    </a:p>
                    <a:p>
                      <a:pPr algn="l" rtl="0" fontAlgn="base"/>
                      <a:r>
                        <a:rPr lang="es-ES" sz="1000" b="0" i="0">
                          <a:solidFill>
                            <a:srgbClr val="000000"/>
                          </a:solidFill>
                          <a:effectLst/>
                          <a:latin typeface="+mn-lt"/>
                        </a:rPr>
                        <a:t>integrantes                   del hogar (según rsh) </a:t>
                      </a:r>
                      <a:endParaRPr lang="es-ES"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ES" sz="1000">
                        <a:effectLst/>
                        <a:latin typeface="+mn-lt"/>
                      </a:endParaRPr>
                    </a:p>
                    <a:p>
                      <a:pPr algn="l" rtl="0" fontAlgn="base"/>
                      <a:r>
                        <a:rPr lang="es-ES" sz="1000" b="0" i="0">
                          <a:solidFill>
                            <a:srgbClr val="000000"/>
                          </a:solidFill>
                          <a:effectLst/>
                          <a:latin typeface="+mn-lt"/>
                        </a:rPr>
                        <a:t>presencia de nna en el hogar </a:t>
                      </a:r>
                      <a:endParaRPr lang="es-ES"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CL" sz="1000">
                        <a:effectLst/>
                        <a:latin typeface="+mn-lt"/>
                      </a:endParaRPr>
                    </a:p>
                    <a:p>
                      <a:pPr algn="l" rtl="0" fontAlgn="base"/>
                      <a:r>
                        <a:rPr lang="es-CL" sz="1000" b="0" i="0">
                          <a:solidFill>
                            <a:srgbClr val="000000"/>
                          </a:solidFill>
                          <a:effectLst/>
                          <a:latin typeface="+mn-lt"/>
                        </a:rPr>
                        <a:t>% RSH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ES" sz="1000">
                        <a:effectLst/>
                        <a:latin typeface="+mn-lt"/>
                      </a:endParaRPr>
                    </a:p>
                    <a:p>
                      <a:pPr algn="l" rtl="0" fontAlgn="base"/>
                      <a:r>
                        <a:rPr lang="es-ES" sz="1000" b="0" i="0">
                          <a:solidFill>
                            <a:srgbClr val="000000"/>
                          </a:solidFill>
                          <a:effectLst/>
                          <a:latin typeface="+mn-lt"/>
                        </a:rPr>
                        <a:t>integrante en situación de discapacidad </a:t>
                      </a:r>
                      <a:endParaRPr lang="es-ES"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CL" sz="1000">
                        <a:effectLst/>
                        <a:latin typeface="+mn-lt"/>
                      </a:endParaRPr>
                    </a:p>
                    <a:p>
                      <a:pPr algn="l" rtl="0" fontAlgn="base"/>
                      <a:r>
                        <a:rPr lang="es-CL" sz="1000" b="0" i="0">
                          <a:solidFill>
                            <a:srgbClr val="000000"/>
                          </a:solidFill>
                          <a:effectLst/>
                          <a:latin typeface="+mn-lt"/>
                        </a:rPr>
                        <a:t>Familias  migrantes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ES" sz="1000">
                        <a:effectLst/>
                        <a:latin typeface="+mn-lt"/>
                      </a:endParaRPr>
                    </a:p>
                    <a:p>
                      <a:pPr algn="l" rtl="0" fontAlgn="base"/>
                      <a:r>
                        <a:rPr lang="es-ES" sz="1000" b="0" i="0">
                          <a:solidFill>
                            <a:srgbClr val="000000"/>
                          </a:solidFill>
                          <a:effectLst/>
                          <a:latin typeface="+mn-lt"/>
                        </a:rPr>
                        <a:t>Personas AM dentro del hogar </a:t>
                      </a:r>
                      <a:endParaRPr lang="es-ES"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CL" sz="1000">
                        <a:effectLst/>
                        <a:latin typeface="+mn-lt"/>
                      </a:endParaRPr>
                    </a:p>
                    <a:p>
                      <a:pPr algn="l" rtl="0" fontAlgn="base"/>
                      <a:r>
                        <a:rPr lang="es-CL" sz="1000" b="0" i="0">
                          <a:solidFill>
                            <a:srgbClr val="000000"/>
                          </a:solidFill>
                          <a:effectLst/>
                          <a:latin typeface="+mn-lt"/>
                        </a:rPr>
                        <a:t>Jefatura hogar femenina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ES" sz="1000">
                        <a:effectLst/>
                        <a:latin typeface="+mn-lt"/>
                      </a:endParaRPr>
                    </a:p>
                    <a:p>
                      <a:pPr algn="l" rtl="0" fontAlgn="base"/>
                      <a:r>
                        <a:rPr lang="es-ES" sz="1000" b="0" i="0">
                          <a:solidFill>
                            <a:srgbClr val="000000"/>
                          </a:solidFill>
                          <a:effectLst/>
                          <a:latin typeface="+mn-lt"/>
                        </a:rPr>
                        <a:t>pertenecer a programas u oficinas de vulneración social  (mejor niñez, lazos, entre otros) </a:t>
                      </a:r>
                      <a:endParaRPr lang="es-ES"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ES" sz="1000">
                        <a:effectLst/>
                        <a:latin typeface="+mn-lt"/>
                      </a:endParaRPr>
                    </a:p>
                    <a:p>
                      <a:pPr algn="l" rtl="0" fontAlgn="base"/>
                      <a:r>
                        <a:rPr lang="es-ES" sz="1000" b="0" i="0">
                          <a:solidFill>
                            <a:srgbClr val="000000"/>
                          </a:solidFill>
                          <a:effectLst/>
                          <a:latin typeface="+mn-lt"/>
                        </a:rPr>
                        <a:t>sufre violencia contra las mujeres  </a:t>
                      </a:r>
                      <a:endParaRPr lang="es-ES"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CL" sz="1000">
                        <a:effectLst/>
                        <a:latin typeface="+mn-lt"/>
                      </a:endParaRPr>
                    </a:p>
                    <a:p>
                      <a:pPr algn="l" rtl="0" fontAlgn="base"/>
                      <a:r>
                        <a:rPr lang="es-CL" sz="1000" b="0" i="0">
                          <a:solidFill>
                            <a:srgbClr val="000000"/>
                          </a:solidFill>
                          <a:effectLst/>
                          <a:latin typeface="+mn-lt"/>
                        </a:rPr>
                        <a:t>situación laboral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ES" sz="1000">
                        <a:effectLst/>
                        <a:latin typeface="+mn-lt"/>
                      </a:endParaRPr>
                    </a:p>
                    <a:p>
                      <a:pPr algn="l" rtl="0" fontAlgn="base"/>
                      <a:r>
                        <a:rPr lang="es-ES" sz="1000" b="0" i="0">
                          <a:solidFill>
                            <a:srgbClr val="000000"/>
                          </a:solidFill>
                          <a:effectLst/>
                          <a:latin typeface="+mn-lt"/>
                        </a:rPr>
                        <a:t>pertenece a programas u oficinas  de vulneración social  </a:t>
                      </a:r>
                      <a:endParaRPr lang="es-ES"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a:txBody>
                    <a:bodyPr/>
                    <a:lstStyle/>
                    <a:p>
                      <a:pPr algn="ctr" fontAlgn="ctr"/>
                      <a:endParaRPr lang="es-CL" sz="1000">
                        <a:effectLst/>
                        <a:latin typeface="+mn-lt"/>
                      </a:endParaRPr>
                    </a:p>
                    <a:p>
                      <a:pPr algn="l" rtl="0" fontAlgn="base"/>
                      <a:r>
                        <a:rPr lang="es-CL" sz="1000" b="0" i="0">
                          <a:solidFill>
                            <a:srgbClr val="000000"/>
                          </a:solidFill>
                          <a:effectLst/>
                          <a:latin typeface="+mn-lt"/>
                        </a:rPr>
                        <a:t>criterio del profesional responsable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tc rowSpan="2">
                  <a:txBody>
                    <a:bodyPr/>
                    <a:lstStyle/>
                    <a:p>
                      <a:pPr algn="ctr" fontAlgn="ctr"/>
                      <a:endParaRPr lang="es-CL" sz="1000">
                        <a:effectLst/>
                        <a:latin typeface="+mn-lt"/>
                      </a:endParaRPr>
                    </a:p>
                    <a:p>
                      <a:pPr algn="ctr" rtl="0" fontAlgn="base"/>
                      <a:r>
                        <a:rPr lang="es-CL" sz="1000" b="0" i="0">
                          <a:solidFill>
                            <a:srgbClr val="000000"/>
                          </a:solidFill>
                          <a:effectLst/>
                          <a:latin typeface="+mn-lt"/>
                        </a:rPr>
                        <a:t>puntaje total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B4C6E7"/>
                    </a:solidFill>
                  </a:tcPr>
                </a:tc>
                <a:extLst>
                  <a:ext uri="{0D108BD9-81ED-4DB2-BD59-A6C34878D82A}">
                    <a16:rowId xmlns:a16="http://schemas.microsoft.com/office/drawing/2014/main" val="2931606545"/>
                  </a:ext>
                </a:extLst>
              </a:tr>
              <a:tr h="2560396">
                <a:tc vMerge="1">
                  <a:txBody>
                    <a:bodyPr/>
                    <a:lstStyle/>
                    <a:p>
                      <a:endParaRPr lang="es-CL"/>
                    </a:p>
                  </a:txBody>
                  <a:tcPr/>
                </a:tc>
                <a:tc vMerge="1">
                  <a:txBody>
                    <a:bodyPr/>
                    <a:lstStyle/>
                    <a:p>
                      <a:endParaRPr lang="es-CL"/>
                    </a:p>
                  </a:txBody>
                  <a:tcPr/>
                </a:tc>
                <a:tc>
                  <a:txBody>
                    <a:bodyPr/>
                    <a:lstStyle/>
                    <a:p>
                      <a:pPr fontAlgn="ctr"/>
                      <a:endParaRPr lang="pt-BR" sz="1000">
                        <a:effectLst/>
                        <a:latin typeface="+mn-lt"/>
                      </a:endParaRPr>
                    </a:p>
                    <a:p>
                      <a:pPr algn="l" rtl="0" fontAlgn="base"/>
                      <a:r>
                        <a:rPr lang="pt-BR" sz="1000" b="0" i="0">
                          <a:solidFill>
                            <a:srgbClr val="000000"/>
                          </a:solidFill>
                          <a:effectLst/>
                          <a:latin typeface="+mn-lt"/>
                        </a:rPr>
                        <a:t>2 integr: 1 ptos  </a:t>
                      </a:r>
                      <a:r>
                        <a:rPr lang="pt-BR" sz="1000" b="0" i="0" u="none" strike="noStrike">
                          <a:solidFill>
                            <a:srgbClr val="000000"/>
                          </a:solidFill>
                          <a:effectLst/>
                          <a:latin typeface="+mn-lt"/>
                        </a:rPr>
                        <a:t>[Salto de ajuste de texto]</a:t>
                      </a:r>
                      <a:r>
                        <a:rPr lang="pt-BR" sz="1000" b="0" i="0">
                          <a:solidFill>
                            <a:srgbClr val="000000"/>
                          </a:solidFill>
                          <a:effectLst/>
                          <a:latin typeface="+mn-lt"/>
                        </a:rPr>
                        <a:t>3 a 4 integr: 2 ptos</a:t>
                      </a:r>
                      <a:r>
                        <a:rPr lang="pt-BR" sz="1000" b="0" i="0" u="none" strike="noStrike">
                          <a:solidFill>
                            <a:srgbClr val="000000"/>
                          </a:solidFill>
                          <a:effectLst/>
                          <a:latin typeface="+mn-lt"/>
                        </a:rPr>
                        <a:t>[Salto de ajuste de texto]</a:t>
                      </a:r>
                      <a:r>
                        <a:rPr lang="pt-BR" sz="1000" b="0" i="0">
                          <a:solidFill>
                            <a:srgbClr val="000000"/>
                          </a:solidFill>
                          <a:effectLst/>
                          <a:latin typeface="+mn-lt"/>
                        </a:rPr>
                        <a:t>5 o + integr: 3 ptos  </a:t>
                      </a:r>
                      <a:endParaRPr lang="pt-BR"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pt-BR" sz="1000">
                        <a:effectLst/>
                        <a:latin typeface="+mn-lt"/>
                      </a:endParaRPr>
                    </a:p>
                    <a:p>
                      <a:pPr algn="l" rtl="0" fontAlgn="base"/>
                      <a:r>
                        <a:rPr lang="pt-BR" sz="1000" b="0" i="0">
                          <a:solidFill>
                            <a:srgbClr val="000000"/>
                          </a:solidFill>
                          <a:effectLst/>
                          <a:latin typeface="+mn-lt"/>
                        </a:rPr>
                        <a:t>1 NNA: 1 ptos</a:t>
                      </a:r>
                      <a:r>
                        <a:rPr lang="pt-BR" sz="1000" b="0" i="0" u="none" strike="noStrike">
                          <a:solidFill>
                            <a:srgbClr val="000000"/>
                          </a:solidFill>
                          <a:effectLst/>
                          <a:latin typeface="+mn-lt"/>
                        </a:rPr>
                        <a:t>[Salto de ajuste de texto]</a:t>
                      </a:r>
                      <a:r>
                        <a:rPr lang="pt-BR" sz="1000" b="0" i="0">
                          <a:solidFill>
                            <a:srgbClr val="000000"/>
                          </a:solidFill>
                          <a:effectLst/>
                          <a:latin typeface="+mn-lt"/>
                        </a:rPr>
                        <a:t>2 a 3 NNA: 2 ptos</a:t>
                      </a:r>
                      <a:r>
                        <a:rPr lang="pt-BR" sz="1000" b="0" i="0" u="none" strike="noStrike">
                          <a:solidFill>
                            <a:srgbClr val="000000"/>
                          </a:solidFill>
                          <a:effectLst/>
                          <a:latin typeface="+mn-lt"/>
                        </a:rPr>
                        <a:t>[Salto de ajuste de texto]</a:t>
                      </a:r>
                      <a:r>
                        <a:rPr lang="pt-BR" sz="1000" b="0" i="0">
                          <a:solidFill>
                            <a:srgbClr val="000000"/>
                          </a:solidFill>
                          <a:effectLst/>
                          <a:latin typeface="+mn-lt"/>
                        </a:rPr>
                        <a:t>4 o + NNA: 3 ptos </a:t>
                      </a:r>
                      <a:endParaRPr lang="pt-BR"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000">
                        <a:effectLst/>
                        <a:latin typeface="+mn-lt"/>
                      </a:endParaRPr>
                    </a:p>
                    <a:p>
                      <a:pPr algn="l" rtl="0" fontAlgn="base"/>
                      <a:r>
                        <a:rPr lang="es-CL" sz="1000" b="0" i="0">
                          <a:solidFill>
                            <a:srgbClr val="000000"/>
                          </a:solidFill>
                          <a:effectLst/>
                          <a:latin typeface="+mn-lt"/>
                        </a:rPr>
                        <a:t>40%: 3 ptos </a:t>
                      </a:r>
                      <a:r>
                        <a:rPr lang="es-CL" sz="1000" b="0" i="0" u="none" strike="noStrike">
                          <a:solidFill>
                            <a:srgbClr val="000000"/>
                          </a:solidFill>
                          <a:effectLst/>
                          <a:latin typeface="+mn-lt"/>
                        </a:rPr>
                        <a:t>[Salto de ajuste de texto]</a:t>
                      </a:r>
                      <a:r>
                        <a:rPr lang="es-CL" sz="1000" b="0" i="0">
                          <a:solidFill>
                            <a:srgbClr val="000000"/>
                          </a:solidFill>
                          <a:effectLst/>
                          <a:latin typeface="+mn-lt"/>
                        </a:rPr>
                        <a:t>50%: a 60% 2 ptos</a:t>
                      </a:r>
                      <a:r>
                        <a:rPr lang="es-CL" sz="1000" b="0" i="0" u="none" strike="noStrike">
                          <a:solidFill>
                            <a:srgbClr val="000000"/>
                          </a:solidFill>
                          <a:effectLst/>
                          <a:latin typeface="+mn-lt"/>
                        </a:rPr>
                        <a:t>[Salto de ajuste de texto]</a:t>
                      </a:r>
                      <a:r>
                        <a:rPr lang="es-CL" sz="1000" b="0" i="0">
                          <a:solidFill>
                            <a:srgbClr val="000000"/>
                          </a:solidFill>
                          <a:effectLst/>
                          <a:latin typeface="+mn-lt"/>
                        </a:rPr>
                        <a:t>+ de 60% : 1 ptos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000">
                        <a:effectLst/>
                        <a:latin typeface="+mn-lt"/>
                      </a:endParaRPr>
                    </a:p>
                    <a:p>
                      <a:pPr algn="l" rtl="0" fontAlgn="base"/>
                      <a:r>
                        <a:rPr lang="es-CL" sz="1000" b="0" i="0">
                          <a:solidFill>
                            <a:srgbClr val="000000"/>
                          </a:solidFill>
                          <a:effectLst/>
                          <a:latin typeface="+mn-lt"/>
                        </a:rPr>
                        <a:t>SI : 1 ptos</a:t>
                      </a:r>
                      <a:r>
                        <a:rPr lang="es-CL" sz="1000" b="0" i="0" u="none" strike="noStrike">
                          <a:solidFill>
                            <a:srgbClr val="000000"/>
                          </a:solidFill>
                          <a:effectLst/>
                          <a:latin typeface="+mn-lt"/>
                        </a:rPr>
                        <a:t>[Salto de ajuste de texto]</a:t>
                      </a:r>
                      <a:r>
                        <a:rPr lang="es-CL" sz="1000" b="0" i="0">
                          <a:solidFill>
                            <a:srgbClr val="000000"/>
                          </a:solidFill>
                          <a:effectLst/>
                          <a:latin typeface="+mn-lt"/>
                        </a:rPr>
                        <a:t>NO: 0ptos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000">
                        <a:effectLst/>
                        <a:latin typeface="+mn-lt"/>
                      </a:endParaRPr>
                    </a:p>
                    <a:p>
                      <a:pPr algn="l" rtl="0" fontAlgn="base"/>
                      <a:r>
                        <a:rPr lang="es-CL" sz="1000" b="0" i="0">
                          <a:solidFill>
                            <a:srgbClr val="000000"/>
                          </a:solidFill>
                          <a:effectLst/>
                          <a:latin typeface="+mn-lt"/>
                        </a:rPr>
                        <a:t>SI: 1 ptos</a:t>
                      </a:r>
                      <a:r>
                        <a:rPr lang="es-CL" sz="1000" b="0" i="0" u="none" strike="noStrike">
                          <a:solidFill>
                            <a:srgbClr val="000000"/>
                          </a:solidFill>
                          <a:effectLst/>
                          <a:latin typeface="+mn-lt"/>
                        </a:rPr>
                        <a:t>[Salto de ajuste de texto]</a:t>
                      </a:r>
                      <a:r>
                        <a:rPr lang="es-CL" sz="1000" b="0" i="0">
                          <a:solidFill>
                            <a:srgbClr val="000000"/>
                          </a:solidFill>
                          <a:effectLst/>
                          <a:latin typeface="+mn-lt"/>
                        </a:rPr>
                        <a:t>NO: 0 ptos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000">
                        <a:effectLst/>
                        <a:latin typeface="+mn-lt"/>
                      </a:endParaRPr>
                    </a:p>
                    <a:p>
                      <a:pPr algn="l" rtl="0" fontAlgn="base"/>
                      <a:r>
                        <a:rPr lang="es-CL" sz="1000" b="0" i="0">
                          <a:solidFill>
                            <a:srgbClr val="000000"/>
                          </a:solidFill>
                          <a:effectLst/>
                          <a:latin typeface="+mn-lt"/>
                        </a:rPr>
                        <a:t>SI: 2 ptos</a:t>
                      </a:r>
                      <a:r>
                        <a:rPr lang="es-CL" sz="1000" b="0" i="0" u="none" strike="noStrike">
                          <a:solidFill>
                            <a:srgbClr val="000000"/>
                          </a:solidFill>
                          <a:effectLst/>
                          <a:latin typeface="+mn-lt"/>
                        </a:rPr>
                        <a:t>[Salto de ajuste de texto]</a:t>
                      </a:r>
                      <a:r>
                        <a:rPr lang="es-CL" sz="1000" b="0" i="0">
                          <a:solidFill>
                            <a:srgbClr val="000000"/>
                          </a:solidFill>
                          <a:effectLst/>
                          <a:latin typeface="+mn-lt"/>
                        </a:rPr>
                        <a:t>NO: 0 ptos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000">
                        <a:effectLst/>
                        <a:latin typeface="+mn-lt"/>
                      </a:endParaRPr>
                    </a:p>
                    <a:p>
                      <a:pPr algn="l" rtl="0" fontAlgn="base"/>
                      <a:r>
                        <a:rPr lang="es-CL" sz="1000" b="0" i="0">
                          <a:solidFill>
                            <a:srgbClr val="000000"/>
                          </a:solidFill>
                          <a:effectLst/>
                          <a:latin typeface="+mn-lt"/>
                        </a:rPr>
                        <a:t>SI: 3 ptos</a:t>
                      </a:r>
                      <a:r>
                        <a:rPr lang="es-CL" sz="1000" b="0" i="0" u="none" strike="noStrike">
                          <a:solidFill>
                            <a:srgbClr val="000000"/>
                          </a:solidFill>
                          <a:effectLst/>
                          <a:latin typeface="+mn-lt"/>
                        </a:rPr>
                        <a:t>[Salto de ajuste de texto]</a:t>
                      </a:r>
                      <a:r>
                        <a:rPr lang="es-CL" sz="1000" b="0" i="0">
                          <a:solidFill>
                            <a:srgbClr val="000000"/>
                          </a:solidFill>
                          <a:effectLst/>
                          <a:latin typeface="+mn-lt"/>
                        </a:rPr>
                        <a:t>NO: 0 puntos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000">
                        <a:effectLst/>
                        <a:latin typeface="+mn-lt"/>
                      </a:endParaRPr>
                    </a:p>
                    <a:p>
                      <a:pPr algn="l" rtl="0" fontAlgn="base"/>
                      <a:r>
                        <a:rPr lang="es-CL" sz="1000" b="0" i="0">
                          <a:solidFill>
                            <a:srgbClr val="000000"/>
                          </a:solidFill>
                          <a:effectLst/>
                          <a:latin typeface="+mn-lt"/>
                        </a:rPr>
                        <a:t>SI: 3 ptos</a:t>
                      </a:r>
                      <a:r>
                        <a:rPr lang="es-CL" sz="1000" b="0" i="0" u="none" strike="noStrike">
                          <a:solidFill>
                            <a:srgbClr val="000000"/>
                          </a:solidFill>
                          <a:effectLst/>
                          <a:latin typeface="+mn-lt"/>
                        </a:rPr>
                        <a:t>[Salto de ajuste de texto]</a:t>
                      </a:r>
                      <a:r>
                        <a:rPr lang="es-CL" sz="1000" b="0" i="0">
                          <a:solidFill>
                            <a:srgbClr val="000000"/>
                          </a:solidFill>
                          <a:effectLst/>
                          <a:latin typeface="+mn-lt"/>
                        </a:rPr>
                        <a:t>NO: 1 ptos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000">
                        <a:effectLst/>
                        <a:latin typeface="+mn-lt"/>
                      </a:endParaRPr>
                    </a:p>
                    <a:p>
                      <a:pPr algn="l" rtl="0" fontAlgn="base"/>
                      <a:r>
                        <a:rPr lang="es-CL" sz="1000" b="0" i="0">
                          <a:solidFill>
                            <a:srgbClr val="000000"/>
                          </a:solidFill>
                          <a:effectLst/>
                          <a:latin typeface="+mn-lt"/>
                        </a:rPr>
                        <a:t>SI: 3 ptos</a:t>
                      </a:r>
                      <a:r>
                        <a:rPr lang="es-CL" sz="1000" b="0" i="0" u="none" strike="noStrike">
                          <a:solidFill>
                            <a:srgbClr val="000000"/>
                          </a:solidFill>
                          <a:effectLst/>
                          <a:latin typeface="+mn-lt"/>
                        </a:rPr>
                        <a:t>[Salto de ajuste de texto]</a:t>
                      </a:r>
                      <a:r>
                        <a:rPr lang="es-CL" sz="1000" b="0" i="0">
                          <a:solidFill>
                            <a:srgbClr val="000000"/>
                          </a:solidFill>
                          <a:effectLst/>
                          <a:latin typeface="+mn-lt"/>
                        </a:rPr>
                        <a:t>NO: 0 ptos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000">
                        <a:effectLst/>
                        <a:latin typeface="+mn-lt"/>
                      </a:endParaRPr>
                    </a:p>
                    <a:p>
                      <a:pPr algn="l" rtl="0" fontAlgn="base"/>
                      <a:r>
                        <a:rPr lang="es-CL" sz="1000" b="0" i="0">
                          <a:solidFill>
                            <a:srgbClr val="000000"/>
                          </a:solidFill>
                          <a:effectLst/>
                          <a:latin typeface="+mn-lt"/>
                        </a:rPr>
                        <a:t>formal: 1 ptos </a:t>
                      </a:r>
                      <a:r>
                        <a:rPr lang="es-CL" sz="1000" b="0" i="0" u="none" strike="noStrike">
                          <a:solidFill>
                            <a:srgbClr val="000000"/>
                          </a:solidFill>
                          <a:effectLst/>
                          <a:latin typeface="+mn-lt"/>
                        </a:rPr>
                        <a:t>[Salto de ajuste de texto]</a:t>
                      </a:r>
                      <a:r>
                        <a:rPr lang="es-CL" sz="1000" b="0" i="0">
                          <a:solidFill>
                            <a:srgbClr val="000000"/>
                          </a:solidFill>
                          <a:effectLst/>
                          <a:latin typeface="+mn-lt"/>
                        </a:rPr>
                        <a:t>informal: 2 ptos </a:t>
                      </a:r>
                      <a:r>
                        <a:rPr lang="es-CL" sz="1000" b="0" i="0" u="none" strike="noStrike">
                          <a:solidFill>
                            <a:srgbClr val="000000"/>
                          </a:solidFill>
                          <a:effectLst/>
                          <a:latin typeface="+mn-lt"/>
                        </a:rPr>
                        <a:t>[Salto de ajuste de texto]</a:t>
                      </a:r>
                      <a:r>
                        <a:rPr lang="es-CL" sz="1000" b="0" i="0">
                          <a:solidFill>
                            <a:srgbClr val="000000"/>
                          </a:solidFill>
                          <a:effectLst/>
                          <a:latin typeface="+mn-lt"/>
                        </a:rPr>
                        <a:t>cesante: 3 ptos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CL" sz="1000">
                        <a:effectLst/>
                        <a:latin typeface="+mn-lt"/>
                      </a:endParaRPr>
                    </a:p>
                    <a:p>
                      <a:pPr algn="l" rtl="0" fontAlgn="base"/>
                      <a:r>
                        <a:rPr lang="es-CL" sz="1000" b="0" i="0">
                          <a:solidFill>
                            <a:srgbClr val="000000"/>
                          </a:solidFill>
                          <a:effectLst/>
                          <a:latin typeface="+mn-lt"/>
                        </a:rPr>
                        <a:t>SI: 3 ptos</a:t>
                      </a:r>
                      <a:r>
                        <a:rPr lang="es-CL" sz="1000" b="0" i="0" u="none" strike="noStrike">
                          <a:solidFill>
                            <a:srgbClr val="000000"/>
                          </a:solidFill>
                          <a:effectLst/>
                          <a:latin typeface="+mn-lt"/>
                        </a:rPr>
                        <a:t>[Salto de ajuste de texto]</a:t>
                      </a:r>
                      <a:r>
                        <a:rPr lang="es-CL" sz="1000" b="0" i="0">
                          <a:solidFill>
                            <a:srgbClr val="000000"/>
                          </a:solidFill>
                          <a:effectLst/>
                          <a:latin typeface="+mn-lt"/>
                        </a:rPr>
                        <a:t>NO: 0 ptos  </a:t>
                      </a:r>
                      <a:endParaRPr lang="es-CL" sz="1000" b="0" i="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a:txBody>
                    <a:bodyPr/>
                    <a:lstStyle/>
                    <a:p>
                      <a:pPr fontAlgn="ctr"/>
                      <a:endParaRPr lang="es-ES" sz="1000" dirty="0">
                        <a:effectLst/>
                        <a:latin typeface="+mn-lt"/>
                      </a:endParaRPr>
                    </a:p>
                    <a:p>
                      <a:pPr algn="l" rtl="0" fontAlgn="base"/>
                      <a:r>
                        <a:rPr lang="es-ES" sz="1000" b="0" i="0" dirty="0">
                          <a:solidFill>
                            <a:srgbClr val="000000"/>
                          </a:solidFill>
                          <a:effectLst/>
                          <a:latin typeface="+mn-lt"/>
                        </a:rPr>
                        <a:t>alta vulnerabilidad: 3 p</a:t>
                      </a:r>
                      <a:r>
                        <a:rPr lang="es-ES" sz="1000" b="0" i="0" u="none" strike="noStrike" dirty="0">
                          <a:solidFill>
                            <a:srgbClr val="000000"/>
                          </a:solidFill>
                          <a:effectLst/>
                          <a:latin typeface="+mn-lt"/>
                        </a:rPr>
                        <a:t>[Salto de ajuste de texto]</a:t>
                      </a:r>
                      <a:r>
                        <a:rPr lang="es-ES" sz="1000" b="0" i="0" dirty="0">
                          <a:solidFill>
                            <a:srgbClr val="000000"/>
                          </a:solidFill>
                          <a:effectLst/>
                          <a:latin typeface="+mn-lt"/>
                        </a:rPr>
                        <a:t>media vulnerabilidad : 1 p </a:t>
                      </a:r>
                      <a:endParaRPr lang="es-ES" sz="1000" b="0" i="0" dirty="0">
                        <a:effectLst/>
                        <a:latin typeface="+mn-lt"/>
                      </a:endParaRPr>
                    </a:p>
                  </a:txBody>
                  <a:tcPr anchor="ctr">
                    <a:lnL w="9525" cap="flat" cmpd="sng" algn="ctr">
                      <a:solidFill>
                        <a:srgbClr val="3C78D8"/>
                      </a:solidFill>
                      <a:prstDash val="solid"/>
                      <a:round/>
                      <a:headEnd type="none" w="med" len="med"/>
                      <a:tailEnd type="none" w="med" len="med"/>
                    </a:lnL>
                    <a:lnR w="9525" cap="flat" cmpd="sng" algn="ctr">
                      <a:solidFill>
                        <a:srgbClr val="3C78D8"/>
                      </a:solidFill>
                      <a:prstDash val="solid"/>
                      <a:round/>
                      <a:headEnd type="none" w="med" len="med"/>
                      <a:tailEnd type="none" w="med" len="med"/>
                    </a:lnR>
                    <a:lnT w="9525" cap="flat" cmpd="sng" algn="ctr">
                      <a:solidFill>
                        <a:srgbClr val="3C78D8"/>
                      </a:solidFill>
                      <a:prstDash val="solid"/>
                      <a:round/>
                      <a:headEnd type="none" w="med" len="med"/>
                      <a:tailEnd type="none" w="med" len="med"/>
                    </a:lnT>
                    <a:lnB w="9525" cap="flat" cmpd="sng" algn="ctr">
                      <a:solidFill>
                        <a:srgbClr val="3C78D8"/>
                      </a:solidFill>
                      <a:prstDash val="solid"/>
                      <a:round/>
                      <a:headEnd type="none" w="med" len="med"/>
                      <a:tailEnd type="none" w="med" len="med"/>
                    </a:lnB>
                    <a:solidFill>
                      <a:srgbClr val="D9E2F3"/>
                    </a:solidFill>
                  </a:tcPr>
                </a:tc>
                <a:tc vMerge="1">
                  <a:txBody>
                    <a:bodyPr/>
                    <a:lstStyle/>
                    <a:p>
                      <a:endParaRPr lang="es-CL"/>
                    </a:p>
                  </a:txBody>
                  <a:tcPr/>
                </a:tc>
                <a:extLst>
                  <a:ext uri="{0D108BD9-81ED-4DB2-BD59-A6C34878D82A}">
                    <a16:rowId xmlns:a16="http://schemas.microsoft.com/office/drawing/2014/main" val="912854311"/>
                  </a:ext>
                </a:extLst>
              </a:tr>
            </a:tbl>
          </a:graphicData>
        </a:graphic>
      </p:graphicFrame>
    </p:spTree>
    <p:extLst>
      <p:ext uri="{BB962C8B-B14F-4D97-AF65-F5344CB8AC3E}">
        <p14:creationId xmlns:p14="http://schemas.microsoft.com/office/powerpoint/2010/main" val="3346667692"/>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83E6E4E1-52D9-B686-5A8E-03B7530A4016}"/>
              </a:ext>
            </a:extLst>
          </p:cNvPr>
          <p:cNvSpPr>
            <a:spLocks noGrp="1"/>
          </p:cNvSpPr>
          <p:nvPr>
            <p:ph type="title"/>
          </p:nvPr>
        </p:nvSpPr>
        <p:spPr>
          <a:xfrm>
            <a:off x="6039919" y="90579"/>
            <a:ext cx="5423628" cy="753098"/>
          </a:xfrm>
        </p:spPr>
        <p:txBody>
          <a:bodyPr>
            <a:normAutofit/>
          </a:bodyPr>
          <a:lstStyle/>
          <a:p>
            <a:pPr algn="r"/>
            <a:r>
              <a:rPr lang="es-ES" sz="2400" b="1" dirty="0">
                <a:solidFill>
                  <a:schemeClr val="accent1">
                    <a:lumMod val="75000"/>
                  </a:schemeClr>
                </a:solidFill>
                <a:latin typeface="Verdana" panose="020B0604030504040204" pitchFamily="34" charset="0"/>
                <a:ea typeface="Verdana" panose="020B0604030504040204" pitchFamily="34" charset="0"/>
              </a:rPr>
              <a:t>FOCALIZACIÓN</a:t>
            </a:r>
            <a:endParaRPr lang="es-CL" sz="2400" b="1" dirty="0">
              <a:solidFill>
                <a:schemeClr val="accent1">
                  <a:lumMod val="75000"/>
                </a:schemeClr>
              </a:solidFill>
              <a:latin typeface="Verdana" panose="020B0604030504040204" pitchFamily="34" charset="0"/>
              <a:ea typeface="Verdana" panose="020B0604030504040204" pitchFamily="34" charset="0"/>
            </a:endParaRPr>
          </a:p>
        </p:txBody>
      </p:sp>
      <p:sp>
        <p:nvSpPr>
          <p:cNvPr id="4" name="CuadroTexto 3">
            <a:extLst>
              <a:ext uri="{FF2B5EF4-FFF2-40B4-BE49-F238E27FC236}">
                <a16:creationId xmlns:a16="http://schemas.microsoft.com/office/drawing/2014/main" id="{CEB1E7A0-C957-3ACA-789A-FD6EECC2B3D2}"/>
              </a:ext>
            </a:extLst>
          </p:cNvPr>
          <p:cNvSpPr txBox="1"/>
          <p:nvPr/>
        </p:nvSpPr>
        <p:spPr>
          <a:xfrm>
            <a:off x="728447" y="843677"/>
            <a:ext cx="10735101" cy="615553"/>
          </a:xfrm>
          <a:prstGeom prst="rect">
            <a:avLst/>
          </a:prstGeom>
          <a:noFill/>
        </p:spPr>
        <p:txBody>
          <a:bodyPr wrap="square" rtlCol="0">
            <a:spAutoFit/>
          </a:bodyPr>
          <a:lstStyle/>
          <a:p>
            <a:r>
              <a:rPr lang="es-CL" b="1" dirty="0">
                <a:latin typeface="Verdana" panose="020B0604030504040204" pitchFamily="34" charset="0"/>
                <a:ea typeface="Verdana" panose="020B0604030504040204" pitchFamily="34" charset="0"/>
              </a:rPr>
              <a:t>CRITERIOS ESPECÍFICOS DE FOCALIZACIÓN</a:t>
            </a:r>
          </a:p>
          <a:p>
            <a:endParaRPr lang="es-CL" sz="1600" dirty="0">
              <a:latin typeface="Verdana" panose="020B0604030504040204" pitchFamily="34" charset="0"/>
              <a:ea typeface="Verdana" panose="020B0604030504040204" pitchFamily="34" charset="0"/>
            </a:endParaRPr>
          </a:p>
        </p:txBody>
      </p:sp>
      <p:sp>
        <p:nvSpPr>
          <p:cNvPr id="7" name="CuadroTexto 6">
            <a:extLst>
              <a:ext uri="{FF2B5EF4-FFF2-40B4-BE49-F238E27FC236}">
                <a16:creationId xmlns:a16="http://schemas.microsoft.com/office/drawing/2014/main" id="{E8FA7C08-6332-B564-ADE9-CB7458667B20}"/>
              </a:ext>
            </a:extLst>
          </p:cNvPr>
          <p:cNvSpPr txBox="1"/>
          <p:nvPr/>
        </p:nvSpPr>
        <p:spPr>
          <a:xfrm>
            <a:off x="728446" y="1549808"/>
            <a:ext cx="10735101" cy="192879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06000"/>
              </a:lnSpc>
              <a:spcAft>
                <a:spcPts val="800"/>
              </a:spcAft>
            </a:pPr>
            <a:r>
              <a:rPr lang="es-ES" sz="1600" kern="150" dirty="0">
                <a:latin typeface="Verdana" panose="020B0604030504040204" pitchFamily="34" charset="0"/>
                <a:ea typeface="Verdana" panose="020B0604030504040204" pitchFamily="34" charset="0"/>
                <a:cs typeface="Times New Roman" panose="02020603050405020304" pitchFamily="18" charset="0"/>
              </a:rPr>
              <a:t>Un segundo ejemplo, corresponden a los </a:t>
            </a:r>
            <a:r>
              <a:rPr lang="es-ES" sz="16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criterios de focalización del </a:t>
            </a:r>
            <a:r>
              <a:rPr lang="es-ES" sz="1600" kern="150" dirty="0" err="1">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Ecomercado</a:t>
            </a:r>
            <a:r>
              <a:rPr lang="es-ES" sz="16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 Solidario, comuna de San Fernando</a:t>
            </a:r>
            <a:r>
              <a:rPr lang="es-ES" sz="1600" kern="150" dirty="0">
                <a:latin typeface="Verdana" panose="020B0604030504040204" pitchFamily="34" charset="0"/>
                <a:ea typeface="Verdana" panose="020B0604030504040204" pitchFamily="34" charset="0"/>
                <a:cs typeface="Times New Roman" panose="02020603050405020304" pitchFamily="18" charset="0"/>
              </a:rPr>
              <a:t>:</a:t>
            </a:r>
          </a:p>
          <a:p>
            <a:pPr marL="285750" lvl="0" indent="-285750" algn="just">
              <a:lnSpc>
                <a:spcPct val="120000"/>
              </a:lnSpc>
              <a:spcAft>
                <a:spcPts val="800"/>
              </a:spcAft>
              <a:buFont typeface="Arial" panose="020B0604020202020204" pitchFamily="34" charset="0"/>
              <a:buChar char="•"/>
            </a:pPr>
            <a:r>
              <a:rPr lang="es-ES" sz="1400" kern="150" dirty="0">
                <a:solidFill>
                  <a:schemeClr val="tx1"/>
                </a:solidFill>
                <a:latin typeface="Verdana" panose="020B0604030504040204" pitchFamily="34" charset="0"/>
                <a:ea typeface="Verdana" panose="020B0604030504040204" pitchFamily="34" charset="0"/>
                <a:cs typeface="Times New Roman" panose="02020603050405020304" pitchFamily="18" charset="0"/>
              </a:rPr>
              <a:t>Adultos mayores con al menos una persona en situación de discapacidad o postrado con RSH hasta el 60%.</a:t>
            </a:r>
          </a:p>
          <a:p>
            <a:pPr marL="285750" lvl="0" indent="-285750" algn="just">
              <a:lnSpc>
                <a:spcPct val="120000"/>
              </a:lnSpc>
              <a:spcAft>
                <a:spcPts val="800"/>
              </a:spcAft>
              <a:buFont typeface="Arial" panose="020B0604020202020204" pitchFamily="34" charset="0"/>
              <a:buChar char="•"/>
            </a:pPr>
            <a:r>
              <a:rPr lang="es-ES" sz="1400" kern="150" dirty="0">
                <a:solidFill>
                  <a:schemeClr val="tx1"/>
                </a:solidFill>
                <a:latin typeface="Verdana" panose="020B0604030504040204" pitchFamily="34" charset="0"/>
                <a:ea typeface="Verdana" panose="020B0604030504040204" pitchFamily="34" charset="0"/>
                <a:cs typeface="Times New Roman" panose="02020603050405020304" pitchFamily="18" charset="0"/>
              </a:rPr>
              <a:t>Casos especiales con Informe socioeconómico del municipio. </a:t>
            </a:r>
          </a:p>
          <a:p>
            <a:pPr marL="285750" lvl="0" indent="-285750" algn="just">
              <a:lnSpc>
                <a:spcPct val="120000"/>
              </a:lnSpc>
              <a:spcAft>
                <a:spcPts val="800"/>
              </a:spcAft>
              <a:buFont typeface="Arial" panose="020B0604020202020204" pitchFamily="34" charset="0"/>
              <a:buChar char="•"/>
            </a:pPr>
            <a:r>
              <a:rPr lang="es-ES" sz="1400" kern="150" dirty="0">
                <a:solidFill>
                  <a:schemeClr val="tx1"/>
                </a:solidFill>
                <a:latin typeface="Verdana" panose="020B0604030504040204" pitchFamily="34" charset="0"/>
                <a:ea typeface="Verdana" panose="020B0604030504040204" pitchFamily="34" charset="0"/>
                <a:cs typeface="Times New Roman" panose="02020603050405020304" pitchFamily="18" charset="0"/>
              </a:rPr>
              <a:t>Prelación se realiza en base a: cantidad de personas en situación de postrados o discapacidad, cantidad de personas que componen el grupo familiar, RSH de menor a mayor tramo.</a:t>
            </a:r>
          </a:p>
        </p:txBody>
      </p:sp>
    </p:spTree>
    <p:extLst>
      <p:ext uri="{BB962C8B-B14F-4D97-AF65-F5344CB8AC3E}">
        <p14:creationId xmlns:p14="http://schemas.microsoft.com/office/powerpoint/2010/main" val="3658923701"/>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83E6E4E1-52D9-B686-5A8E-03B7530A4016}"/>
              </a:ext>
            </a:extLst>
          </p:cNvPr>
          <p:cNvSpPr>
            <a:spLocks noGrp="1"/>
          </p:cNvSpPr>
          <p:nvPr>
            <p:ph type="title"/>
          </p:nvPr>
        </p:nvSpPr>
        <p:spPr>
          <a:xfrm>
            <a:off x="5685650" y="57160"/>
            <a:ext cx="5423628" cy="753098"/>
          </a:xfrm>
        </p:spPr>
        <p:txBody>
          <a:bodyPr>
            <a:normAutofit/>
          </a:bodyPr>
          <a:lstStyle/>
          <a:p>
            <a:pPr algn="r"/>
            <a:r>
              <a:rPr lang="es-ES" sz="2400" b="1" dirty="0">
                <a:solidFill>
                  <a:schemeClr val="accent1">
                    <a:lumMod val="75000"/>
                  </a:schemeClr>
                </a:solidFill>
                <a:latin typeface="Verdana" panose="020B0604030504040204" pitchFamily="34" charset="0"/>
                <a:ea typeface="Verdana" panose="020B0604030504040204" pitchFamily="34" charset="0"/>
              </a:rPr>
              <a:t>CONVENIOS</a:t>
            </a:r>
            <a:endParaRPr lang="es-CL" sz="2400" b="1" dirty="0">
              <a:solidFill>
                <a:schemeClr val="accent1">
                  <a:lumMod val="75000"/>
                </a:schemeClr>
              </a:solidFill>
              <a:latin typeface="Verdana" panose="020B0604030504040204" pitchFamily="34" charset="0"/>
              <a:ea typeface="Verdana" panose="020B0604030504040204" pitchFamily="34" charset="0"/>
            </a:endParaRPr>
          </a:p>
        </p:txBody>
      </p:sp>
      <p:sp>
        <p:nvSpPr>
          <p:cNvPr id="4" name="CuadroTexto 3">
            <a:extLst>
              <a:ext uri="{FF2B5EF4-FFF2-40B4-BE49-F238E27FC236}">
                <a16:creationId xmlns:a16="http://schemas.microsoft.com/office/drawing/2014/main" id="{CEB1E7A0-C957-3ACA-789A-FD6EECC2B3D2}"/>
              </a:ext>
            </a:extLst>
          </p:cNvPr>
          <p:cNvSpPr txBox="1"/>
          <p:nvPr/>
        </p:nvSpPr>
        <p:spPr>
          <a:xfrm>
            <a:off x="728449" y="1157576"/>
            <a:ext cx="10380829" cy="4862870"/>
          </a:xfrm>
          <a:prstGeom prst="rect">
            <a:avLst/>
          </a:prstGeom>
          <a:noFill/>
        </p:spPr>
        <p:txBody>
          <a:bodyPr wrap="square" rtlCol="0">
            <a:spAutoFit/>
          </a:bodyPr>
          <a:lstStyle/>
          <a:p>
            <a:r>
              <a:rPr lang="es-CL" b="1" dirty="0">
                <a:latin typeface="Verdana" panose="020B0604030504040204" pitchFamily="34" charset="0"/>
                <a:ea typeface="Verdana" panose="020B0604030504040204" pitchFamily="34" charset="0"/>
              </a:rPr>
              <a:t>CONVENIO FOSIS - ACHIPIA</a:t>
            </a:r>
          </a:p>
          <a:p>
            <a:endParaRPr lang="es-CL" sz="1600" dirty="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r>
              <a:rPr lang="es-ES" sz="1600" kern="150" dirty="0">
                <a:latin typeface="Verdana" panose="020B0604030504040204" pitchFamily="34" charset="0"/>
                <a:ea typeface="Verdana" panose="020B0604030504040204" pitchFamily="34" charset="0"/>
                <a:cs typeface="Times New Roman" panose="02020603050405020304" pitchFamily="18" charset="0"/>
              </a:rPr>
              <a:t>La "Agencia Chilena para la Calidad e Inocuidad Alimentaria", ACHIPIA, es una comisión que asesora al Presidente de la República en todo cuanto diga relación con la identificación, formulación y ejecución de políticas, planes, programas, medidas y demás actividades relativas a la </a:t>
            </a:r>
            <a:r>
              <a:rPr lang="es-ES" sz="1600" kern="150"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Times New Roman" panose="02020603050405020304" pitchFamily="18" charset="0"/>
              </a:rPr>
              <a:t>calidad e inocuidad alimentaria</a:t>
            </a:r>
            <a:r>
              <a:rPr lang="es-ES" sz="1600" kern="150" dirty="0">
                <a:latin typeface="Verdana" panose="020B0604030504040204" pitchFamily="34" charset="0"/>
                <a:ea typeface="Verdana" panose="020B0604030504040204" pitchFamily="34" charset="0"/>
                <a:cs typeface="Times New Roman" panose="02020603050405020304" pitchFamily="18" charset="0"/>
              </a:rPr>
              <a:t>.</a:t>
            </a:r>
          </a:p>
          <a:p>
            <a:pPr marL="285750" indent="-285750" algn="just">
              <a:buFont typeface="Arial" panose="020B0604020202020204" pitchFamily="34" charset="0"/>
              <a:buChar char="•"/>
            </a:pPr>
            <a:endParaRPr lang="es-ES" kern="150" dirty="0">
              <a:latin typeface="Arial" panose="020B0604020202020204" pitchFamily="34" charset="0"/>
              <a:ea typeface="Verdana" panose="020B0604030504040204" pitchFamily="34" charset="0"/>
              <a:cs typeface="Times New Roman" panose="02020603050405020304" pitchFamily="18" charset="0"/>
            </a:endParaRPr>
          </a:p>
          <a:p>
            <a:pPr marL="285750" indent="-285750" algn="just">
              <a:buFont typeface="Arial" panose="020B0604020202020204" pitchFamily="34" charset="0"/>
              <a:buChar char="•"/>
            </a:pPr>
            <a:r>
              <a:rPr lang="es-ES_tradnl" sz="1600" kern="150" dirty="0">
                <a:latin typeface="Verdana" panose="020B0604030504040204" pitchFamily="34" charset="0"/>
                <a:ea typeface="Verdana" panose="020B0604030504040204" pitchFamily="34" charset="0"/>
                <a:cs typeface="Times New Roman" panose="02020603050405020304" pitchFamily="18" charset="0"/>
              </a:rPr>
              <a:t>ACHIPIA, en el cumplimiento de sus funciones, </a:t>
            </a:r>
            <a:r>
              <a:rPr lang="es-ES" sz="1600" kern="150" dirty="0">
                <a:latin typeface="Verdana" panose="020B0604030504040204" pitchFamily="34" charset="0"/>
                <a:ea typeface="Verdana" panose="020B0604030504040204" pitchFamily="34" charset="0"/>
                <a:cs typeface="Times New Roman" panose="02020603050405020304" pitchFamily="18" charset="0"/>
              </a:rPr>
              <a:t>ha desarrollado un Modelo de Formación basado en un </a:t>
            </a:r>
            <a:r>
              <a:rPr lang="es-ES" sz="1600" kern="150" dirty="0" err="1">
                <a:latin typeface="Verdana" panose="020B0604030504040204" pitchFamily="34" charset="0"/>
                <a:ea typeface="Verdana" panose="020B0604030504040204" pitchFamily="34" charset="0"/>
                <a:cs typeface="Times New Roman" panose="02020603050405020304" pitchFamily="18" charset="0"/>
              </a:rPr>
              <a:t>curriculum</a:t>
            </a:r>
            <a:r>
              <a:rPr lang="es-ES" sz="1600" kern="150" dirty="0">
                <a:latin typeface="Verdana" panose="020B0604030504040204" pitchFamily="34" charset="0"/>
                <a:ea typeface="Verdana" panose="020B0604030504040204" pitchFamily="34" charset="0"/>
                <a:cs typeface="Times New Roman" panose="02020603050405020304" pitchFamily="18" charset="0"/>
              </a:rPr>
              <a:t> estandarizado y destinado a uno de los actores que tienen un rol preponderante en la inocuidad alimentaria, como son las </a:t>
            </a:r>
            <a:r>
              <a:rPr lang="es-ES" sz="1600" u="sng" kern="150" dirty="0">
                <a:latin typeface="Verdana" panose="020B0604030504040204" pitchFamily="34" charset="0"/>
                <a:ea typeface="Verdana" panose="020B0604030504040204" pitchFamily="34" charset="0"/>
                <a:cs typeface="Times New Roman" panose="02020603050405020304" pitchFamily="18" charset="0"/>
              </a:rPr>
              <a:t>personas manipuladoras de alimentos</a:t>
            </a:r>
            <a:r>
              <a:rPr lang="es-ES" sz="1600" kern="150" dirty="0">
                <a:latin typeface="Verdana" panose="020B0604030504040204" pitchFamily="34" charset="0"/>
                <a:ea typeface="Verdana" panose="020B0604030504040204" pitchFamily="34" charset="0"/>
                <a:cs typeface="Times New Roman" panose="02020603050405020304" pitchFamily="18" charset="0"/>
              </a:rPr>
              <a:t>. </a:t>
            </a:r>
          </a:p>
          <a:p>
            <a:pPr marL="285750" indent="-285750" algn="just">
              <a:buFont typeface="Arial" panose="020B0604020202020204" pitchFamily="34" charset="0"/>
              <a:buChar char="•"/>
            </a:pPr>
            <a:endParaRPr lang="es-ES" kern="150" dirty="0">
              <a:latin typeface="Arial" panose="020B0604020202020204" pitchFamily="34" charset="0"/>
              <a:ea typeface="Verdana" panose="020B0604030504040204" pitchFamily="34" charset="0"/>
              <a:cs typeface="Times New Roman" panose="02020603050405020304" pitchFamily="18" charset="0"/>
            </a:endParaRPr>
          </a:p>
          <a:p>
            <a:pPr marL="285750" indent="-285750" algn="just">
              <a:buFont typeface="Arial" panose="020B0604020202020204" pitchFamily="34" charset="0"/>
              <a:buChar char="•"/>
            </a:pPr>
            <a:r>
              <a:rPr lang="es-ES" sz="1600" kern="150" dirty="0">
                <a:latin typeface="Verdana" panose="020B0604030504040204" pitchFamily="34" charset="0"/>
                <a:ea typeface="Verdana" panose="020B0604030504040204" pitchFamily="34" charset="0"/>
                <a:cs typeface="Times New Roman" panose="02020603050405020304" pitchFamily="18" charset="0"/>
              </a:rPr>
              <a:t>Dicho modelo consiste en establecer los contenidos mínimos que debieran conocer las personas manipuladoras de alimentos (el mencionado </a:t>
            </a:r>
            <a:r>
              <a:rPr lang="es-ES" sz="1600" kern="150" dirty="0" err="1">
                <a:latin typeface="Verdana" panose="020B0604030504040204" pitchFamily="34" charset="0"/>
                <a:ea typeface="Verdana" panose="020B0604030504040204" pitchFamily="34" charset="0"/>
                <a:cs typeface="Times New Roman" panose="02020603050405020304" pitchFamily="18" charset="0"/>
              </a:rPr>
              <a:t>curriculum</a:t>
            </a:r>
            <a:r>
              <a:rPr lang="es-ES" sz="1600" kern="150" dirty="0">
                <a:latin typeface="Verdana" panose="020B0604030504040204" pitchFamily="34" charset="0"/>
                <a:ea typeface="Verdana" panose="020B0604030504040204" pitchFamily="34" charset="0"/>
                <a:cs typeface="Times New Roman" panose="02020603050405020304" pitchFamily="18" charset="0"/>
              </a:rPr>
              <a:t> estandarizado), que se entrega a través de una metodología de formación de líderes, quienes a su vez capacitan al personal calificado.</a:t>
            </a:r>
          </a:p>
          <a:p>
            <a:pPr marL="285750" indent="-285750" algn="just">
              <a:buFont typeface="Arial" panose="020B0604020202020204" pitchFamily="34" charset="0"/>
              <a:buChar char="•"/>
            </a:pPr>
            <a:endParaRPr lang="es-ES" sz="1600" kern="150" dirty="0">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Arial" panose="020B0604020202020204" pitchFamily="34" charset="0"/>
              <a:buChar char="•"/>
            </a:pPr>
            <a:r>
              <a:rPr lang="es-ES" sz="1600" kern="150" dirty="0">
                <a:latin typeface="Verdana" panose="020B0604030504040204" pitchFamily="34" charset="0"/>
                <a:ea typeface="Verdana" panose="020B0604030504040204" pitchFamily="34" charset="0"/>
                <a:cs typeface="Times New Roman" panose="02020603050405020304" pitchFamily="18" charset="0"/>
              </a:rPr>
              <a:t>En este contexto, ACHIPIA pone a disposición de FOSIS para sus </a:t>
            </a:r>
            <a:r>
              <a:rPr lang="es-ES" sz="1600" kern="150" dirty="0" err="1">
                <a:latin typeface="Verdana" panose="020B0604030504040204" pitchFamily="34" charset="0"/>
                <a:ea typeface="Verdana" panose="020B0604030504040204" pitchFamily="34" charset="0"/>
                <a:cs typeface="Times New Roman" panose="02020603050405020304" pitchFamily="18" charset="0"/>
              </a:rPr>
              <a:t>EcoMercados</a:t>
            </a:r>
            <a:r>
              <a:rPr lang="es-ES" sz="1600" kern="150" dirty="0">
                <a:latin typeface="Verdana" panose="020B0604030504040204" pitchFamily="34" charset="0"/>
                <a:ea typeface="Verdana" panose="020B0604030504040204" pitchFamily="34" charset="0"/>
                <a:cs typeface="Times New Roman" panose="02020603050405020304" pitchFamily="18" charset="0"/>
              </a:rPr>
              <a:t> Solidarios tanto la metodología como el Manual para la capacitación de las personas manipuladoras de alimentos como parte de la implementación de los </a:t>
            </a:r>
            <a:r>
              <a:rPr lang="es-ES" sz="1600" kern="150" dirty="0" err="1">
                <a:latin typeface="Verdana" panose="020B0604030504040204" pitchFamily="34" charset="0"/>
                <a:ea typeface="Verdana" panose="020B0604030504040204" pitchFamily="34" charset="0"/>
                <a:cs typeface="Times New Roman" panose="02020603050405020304" pitchFamily="18" charset="0"/>
              </a:rPr>
              <a:t>EcoMercados</a:t>
            </a:r>
            <a:r>
              <a:rPr lang="es-ES" sz="1600" kern="150" dirty="0">
                <a:latin typeface="Verdana" panose="020B0604030504040204" pitchFamily="34" charset="0"/>
                <a:ea typeface="Verdana" panose="020B0604030504040204" pitchFamily="34" charset="0"/>
                <a:cs typeface="Times New Roman" panose="02020603050405020304" pitchFamily="18" charset="0"/>
              </a:rPr>
              <a:t> Solidarios.</a:t>
            </a:r>
            <a:endParaRPr lang="es-CL" sz="1600" kern="150" dirty="0">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Arial" panose="020B0604020202020204" pitchFamily="34" charset="0"/>
              <a:buChar char="•"/>
            </a:pPr>
            <a:endParaRPr lang="es-CL" sz="1600" kern="15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903604416"/>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A83D7EC198F9E45BE9BA8977B907370" ma:contentTypeVersion="11" ma:contentTypeDescription="Crear nuevo documento." ma:contentTypeScope="" ma:versionID="6230e102419e72ba32adb7f581906cc9">
  <xsd:schema xmlns:xsd="http://www.w3.org/2001/XMLSchema" xmlns:xs="http://www.w3.org/2001/XMLSchema" xmlns:p="http://schemas.microsoft.com/office/2006/metadata/properties" xmlns:ns3="914aebf5-8abf-4c60-a48d-f1abd81be1f5" xmlns:ns4="2e367396-18d0-4e20-924e-70dcfda16101" targetNamespace="http://schemas.microsoft.com/office/2006/metadata/properties" ma:root="true" ma:fieldsID="faa16db9a1d19a8dd2ea40f92f7d78bf" ns3:_="" ns4:_="">
    <xsd:import namespace="914aebf5-8abf-4c60-a48d-f1abd81be1f5"/>
    <xsd:import namespace="2e367396-18d0-4e20-924e-70dcfda1610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4aebf5-8abf-4c60-a48d-f1abd81be1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e367396-18d0-4e20-924e-70dcfda16101" elementFormDefault="qualified">
    <xsd:import namespace="http://schemas.microsoft.com/office/2006/documentManagement/types"/>
    <xsd:import namespace="http://schemas.microsoft.com/office/infopath/2007/PartnerControls"/>
    <xsd:element name="SharedWithUsers" ma:index="16"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Detalles de uso compartido" ma:internalName="SharedWithDetails" ma:readOnly="true">
      <xsd:simpleType>
        <xsd:restriction base="dms:Note">
          <xsd:maxLength value="255"/>
        </xsd:restriction>
      </xsd:simpleType>
    </xsd:element>
    <xsd:element name="SharingHintHash" ma:index="18"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DA140C4-1432-46AF-99E3-DE8DF294EC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14aebf5-8abf-4c60-a48d-f1abd81be1f5"/>
    <ds:schemaRef ds:uri="2e367396-18d0-4e20-924e-70dcfda161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103AD5F-C1B9-4E26-BF1A-3B8C6191989A}">
  <ds:schemaRefs>
    <ds:schemaRef ds:uri="http://schemas.microsoft.com/sharepoint/v3/contenttype/forms"/>
  </ds:schemaRefs>
</ds:datastoreItem>
</file>

<file path=customXml/itemProps3.xml><?xml version="1.0" encoding="utf-8"?>
<ds:datastoreItem xmlns:ds="http://schemas.openxmlformats.org/officeDocument/2006/customXml" ds:itemID="{9DBCEEA7-B85A-409C-B8D5-CE7CDA807AFD}">
  <ds:schemaRefs>
    <ds:schemaRef ds:uri="http://schemas.microsoft.com/office/infopath/2007/PartnerControls"/>
    <ds:schemaRef ds:uri="http://purl.org/dc/elements/1.1/"/>
    <ds:schemaRef ds:uri="http://schemas.microsoft.com/office/2006/metadata/properties"/>
    <ds:schemaRef ds:uri="http://purl.org/dc/terms/"/>
    <ds:schemaRef ds:uri="2e367396-18d0-4e20-924e-70dcfda16101"/>
    <ds:schemaRef ds:uri="http://purl.org/dc/dcmitype/"/>
    <ds:schemaRef ds:uri="http://schemas.microsoft.com/office/2006/documentManagement/types"/>
    <ds:schemaRef ds:uri="http://schemas.openxmlformats.org/package/2006/metadata/core-properties"/>
    <ds:schemaRef ds:uri="914aebf5-8abf-4c60-a48d-f1abd81be1f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16021</TotalTime>
  <Words>2211</Words>
  <Application>Microsoft Office PowerPoint</Application>
  <PresentationFormat>Panorámica</PresentationFormat>
  <Paragraphs>205</Paragraphs>
  <Slides>13</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13</vt:i4>
      </vt:variant>
    </vt:vector>
  </HeadingPairs>
  <TitlesOfParts>
    <vt:vector size="19" baseType="lpstr">
      <vt:lpstr>Arial</vt:lpstr>
      <vt:lpstr>Calibri</vt:lpstr>
      <vt:lpstr>Calibri Light</vt:lpstr>
      <vt:lpstr>Verdana</vt:lpstr>
      <vt:lpstr>Wingdings</vt:lpstr>
      <vt:lpstr>Tema de Office</vt:lpstr>
      <vt:lpstr>Presentación de PowerPoint</vt:lpstr>
      <vt:lpstr>ORIENTACIONES PARA LA EJECUCIÓN</vt:lpstr>
      <vt:lpstr>COMUNICACIÓN Y DIFUSIÓN</vt:lpstr>
      <vt:lpstr>COMUNICACIÓN Y DIFUSIÓN</vt:lpstr>
      <vt:lpstr>FOCALIZACIÓN</vt:lpstr>
      <vt:lpstr>FOCALIZACIÓN</vt:lpstr>
      <vt:lpstr>FOCALIZACIÓN</vt:lpstr>
      <vt:lpstr>FOCALIZACIÓN</vt:lpstr>
      <vt:lpstr>CONVENIOS</vt:lpstr>
      <vt:lpstr>Presentación de PowerPoint</vt:lpstr>
      <vt:lpstr>Presentación de PowerPoint</vt:lpstr>
      <vt:lpstr>Presentación de PowerPoint</vt:lpstr>
      <vt:lpstr>INFORMACIÓN/ACUERDOS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Carolina Campos Honorato</cp:lastModifiedBy>
  <cp:revision>140</cp:revision>
  <cp:lastPrinted>2022-10-13T14:43:09Z</cp:lastPrinted>
  <dcterms:created xsi:type="dcterms:W3CDTF">2022-04-14T17:42:17Z</dcterms:created>
  <dcterms:modified xsi:type="dcterms:W3CDTF">2023-04-04T14:34:07Z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0x0101006A83D7EC198F9E45BE9BA8977B907370</vt:lpwstr>
  </property>
  <property fmtid="{D5CDD505-2E9C-101B-9397-08002B2CF9AE}" pid="3" name="_dlc_DocIdItemGuid">
    <vt:lpwstr>1d45eb34-f478-45ea-9f12-5a17154b7f84</vt:lpwstr>
  </property>
</Properties>
</file>