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73" r:id="rId7"/>
    <p:sldId id="275" r:id="rId8"/>
    <p:sldId id="259" r:id="rId9"/>
    <p:sldId id="260" r:id="rId10"/>
    <p:sldId id="261" r:id="rId11"/>
    <p:sldId id="262" r:id="rId12"/>
    <p:sldId id="265" r:id="rId13"/>
    <p:sldId id="274" r:id="rId14"/>
  </p:sldIdLst>
  <p:sldSz cx="12192000" cy="6858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Libre Franklin" pitchFamily="2" charset="0"/>
      <p:regular r:id="rId20"/>
      <p:bold r:id="rId21"/>
      <p:italic r:id="rId22"/>
      <p:boldItalic r:id="rId23"/>
    </p:embeddedFont>
    <p:embeddedFont>
      <p:font typeface="Tahoma" panose="020B0604030504040204" pitchFamily="34" charset="0"/>
      <p:regular r:id="rId24"/>
      <p:bold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46" roundtripDataSignature="AMtx7mjFoOeBNiH82y9+z2tOPrWKxayxO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ía josé Alessandr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46" Type="http://customschemas.google.com/relationships/presentationmetadata" Target="metadata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9.fntdata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7.fntdata"/><Relationship Id="rId4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9" name="Google Shape;7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6242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81e2b5f41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81e2b5f41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6020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81e2b5f41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81e2b5f41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7692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81e2b5f41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81e2b5f41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9" name="Google Shape;10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1" name="Google Shape;1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4" name="Google Shape;54;p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>
            <a:spLocks noGrp="1"/>
          </p:cNvSpPr>
          <p:nvPr>
            <p:ph type="title"/>
          </p:nvPr>
        </p:nvSpPr>
        <p:spPr>
          <a:xfrm>
            <a:off x="838200" y="16363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ahoma"/>
              <a:buNone/>
            </a:pPr>
            <a:r>
              <a:rPr lang="en-US" sz="2800" b="1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INSTRUCCIONES GENERALES </a:t>
            </a:r>
            <a:r>
              <a:rPr lang="en-US" sz="2800" b="1" i="1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– BORRAR LÁMINA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82" name="Google Shape;82;p1"/>
          <p:cNvSpPr txBox="1">
            <a:spLocks noGrp="1"/>
          </p:cNvSpPr>
          <p:nvPr>
            <p:ph type="body" idx="1"/>
          </p:nvPr>
        </p:nvSpPr>
        <p:spPr>
          <a:xfrm>
            <a:off x="838200" y="1776675"/>
            <a:ext cx="96585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5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ahoma"/>
              <a:buChar char="•"/>
            </a:pP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continuación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te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proponemos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una </a:t>
            </a: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estructura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para la </a:t>
            </a: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presentación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final de la licitación. </a:t>
            </a:r>
          </a:p>
          <a:p>
            <a:pPr marL="457200" lvl="0" indent="-355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ahoma"/>
              <a:buChar char="•"/>
            </a:pPr>
            <a:endParaRPr lang="en-US" sz="2000" dirty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lvl="0" indent="-355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ahoma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Esta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presentación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debe ser un </a:t>
            </a: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resumen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de la </a:t>
            </a: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intervención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dirty="0"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lvl="0" indent="-355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ahoma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Idealmente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no uses </a:t>
            </a: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tamaños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letra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menor</a:t>
            </a:r>
            <a:r>
              <a:rPr lang="en-US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a </a:t>
            </a:r>
            <a:r>
              <a:rPr lang="es-CL" sz="20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18.</a:t>
            </a:r>
            <a:endParaRPr dirty="0"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lvl="0" indent="-355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ahoma"/>
              <a:buChar char="•"/>
            </a:pPr>
            <a:r>
              <a:rPr lang="en-US" sz="20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</a:t>
            </a:r>
            <a:r>
              <a:rPr lang="en-US" sz="20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pueden</a:t>
            </a:r>
            <a:r>
              <a:rPr lang="en-US" sz="20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agregar</a:t>
            </a:r>
            <a:r>
              <a:rPr lang="en-US" sz="20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todas</a:t>
            </a:r>
            <a:r>
              <a:rPr lang="en-US" sz="20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las </a:t>
            </a:r>
            <a:r>
              <a:rPr lang="en-US" sz="20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diapositivas</a:t>
            </a:r>
            <a:r>
              <a:rPr lang="en-US" sz="20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que </a:t>
            </a:r>
            <a:r>
              <a:rPr lang="en-US" sz="20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sean</a:t>
            </a:r>
            <a:r>
              <a:rPr lang="en-US" sz="20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necesarias</a:t>
            </a:r>
            <a:r>
              <a:rPr lang="en-US" sz="20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para la </a:t>
            </a:r>
            <a:r>
              <a:rPr lang="en-US" sz="20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presentación</a:t>
            </a:r>
            <a:r>
              <a:rPr lang="en-US" sz="2000" dirty="0">
                <a:latin typeface="Tahoma"/>
                <a:ea typeface="Tahoma"/>
                <a:cs typeface="Tahoma"/>
                <a:sym typeface="Tahoma"/>
              </a:rPr>
              <a:t>.</a:t>
            </a:r>
            <a:endParaRPr sz="2000" dirty="0"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latin typeface="Tahoma"/>
              <a:ea typeface="Tahoma"/>
              <a:cs typeface="Tahoma"/>
              <a:sym typeface="Tahoma"/>
            </a:endParaRPr>
          </a:p>
          <a:p>
            <a:pPr marL="457200" lvl="0" indent="-355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ahoma"/>
              <a:buChar char="•"/>
            </a:pPr>
            <a:r>
              <a:rPr lang="en-US" sz="2000" dirty="0" err="1">
                <a:latin typeface="Tahoma"/>
                <a:ea typeface="Tahoma"/>
                <a:cs typeface="Tahoma"/>
                <a:sym typeface="Tahoma"/>
              </a:rPr>
              <a:t>Te</a:t>
            </a:r>
            <a:r>
              <a:rPr lang="en-US" sz="2000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dirty="0" err="1">
                <a:latin typeface="Tahoma"/>
                <a:ea typeface="Tahoma"/>
                <a:cs typeface="Tahoma"/>
                <a:sym typeface="Tahoma"/>
              </a:rPr>
              <a:t>recomendamos</a:t>
            </a:r>
            <a:r>
              <a:rPr lang="en-US" sz="2000" dirty="0">
                <a:latin typeface="Tahoma"/>
                <a:ea typeface="Tahoma"/>
                <a:cs typeface="Tahoma"/>
                <a:sym typeface="Tahoma"/>
              </a:rPr>
              <a:t> que </a:t>
            </a:r>
            <a:r>
              <a:rPr lang="en-US" sz="2000" dirty="0" err="1">
                <a:latin typeface="Tahoma"/>
                <a:ea typeface="Tahoma"/>
                <a:cs typeface="Tahoma"/>
                <a:sym typeface="Tahoma"/>
              </a:rPr>
              <a:t>agregues</a:t>
            </a:r>
            <a:r>
              <a:rPr lang="en-US" sz="2000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dirty="0" err="1">
                <a:latin typeface="Tahoma"/>
                <a:ea typeface="Tahoma"/>
                <a:cs typeface="Tahoma"/>
                <a:sym typeface="Tahoma"/>
              </a:rPr>
              <a:t>fotos</a:t>
            </a:r>
            <a:r>
              <a:rPr lang="en-US" sz="2000" dirty="0">
                <a:latin typeface="Tahoma"/>
                <a:ea typeface="Tahoma"/>
                <a:cs typeface="Tahoma"/>
                <a:sym typeface="Tahoma"/>
              </a:rPr>
              <a:t> que </a:t>
            </a:r>
            <a:r>
              <a:rPr lang="en-US" sz="2000" dirty="0" err="1">
                <a:latin typeface="Tahoma"/>
                <a:ea typeface="Tahoma"/>
                <a:cs typeface="Tahoma"/>
                <a:sym typeface="Tahoma"/>
              </a:rPr>
              <a:t>reflejen</a:t>
            </a:r>
            <a:r>
              <a:rPr lang="en-US" sz="2000" dirty="0">
                <a:latin typeface="Tahoma"/>
                <a:ea typeface="Tahoma"/>
                <a:cs typeface="Tahoma"/>
                <a:sym typeface="Tahoma"/>
              </a:rPr>
              <a:t> la </a:t>
            </a:r>
            <a:r>
              <a:rPr lang="en-US" sz="2000" dirty="0" err="1">
                <a:latin typeface="Tahoma"/>
                <a:ea typeface="Tahoma"/>
                <a:cs typeface="Tahoma"/>
                <a:sym typeface="Tahoma"/>
              </a:rPr>
              <a:t>intervención</a:t>
            </a:r>
            <a:r>
              <a:rPr lang="en-US" sz="2000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dirty="0" err="1">
                <a:latin typeface="Tahoma"/>
                <a:ea typeface="Tahoma"/>
                <a:cs typeface="Tahoma"/>
                <a:sym typeface="Tahoma"/>
              </a:rPr>
              <a:t>realizada</a:t>
            </a:r>
            <a:r>
              <a:rPr lang="en-US" sz="2000" dirty="0">
                <a:latin typeface="Tahoma"/>
                <a:ea typeface="Tahoma"/>
                <a:cs typeface="Tahoma"/>
                <a:sym typeface="Tahoma"/>
              </a:rPr>
              <a:t> con los </a:t>
            </a:r>
            <a:r>
              <a:rPr lang="en-US" sz="2000" dirty="0" err="1">
                <a:latin typeface="Tahoma"/>
                <a:ea typeface="Tahoma"/>
                <a:cs typeface="Tahoma"/>
                <a:sym typeface="Tahoma"/>
              </a:rPr>
              <a:t>participantes</a:t>
            </a:r>
            <a:r>
              <a:rPr lang="en-US" sz="2000" dirty="0">
                <a:latin typeface="Tahoma"/>
                <a:ea typeface="Tahoma"/>
                <a:cs typeface="Tahoma"/>
                <a:sym typeface="Tahoma"/>
              </a:rPr>
              <a:t> del </a:t>
            </a:r>
            <a:r>
              <a:rPr lang="es-CL" sz="2000" dirty="0">
                <a:latin typeface="Tahoma"/>
                <a:ea typeface="Tahoma"/>
                <a:cs typeface="Tahoma"/>
                <a:sym typeface="Tahoma"/>
              </a:rPr>
              <a:t>proyecto.</a:t>
            </a:r>
            <a:endParaRPr sz="2000" i="1" dirty="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000" dirty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6"/>
          <p:cNvSpPr/>
          <p:nvPr/>
        </p:nvSpPr>
        <p:spPr>
          <a:xfrm>
            <a:off x="6096000" y="-55659"/>
            <a:ext cx="6096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26"/>
          <p:cNvSpPr/>
          <p:nvPr/>
        </p:nvSpPr>
        <p:spPr>
          <a:xfrm>
            <a:off x="6764634" y="1355425"/>
            <a:ext cx="45459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Presentación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Final</a:t>
            </a:r>
            <a:endParaRPr sz="1400" i="0" u="none" strike="noStrike" cap="none" dirty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" name="Google Shape;91;p26"/>
          <p:cNvSpPr/>
          <p:nvPr/>
        </p:nvSpPr>
        <p:spPr>
          <a:xfrm>
            <a:off x="6583433" y="2640482"/>
            <a:ext cx="5271961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300" i="0" u="none" strike="noStrike" cap="none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Nombre</a:t>
            </a:r>
            <a:r>
              <a:rPr lang="en-US" sz="230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del </a:t>
            </a:r>
            <a:r>
              <a:rPr lang="en-US" sz="2300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Convenio</a:t>
            </a:r>
            <a:endParaRPr lang="en-US" sz="23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300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Nombre</a:t>
            </a:r>
            <a:r>
              <a:rPr lang="en-US" sz="23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y N° licitación.</a:t>
            </a:r>
            <a:endParaRPr sz="2300" i="0" u="none" strike="noStrike" cap="none" dirty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92" name="Google Shape;9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613" y="139646"/>
            <a:ext cx="2618387" cy="11637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90;p26">
            <a:extLst>
              <a:ext uri="{FF2B5EF4-FFF2-40B4-BE49-F238E27FC236}">
                <a16:creationId xmlns:a16="http://schemas.microsoft.com/office/drawing/2014/main" id="{3D736BAC-411A-46F2-B2DE-AB22673FA4DF}"/>
              </a:ext>
            </a:extLst>
          </p:cNvPr>
          <p:cNvSpPr/>
          <p:nvPr/>
        </p:nvSpPr>
        <p:spPr>
          <a:xfrm>
            <a:off x="6583434" y="4949296"/>
            <a:ext cx="4850295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0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MES, AÑO</a:t>
            </a:r>
            <a:endParaRPr sz="2000" i="0" u="none" strike="noStrike" cap="none" dirty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C9F7F35-355A-4EE8-B6FA-8C181ABD8E89}"/>
              </a:ext>
            </a:extLst>
          </p:cNvPr>
          <p:cNvSpPr txBox="1"/>
          <p:nvPr/>
        </p:nvSpPr>
        <p:spPr>
          <a:xfrm>
            <a:off x="2051558" y="2560569"/>
            <a:ext cx="504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i="1" dirty="0"/>
              <a:t>AGREGA FOTO</a:t>
            </a:r>
          </a:p>
        </p:txBody>
      </p:sp>
    </p:spTree>
    <p:extLst>
      <p:ext uri="{BB962C8B-B14F-4D97-AF65-F5344CB8AC3E}">
        <p14:creationId xmlns:p14="http://schemas.microsoft.com/office/powerpoint/2010/main" val="2490553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6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  <p:sp>
        <p:nvSpPr>
          <p:cNvPr id="88" name="Google Shape;88;p26"/>
          <p:cNvSpPr/>
          <p:nvPr/>
        </p:nvSpPr>
        <p:spPr>
          <a:xfrm>
            <a:off x="7003173" y="1086059"/>
            <a:ext cx="45459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Presentación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Final</a:t>
            </a:r>
            <a:endParaRPr sz="1400" i="0" u="none" strike="noStrike" cap="none" dirty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" name="Google Shape;91;p26"/>
          <p:cNvSpPr/>
          <p:nvPr/>
        </p:nvSpPr>
        <p:spPr>
          <a:xfrm>
            <a:off x="6583433" y="2640482"/>
            <a:ext cx="5271961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800" i="0" u="none" strike="noStrike" cap="none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Nombre</a:t>
            </a:r>
            <a:r>
              <a:rPr lang="en-US" sz="280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del </a:t>
            </a:r>
            <a:r>
              <a:rPr lang="en-US" sz="2800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convenio</a:t>
            </a:r>
            <a:endParaRPr lang="en-US" sz="28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en-US" sz="28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800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Nombre</a:t>
            </a:r>
            <a:r>
              <a:rPr lang="en-US" sz="28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y N° licitación.</a:t>
            </a:r>
            <a:endParaRPr sz="2800" i="0" u="none" strike="noStrike" cap="none" dirty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92" name="Google Shape;9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613" y="139646"/>
            <a:ext cx="2618387" cy="11637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90;p26">
            <a:extLst>
              <a:ext uri="{FF2B5EF4-FFF2-40B4-BE49-F238E27FC236}">
                <a16:creationId xmlns:a16="http://schemas.microsoft.com/office/drawing/2014/main" id="{3D736BAC-411A-46F2-B2DE-AB22673FA4DF}"/>
              </a:ext>
            </a:extLst>
          </p:cNvPr>
          <p:cNvSpPr/>
          <p:nvPr/>
        </p:nvSpPr>
        <p:spPr>
          <a:xfrm>
            <a:off x="6583434" y="4949296"/>
            <a:ext cx="4850295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0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MES, AÑO</a:t>
            </a:r>
            <a:endParaRPr sz="2000" i="0" u="none" strike="noStrike" cap="none" dirty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2C5B107-1970-43A7-83E2-23C5AF3A9C75}"/>
              </a:ext>
            </a:extLst>
          </p:cNvPr>
          <p:cNvSpPr txBox="1"/>
          <p:nvPr/>
        </p:nvSpPr>
        <p:spPr>
          <a:xfrm>
            <a:off x="1962289" y="3347499"/>
            <a:ext cx="504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i="1" dirty="0"/>
              <a:t>AGREGA FOTO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81e2b5f41a_0_5"/>
          <p:cNvSpPr txBox="1"/>
          <p:nvPr/>
        </p:nvSpPr>
        <p:spPr>
          <a:xfrm>
            <a:off x="347107" y="376959"/>
            <a:ext cx="7541700" cy="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PRESENTACIÓN DEL CONVENIO</a:t>
            </a:r>
            <a:r>
              <a:rPr lang="en-US" sz="4000" dirty="0">
                <a:solidFill>
                  <a:srgbClr val="FF8EA4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4000" dirty="0">
              <a:solidFill>
                <a:srgbClr val="FF8EA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5" name="Google Shape;105;g81e2b5f41a_0_5"/>
          <p:cNvSpPr txBox="1"/>
          <p:nvPr/>
        </p:nvSpPr>
        <p:spPr>
          <a:xfrm>
            <a:off x="347107" y="976959"/>
            <a:ext cx="11229992" cy="3734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Nombre</a:t>
            </a:r>
            <a:r>
              <a:rPr lang="en-US" sz="16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de la </a:t>
            </a:r>
            <a:r>
              <a:rPr lang="en-US" sz="16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institución</a:t>
            </a:r>
            <a:r>
              <a:rPr lang="en-US" sz="16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mandante</a:t>
            </a:r>
            <a:r>
              <a:rPr lang="en-US" sz="16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</a:p>
          <a:p>
            <a:pPr lvl="0" algn="l" rtl="0">
              <a:lnSpc>
                <a:spcPct val="2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16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Monto del </a:t>
            </a:r>
            <a:r>
              <a:rPr lang="en-US" sz="16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convenio</a:t>
            </a:r>
            <a:r>
              <a:rPr lang="en-US" sz="16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  <a:endParaRPr sz="16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lvl="0" algn="l" rtl="0">
              <a:lnSpc>
                <a:spcPct val="2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Nombre</a:t>
            </a:r>
            <a:r>
              <a:rPr lang="en-US" sz="16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de la licitación y n° de licitación:</a:t>
            </a:r>
          </a:p>
          <a:p>
            <a:pPr>
              <a:lnSpc>
                <a:spcPct val="214000"/>
              </a:lnSpc>
            </a:pPr>
            <a:r>
              <a:rPr lang="en-US" sz="16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Región</a:t>
            </a:r>
            <a:r>
              <a:rPr lang="en-US" sz="16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</a:p>
          <a:p>
            <a:pPr>
              <a:lnSpc>
                <a:spcPct val="214000"/>
              </a:lnSpc>
            </a:pPr>
            <a:r>
              <a:rPr lang="en-US" sz="16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Territorio</a:t>
            </a:r>
            <a:r>
              <a:rPr lang="en-US" sz="16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6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implementación</a:t>
            </a:r>
            <a:r>
              <a:rPr lang="en-US" sz="16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</a:p>
          <a:p>
            <a:pPr>
              <a:lnSpc>
                <a:spcPct val="214000"/>
              </a:lnSpc>
            </a:pPr>
            <a:r>
              <a:rPr lang="en-US" sz="16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Cobertura</a:t>
            </a:r>
            <a:r>
              <a:rPr lang="en-US" sz="16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</a:p>
          <a:p>
            <a:pPr lvl="0" algn="l" rtl="0">
              <a:lnSpc>
                <a:spcPct val="214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85750" lvl="0" indent="-285750" algn="l" rtl="0">
              <a:lnSpc>
                <a:spcPct val="214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6" name="Google Shape;106;g81e2b5f41a_0_5"/>
          <p:cNvSpPr txBox="1"/>
          <p:nvPr/>
        </p:nvSpPr>
        <p:spPr>
          <a:xfrm>
            <a:off x="347107" y="5041269"/>
            <a:ext cx="10934247" cy="112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Instrucciones</a:t>
            </a:r>
            <a:r>
              <a:rPr lang="en-US" sz="1200" b="1" i="1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- BORRAR</a:t>
            </a:r>
            <a:endParaRPr sz="1200" b="1" i="1" dirty="0">
              <a:solidFill>
                <a:schemeClr val="tx1"/>
              </a:solidFill>
              <a:highlight>
                <a:srgbClr val="FFFF00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esta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lamina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debes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presentar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el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nombre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la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institución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que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transfirió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los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recursos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al FOSIS, el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monto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total del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convenio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nombre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y n° de licitación que se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va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presentar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además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la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región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y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territorio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específco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donde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se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implementó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el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piloto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(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comuna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barrios), la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cantidad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usuarios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que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tuvo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y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mencionar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brevemente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si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tienen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alguna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característica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específica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y un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resumen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la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intervención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social que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realizó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endParaRPr dirty="0">
              <a:solidFill>
                <a:schemeClr val="tx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9186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81e2b5f41a_0_5"/>
          <p:cNvSpPr txBox="1"/>
          <p:nvPr/>
        </p:nvSpPr>
        <p:spPr>
          <a:xfrm>
            <a:off x="347107" y="376959"/>
            <a:ext cx="7541700" cy="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PRESENTACIÓN DEL CONVENIO</a:t>
            </a:r>
            <a:r>
              <a:rPr lang="en-US" sz="4000" dirty="0">
                <a:solidFill>
                  <a:srgbClr val="FF8EA4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4000" dirty="0">
              <a:solidFill>
                <a:srgbClr val="FF8EA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5" name="Google Shape;105;g81e2b5f41a_0_5"/>
          <p:cNvSpPr txBox="1"/>
          <p:nvPr/>
        </p:nvSpPr>
        <p:spPr>
          <a:xfrm>
            <a:off x="347107" y="976959"/>
            <a:ext cx="11229992" cy="3734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lnSpc>
                <a:spcPct val="2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Periodo</a:t>
            </a:r>
            <a:r>
              <a:rPr lang="en-US" sz="16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6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ejecución</a:t>
            </a:r>
            <a:r>
              <a:rPr lang="en-US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</a:p>
          <a:p>
            <a:pPr lvl="0" algn="l" rtl="0">
              <a:lnSpc>
                <a:spcPct val="2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Resumen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de la </a:t>
            </a:r>
            <a:r>
              <a:rPr lang="es-CL" sz="1600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intervención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social que realize </a:t>
            </a:r>
            <a:r>
              <a:rPr lang="en-US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</a:p>
          <a:p>
            <a:pPr lvl="0" algn="l" rtl="0">
              <a:lnSpc>
                <a:spcPct val="214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85750" lvl="0" indent="-285750" algn="l" rtl="0">
              <a:lnSpc>
                <a:spcPct val="214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6" name="Google Shape;106;g81e2b5f41a_0_5"/>
          <p:cNvSpPr txBox="1"/>
          <p:nvPr/>
        </p:nvSpPr>
        <p:spPr>
          <a:xfrm>
            <a:off x="347107" y="5041269"/>
            <a:ext cx="10934247" cy="112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200" b="1" i="1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Instrucciones</a:t>
            </a:r>
            <a:r>
              <a:rPr lang="en-US" sz="1200" b="1" i="1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- BORRAR</a:t>
            </a:r>
            <a:endParaRPr sz="1200" b="1" i="1" dirty="0">
              <a:solidFill>
                <a:schemeClr val="tx1"/>
              </a:solidFill>
              <a:highlight>
                <a:srgbClr val="FFFF00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esta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lámina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debes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presentar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el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nombre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la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institución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que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transfirió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los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recursos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al FOSIS, el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monto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total del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convenio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nombre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y n° de licitación que se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va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presentar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además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la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región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y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territorio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específco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donde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se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implementó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el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piloto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(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comuna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barrios), la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cantidad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usuarios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que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tuvo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y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mencionar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brevemente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si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tienen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alguna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característica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específica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periodo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ejecución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y un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resumen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la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intervención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social que </a:t>
            </a:r>
            <a:r>
              <a:rPr lang="en-US" sz="1200" dirty="0" err="1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realizó</a:t>
            </a:r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endParaRPr dirty="0">
              <a:solidFill>
                <a:schemeClr val="tx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6982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81e2b5f41a_0_5"/>
          <p:cNvSpPr txBox="1"/>
          <p:nvPr/>
        </p:nvSpPr>
        <p:spPr>
          <a:xfrm>
            <a:off x="373548" y="122517"/>
            <a:ext cx="11063015" cy="1352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PRESENTACIÓN DE PROYECTO/S</a:t>
            </a:r>
            <a:endParaRPr sz="4000" dirty="0">
              <a:solidFill>
                <a:srgbClr val="FF8EA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5" name="Google Shape;105;g81e2b5f41a_0_5"/>
          <p:cNvSpPr txBox="1"/>
          <p:nvPr/>
        </p:nvSpPr>
        <p:spPr>
          <a:xfrm>
            <a:off x="373548" y="1475062"/>
            <a:ext cx="11229992" cy="2558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N° </a:t>
            </a:r>
            <a:r>
              <a:rPr lang="en-US" sz="18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proyecto</a:t>
            </a:r>
            <a:r>
              <a:rPr lang="en-US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/s </a:t>
            </a:r>
            <a:r>
              <a:rPr lang="en-US" sz="18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ejecutado</a:t>
            </a:r>
            <a:r>
              <a:rPr lang="en-US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/s: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Cobertura</a:t>
            </a:r>
            <a:r>
              <a:rPr lang="en-US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por </a:t>
            </a:r>
            <a:r>
              <a:rPr lang="en-US" sz="18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proyecto</a:t>
            </a:r>
            <a:r>
              <a:rPr lang="en-US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/s: 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Monto por </a:t>
            </a:r>
            <a:r>
              <a:rPr lang="en-US" sz="18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proyecto</a:t>
            </a:r>
            <a:r>
              <a:rPr lang="en-US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/s:</a:t>
            </a:r>
          </a:p>
          <a:p>
            <a:pPr lvl="0" algn="l" rtl="0">
              <a:lnSpc>
                <a:spcPct val="2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Resumen</a:t>
            </a:r>
            <a:r>
              <a:rPr lang="en-US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de la </a:t>
            </a:r>
            <a:r>
              <a:rPr lang="en-US" sz="18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intervención</a:t>
            </a:r>
            <a:r>
              <a:rPr lang="en-US" sz="1800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</a:p>
          <a:p>
            <a:pPr marL="285750" lvl="0" indent="-285750" algn="l" rtl="0">
              <a:lnSpc>
                <a:spcPct val="214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6" name="Google Shape;106;g81e2b5f41a_0_5"/>
          <p:cNvSpPr txBox="1"/>
          <p:nvPr/>
        </p:nvSpPr>
        <p:spPr>
          <a:xfrm>
            <a:off x="738605" y="5087012"/>
            <a:ext cx="10332900" cy="90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Instrucciones</a:t>
            </a:r>
            <a:r>
              <a:rPr lang="en-US" sz="1200" b="1" i="1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- BORRAR</a:t>
            </a:r>
            <a:endParaRPr sz="1200" b="1" i="1" dirty="0">
              <a:solidFill>
                <a:schemeClr val="dk1"/>
              </a:solidFill>
              <a:highlight>
                <a:srgbClr val="FFFF00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En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esta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lámina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debes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presentar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la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cantidad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proyectos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que se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implementaron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cobertura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estimada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por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proyecto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y el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monto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cada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uno de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ellos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. Y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contemplar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un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resumen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tipo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proyectos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que se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implementó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destacando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los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elementos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más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relevantes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éste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por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ejemplo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la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metodología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si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existió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un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público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objetivo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particular, etc.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"/>
          <p:cNvSpPr txBox="1"/>
          <p:nvPr/>
        </p:nvSpPr>
        <p:spPr>
          <a:xfrm>
            <a:off x="625402" y="368250"/>
            <a:ext cx="11055064" cy="600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8EA4"/>
              </a:buClr>
              <a:buSzPts val="4000"/>
              <a:buFont typeface="Bebas Neue"/>
              <a:buNone/>
            </a:pPr>
            <a:r>
              <a:rPr lang="en-US" sz="4000" i="0" u="none" strike="noStrike" cap="none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DESCRIPCIÓN</a:t>
            </a:r>
            <a:r>
              <a:rPr lang="en-US" sz="4000" i="0" u="none" strike="noStrike" cap="none" dirty="0">
                <a:solidFill>
                  <a:srgbClr val="FF8EA4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4000" i="0" u="none" strike="noStrike" cap="none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DE LOS PROYECTOS</a:t>
            </a:r>
            <a:endParaRPr sz="4000" i="0" u="none" strike="noStrike" cap="none" dirty="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2" name="Google Shape;112;p5"/>
          <p:cNvSpPr txBox="1"/>
          <p:nvPr/>
        </p:nvSpPr>
        <p:spPr>
          <a:xfrm>
            <a:off x="986484" y="5246795"/>
            <a:ext cx="10332900" cy="90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Instrucciones</a:t>
            </a:r>
            <a:r>
              <a:rPr lang="en-US" sz="1200" b="1" i="1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- BORRAR</a:t>
            </a:r>
            <a:endParaRPr sz="1200" b="1" i="1" dirty="0">
              <a:solidFill>
                <a:schemeClr val="dk1"/>
              </a:solidFill>
              <a:highlight>
                <a:srgbClr val="FFFF00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-"/>
            </a:pP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Mencionar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los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componentes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y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describir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las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actividades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realizadas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y los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principales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resultados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cada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una de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ellas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endParaRPr sz="1200" dirty="0">
              <a:solidFill>
                <a:schemeClr val="dk1"/>
              </a:solidFill>
              <a:highlight>
                <a:srgbClr val="FFFF00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-"/>
            </a:pP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Reflexión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sobre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cómo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se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desarrollaron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las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actividades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hitos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importantes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poniendo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énfasis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en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la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metodología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utilizada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-"/>
            </a:pP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Tarifado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por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usuarios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si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existio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financiamiento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indicar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el $ para plan de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negocio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u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otro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. </a:t>
            </a:r>
            <a:endParaRPr sz="1200" dirty="0">
              <a:solidFill>
                <a:schemeClr val="dk1"/>
              </a:solidFill>
              <a:highlight>
                <a:srgbClr val="FFFF00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highlight>
                <a:srgbClr val="C0C0C0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" name="Google Shape;168;p32">
            <a:extLst>
              <a:ext uri="{FF2B5EF4-FFF2-40B4-BE49-F238E27FC236}">
                <a16:creationId xmlns:a16="http://schemas.microsoft.com/office/drawing/2014/main" id="{C1C723A1-9DDD-4D25-B9A3-CF887FAD6B95}"/>
              </a:ext>
            </a:extLst>
          </p:cNvPr>
          <p:cNvSpPr txBox="1"/>
          <p:nvPr/>
        </p:nvSpPr>
        <p:spPr>
          <a:xfrm>
            <a:off x="1035100" y="1278091"/>
            <a:ext cx="4126680" cy="304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109700" rIns="109700" bIns="109700" anchor="t" anchorCtr="0">
            <a:noAutofit/>
          </a:bodyPr>
          <a:lstStyle/>
          <a:p>
            <a:pPr marL="548640" marR="0" lvl="0" indent="-365760" algn="l" rtl="0">
              <a:lnSpc>
                <a:spcPct val="115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</a:t>
            </a:r>
            <a:r>
              <a:rPr lang="en-US" sz="144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texto</a:t>
            </a:r>
            <a:endParaRPr dirty="0"/>
          </a:p>
          <a:p>
            <a:pPr marL="548640" marR="0" lvl="0" indent="-365760" algn="l" rtl="0">
              <a:lnSpc>
                <a:spcPct val="115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</a:t>
            </a:r>
            <a:r>
              <a:rPr lang="en-US" sz="144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texto</a:t>
            </a:r>
            <a:endParaRPr sz="144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8"/>
          <p:cNvSpPr/>
          <p:nvPr/>
        </p:nvSpPr>
        <p:spPr>
          <a:xfrm>
            <a:off x="0" y="-11300"/>
            <a:ext cx="12192000" cy="6908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109700" tIns="109700" rIns="109700" bIns="109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7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8"/>
          <p:cNvSpPr txBox="1"/>
          <p:nvPr/>
        </p:nvSpPr>
        <p:spPr>
          <a:xfrm>
            <a:off x="609600" y="2986380"/>
            <a:ext cx="10972800" cy="1033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109700" rIns="109700" bIns="109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RESULTADOS</a:t>
            </a:r>
            <a:endParaRPr sz="4800" b="1" i="0" u="none" strike="noStrike" cap="none" dirty="0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"/>
          <p:cNvSpPr txBox="1"/>
          <p:nvPr/>
        </p:nvSpPr>
        <p:spPr>
          <a:xfrm>
            <a:off x="275545" y="276000"/>
            <a:ext cx="8026960" cy="600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8EA4"/>
              </a:buClr>
              <a:buSzPts val="4000"/>
              <a:buFont typeface="Bebas Neue"/>
              <a:buNone/>
            </a:pPr>
            <a:r>
              <a:rPr lang="en-US" sz="4000" i="0" u="none" strike="noStrike" cap="none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PRINCIPALES</a:t>
            </a:r>
            <a:r>
              <a:rPr lang="en-US" sz="4000" i="0" u="none" strike="noStrike" cap="none" dirty="0">
                <a:solidFill>
                  <a:srgbClr val="FF8EA4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4000" i="0" u="none" strike="noStrike" cap="none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RESULTADOS</a:t>
            </a:r>
            <a:endParaRPr sz="4000" i="0" u="none" strike="noStrike" cap="none" dirty="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5" name="Google Shape;125;p7"/>
          <p:cNvSpPr txBox="1"/>
          <p:nvPr/>
        </p:nvSpPr>
        <p:spPr>
          <a:xfrm>
            <a:off x="682017" y="5430741"/>
            <a:ext cx="10574700" cy="10558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b="1" i="1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Instrucciones</a:t>
            </a:r>
            <a:r>
              <a:rPr lang="en-US" sz="1200" b="1" i="1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– BORRAR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i="1" dirty="0">
              <a:solidFill>
                <a:schemeClr val="dk1"/>
              </a:solidFill>
              <a:highlight>
                <a:srgbClr val="FFFF00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-"/>
            </a:pP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Exponer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los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resultados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del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proyecto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en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relación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a los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indicadores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componentes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y/o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productos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-"/>
            </a:pP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Exponer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cambios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en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las y los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usuarios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comparando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mediciones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Línea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Base y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Línea</a:t>
            </a:r>
            <a:r>
              <a:rPr lang="en-US" sz="1200" dirty="0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de Salida que </a:t>
            </a:r>
            <a:r>
              <a:rPr lang="en-US" sz="1200" dirty="0" err="1">
                <a:solidFill>
                  <a:schemeClr val="dk1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midieron</a:t>
            </a:r>
            <a:r>
              <a:rPr lang="en-US" sz="1200" dirty="0">
                <a:solidFill>
                  <a:schemeClr val="dk1"/>
                </a:solidFill>
                <a:highlight>
                  <a:srgbClr val="C0C0C0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endParaRPr sz="1200" dirty="0">
              <a:solidFill>
                <a:schemeClr val="dk1"/>
              </a:solidFill>
              <a:highlight>
                <a:srgbClr val="C0C0C0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" name="Google Shape;168;p32">
            <a:extLst>
              <a:ext uri="{FF2B5EF4-FFF2-40B4-BE49-F238E27FC236}">
                <a16:creationId xmlns:a16="http://schemas.microsoft.com/office/drawing/2014/main" id="{C0CA7768-C934-41DA-A3CF-B685F1FB08D2}"/>
              </a:ext>
            </a:extLst>
          </p:cNvPr>
          <p:cNvSpPr txBox="1"/>
          <p:nvPr/>
        </p:nvSpPr>
        <p:spPr>
          <a:xfrm>
            <a:off x="1035100" y="1278091"/>
            <a:ext cx="4126680" cy="304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109700" rIns="109700" bIns="109700" anchor="t" anchorCtr="0">
            <a:noAutofit/>
          </a:bodyPr>
          <a:lstStyle/>
          <a:p>
            <a:pPr marL="548640" marR="0" lvl="0" indent="-365760" algn="l" rtl="0">
              <a:lnSpc>
                <a:spcPct val="115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</a:t>
            </a:r>
            <a:r>
              <a:rPr lang="en-US" sz="144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texto</a:t>
            </a:r>
            <a:endParaRPr dirty="0"/>
          </a:p>
          <a:p>
            <a:pPr marL="548640" marR="0" lvl="0" indent="-365760" algn="l" rtl="0">
              <a:lnSpc>
                <a:spcPct val="115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</a:t>
            </a:r>
            <a:r>
              <a:rPr lang="en-US" sz="144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texto</a:t>
            </a:r>
            <a:endParaRPr sz="144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68;p32">
            <a:extLst>
              <a:ext uri="{FF2B5EF4-FFF2-40B4-BE49-F238E27FC236}">
                <a16:creationId xmlns:a16="http://schemas.microsoft.com/office/drawing/2014/main" id="{97037795-A4DE-4DDE-86B4-F31809642815}"/>
              </a:ext>
            </a:extLst>
          </p:cNvPr>
          <p:cNvSpPr txBox="1"/>
          <p:nvPr/>
        </p:nvSpPr>
        <p:spPr>
          <a:xfrm>
            <a:off x="1035100" y="1278091"/>
            <a:ext cx="4126680" cy="304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109700" rIns="109700" bIns="109700" anchor="t" anchorCtr="0">
            <a:noAutofit/>
          </a:bodyPr>
          <a:lstStyle/>
          <a:p>
            <a:pPr marL="548640" marR="0" lvl="0" indent="-365760" algn="l" rtl="0">
              <a:lnSpc>
                <a:spcPct val="115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</a:t>
            </a:r>
            <a:r>
              <a:rPr lang="en-US" sz="144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texto</a:t>
            </a:r>
            <a:endParaRPr dirty="0"/>
          </a:p>
          <a:p>
            <a:pPr marL="548640" marR="0" lvl="0" indent="-365760" algn="l" rtl="0">
              <a:lnSpc>
                <a:spcPct val="115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Ingresar</a:t>
            </a:r>
            <a:r>
              <a:rPr lang="en-US" sz="144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40" b="0" i="0" u="none" strike="noStrike" cap="none" dirty="0" err="1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texto</a:t>
            </a:r>
            <a:endParaRPr sz="144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86;p34">
            <a:extLst>
              <a:ext uri="{FF2B5EF4-FFF2-40B4-BE49-F238E27FC236}">
                <a16:creationId xmlns:a16="http://schemas.microsoft.com/office/drawing/2014/main" id="{D182DB28-F72E-4B92-9FDB-94A1921386B6}"/>
              </a:ext>
            </a:extLst>
          </p:cNvPr>
          <p:cNvSpPr txBox="1"/>
          <p:nvPr/>
        </p:nvSpPr>
        <p:spPr>
          <a:xfrm>
            <a:off x="336331" y="2827283"/>
            <a:ext cx="11340662" cy="3362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b="1" i="1" u="none" strike="noStrike" cap="none" dirty="0" err="1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Intrucciones</a:t>
            </a:r>
            <a:r>
              <a:rPr lang="en-US" b="1" i="1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 - </a:t>
            </a:r>
            <a:r>
              <a:rPr lang="en-US" sz="1200" b="1" i="1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BORRAR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  <a:p>
            <a:pPr lvl="0"/>
            <a:r>
              <a:rPr lang="en-US" b="0" i="0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Describe los </a:t>
            </a:r>
            <a:r>
              <a:rPr lang="en-US" b="0" i="0" u="none" strike="noStrike" cap="none" dirty="0" err="1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principales</a:t>
            </a:r>
            <a:r>
              <a:rPr lang="en-US" b="0" i="0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 </a:t>
            </a:r>
            <a:r>
              <a:rPr lang="en-US" b="0" i="0" u="none" strike="noStrike" cap="none" dirty="0" err="1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aprendizajes</a:t>
            </a:r>
            <a:r>
              <a:rPr lang="en-US" b="0" i="0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 </a:t>
            </a:r>
            <a:r>
              <a:rPr lang="en-US" b="0" i="0" u="none" strike="noStrike" cap="none" dirty="0" err="1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respecto</a:t>
            </a:r>
            <a:r>
              <a:rPr lang="en-US" b="0" i="0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 de la </a:t>
            </a:r>
            <a:r>
              <a:rPr lang="en-US" b="0" i="0" u="none" strike="noStrike" cap="none" dirty="0" err="1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gestión</a:t>
            </a:r>
            <a:r>
              <a:rPr lang="en-US" b="0" i="0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. </a:t>
            </a:r>
            <a:r>
              <a:rPr lang="en-US" b="0" i="0" u="none" strike="noStrike" cap="none" dirty="0" err="1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Puedes</a:t>
            </a:r>
            <a:r>
              <a:rPr lang="en-US" b="0" i="0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 considerer las </a:t>
            </a:r>
            <a:r>
              <a:rPr lang="en-US" b="0" i="0" u="none" strike="noStrike" cap="none" dirty="0" err="1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siguientes</a:t>
            </a:r>
            <a:r>
              <a:rPr lang="en-US" b="0" i="0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 </a:t>
            </a:r>
            <a:r>
              <a:rPr lang="en-US" b="0" i="0" u="none" strike="noStrike" cap="none" dirty="0" err="1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preguntas</a:t>
            </a:r>
            <a:r>
              <a:rPr lang="en-US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 </a:t>
            </a:r>
            <a:r>
              <a:rPr lang="en-US" b="0" i="0" u="none" strike="noStrike" cap="none" dirty="0" err="1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planteadas</a:t>
            </a:r>
            <a:r>
              <a:rPr lang="en-US" b="0" i="0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:</a:t>
            </a:r>
          </a:p>
          <a:p>
            <a:pPr lvl="0"/>
            <a:endParaRPr lang="en-US" b="0" i="0" u="none" strike="noStrike" cap="none" dirty="0">
              <a:solidFill>
                <a:srgbClr val="000000"/>
              </a:solidFill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/>
            </a:endParaRPr>
          </a:p>
          <a:p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¿La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implementación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(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componentes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y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actividades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)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fue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adecuada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a la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realidad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de los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usuarios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/as?</a:t>
            </a:r>
          </a:p>
          <a:p>
            <a:endParaRPr lang="en-US" b="1" dirty="0">
              <a:solidFill>
                <a:schemeClr val="tx1"/>
              </a:solidFill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icrosoft JhengHei"/>
            </a:endParaRPr>
          </a:p>
          <a:p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¿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Cómo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fue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la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adherencia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de los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usarios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/as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en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los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talleres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?</a:t>
            </a:r>
          </a:p>
          <a:p>
            <a:endParaRPr lang="en-US" b="1" dirty="0">
              <a:solidFill>
                <a:schemeClr val="tx1"/>
              </a:solidFill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icrosoft JhengHei"/>
            </a:endParaRPr>
          </a:p>
          <a:p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¿ Se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hizo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alguna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adapatación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a la </a:t>
            </a:r>
            <a:r>
              <a:rPr lang="en-US" b="1" dirty="0" err="1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metodología</a:t>
            </a:r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? </a:t>
            </a:r>
          </a:p>
          <a:p>
            <a:endParaRPr lang="en-US" b="1" dirty="0">
              <a:solidFill>
                <a:schemeClr val="tx1"/>
              </a:solidFill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icrosoft JhengHei"/>
            </a:endParaRPr>
          </a:p>
          <a:p>
            <a:r>
              <a:rPr lang="es-E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¿La solución generó consecuencias  ( positivas o negativas) que no fueron previstas al diseñar el piloto?</a:t>
            </a:r>
          </a:p>
          <a:p>
            <a:r>
              <a:rPr lang="es-E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 </a:t>
            </a:r>
          </a:p>
          <a:p>
            <a:r>
              <a:rPr lang="es-E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¿ En cuanto a la gestión, el ejecutor, logro implementar la metodología y alcanzar los resultados esperados.?</a:t>
            </a:r>
          </a:p>
          <a:p>
            <a:endParaRPr lang="es-ES" b="1" dirty="0">
              <a:solidFill>
                <a:schemeClr val="tx1"/>
              </a:solidFill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Microsoft JhengHei"/>
            </a:endParaRPr>
          </a:p>
          <a:p>
            <a:r>
              <a:rPr lang="en-U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¿ </a:t>
            </a:r>
            <a:r>
              <a:rPr lang="es-ES" b="1" dirty="0">
                <a:solidFill>
                  <a:schemeClr val="tx1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icrosoft JhengHei"/>
              </a:rPr>
              <a:t>Qué aspectos mejorarías ?</a:t>
            </a:r>
            <a:endParaRPr lang="es-ES" dirty="0">
              <a:solidFill>
                <a:schemeClr val="tx1"/>
              </a:solidFill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en-US" b="0" i="0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u="none" strike="noStrike" cap="none" dirty="0">
              <a:solidFill>
                <a:srgbClr val="000000"/>
              </a:solidFill>
              <a:highlight>
                <a:srgbClr val="FFFF00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" name="Google Shape;124;p7">
            <a:extLst>
              <a:ext uri="{FF2B5EF4-FFF2-40B4-BE49-F238E27FC236}">
                <a16:creationId xmlns:a16="http://schemas.microsoft.com/office/drawing/2014/main" id="{22D1ADC1-905D-4DBF-9EB1-5DEB12530CFB}"/>
              </a:ext>
            </a:extLst>
          </p:cNvPr>
          <p:cNvSpPr txBox="1"/>
          <p:nvPr/>
        </p:nvSpPr>
        <p:spPr>
          <a:xfrm>
            <a:off x="434570" y="259921"/>
            <a:ext cx="8026960" cy="600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8EA4"/>
              </a:buClr>
              <a:buSzPts val="4000"/>
              <a:buFont typeface="Bebas Neue"/>
              <a:buNone/>
            </a:pPr>
            <a:r>
              <a:rPr lang="en-US" sz="4000" i="0" u="none" strike="noStrike" cap="none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PRINCIPALES</a:t>
            </a:r>
            <a:r>
              <a:rPr lang="en-US" sz="4000" i="0" u="none" strike="noStrike" cap="none" dirty="0">
                <a:solidFill>
                  <a:srgbClr val="FF8EA4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4000" i="0" u="none" strike="noStrike" cap="none" dirty="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RESULTADOS</a:t>
            </a:r>
            <a:endParaRPr sz="4000" i="0" u="none" strike="noStrike" cap="none" dirty="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60BAE2B83C3784AA128BC4F1E3BC36F" ma:contentTypeVersion="12" ma:contentTypeDescription="Crear nuevo documento." ma:contentTypeScope="" ma:versionID="3adcd2d6594c0a0194fca7e650a95840">
  <xsd:schema xmlns:xsd="http://www.w3.org/2001/XMLSchema" xmlns:xs="http://www.w3.org/2001/XMLSchema" xmlns:p="http://schemas.microsoft.com/office/2006/metadata/properties" xmlns:ns2="d3a31af1-d83d-4c2a-81fb-02fc47cd17f2" xmlns:ns3="0f107f62-d7c7-4415-8f17-85dad662702c" targetNamespace="http://schemas.microsoft.com/office/2006/metadata/properties" ma:root="true" ma:fieldsID="1a430d1654a748d65e88c1a299f3d1c5" ns2:_="" ns3:_="">
    <xsd:import namespace="d3a31af1-d83d-4c2a-81fb-02fc47cd17f2"/>
    <xsd:import namespace="0f107f62-d7c7-4415-8f17-85dad66270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a31af1-d83d-4c2a-81fb-02fc47cd17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107f62-d7c7-4415-8f17-85dad662702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F96D68-8105-492A-9E04-915ED6F7A7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6C7446-1506-48C2-914B-A04DF252F9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a31af1-d83d-4c2a-81fb-02fc47cd17f2"/>
    <ds:schemaRef ds:uri="0f107f62-d7c7-4415-8f17-85dad66270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829547D-DBFD-4FAE-8D5B-B6199491A3D7}">
  <ds:schemaRefs>
    <ds:schemaRef ds:uri="http://www.w3.org/XML/1998/namespace"/>
    <ds:schemaRef ds:uri="http://purl.org/dc/terms/"/>
    <ds:schemaRef ds:uri="http://purl.org/dc/elements/1.1/"/>
    <ds:schemaRef ds:uri="0f107f62-d7c7-4415-8f17-85dad662702c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d3a31af1-d83d-4c2a-81fb-02fc47cd17f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625</Words>
  <Application>Microsoft Office PowerPoint</Application>
  <PresentationFormat>Panorámica</PresentationFormat>
  <Paragraphs>78</Paragraphs>
  <Slides>10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Calibri</vt:lpstr>
      <vt:lpstr>Libre Franklin</vt:lpstr>
      <vt:lpstr>Bebas Neue</vt:lpstr>
      <vt:lpstr>Arial</vt:lpstr>
      <vt:lpstr>Tahoma</vt:lpstr>
      <vt:lpstr>Tema de Office</vt:lpstr>
      <vt:lpstr>INSTRUCCIONES GENERALES – BORRAR LÁMINA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INSTRUCCIONES GENERALES – BORRAR LÁMINA</dc:title>
  <dc:creator>Sara Belen Riveros Torres</dc:creator>
  <cp:lastModifiedBy>Carmen Gandara Schwalm</cp:lastModifiedBy>
  <cp:revision>7</cp:revision>
  <dcterms:created xsi:type="dcterms:W3CDTF">2020-04-28T16:31:48Z</dcterms:created>
  <dcterms:modified xsi:type="dcterms:W3CDTF">2021-12-01T17:12:43Z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0x010100C60BAE2B83C3784AA128BC4F1E3BC36F</vt:lpwstr>
  </property>
</Properties>
</file>