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word/document.xml" ContentType="application/vnd.openxmlformats-officedocument.wordprocessingml.document.main+xml"/>
  <Override PartName="/word/diagrams/data4.xml" ContentType="application/vnd.openxmlformats-officedocument.drawingml.diagramData+xml"/>
  <Override PartName="/word/diagrams/data1.xml" ContentType="application/vnd.openxmlformats-officedocument.drawingml.diagramData+xml"/>
  <Override PartName="/word/diagrams/data5.xml" ContentType="application/vnd.openxmlformats-officedocument.drawingml.diagramData+xml"/>
  <Override PartName="/word/diagrams/data3.xml" ContentType="application/vnd.openxmlformats-officedocument.drawingml.diagramData+xml"/>
  <Override PartName="/word/diagrams/data2.xml" ContentType="application/vnd.openxmlformats-officedocument.drawingml.diagramData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notes.xml" ContentType="application/vnd.openxmlformats-officedocument.wordprocessingml.foot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diagrams/colors1.xml" ContentType="application/vnd.openxmlformats-officedocument.drawingml.diagramColors+xml"/>
  <Override PartName="/word/theme/theme1.xml" ContentType="application/vnd.openxmlformats-officedocument.theme+xml"/>
  <Override PartName="/word/diagrams/colors2.xml" ContentType="application/vnd.openxmlformats-officedocument.drawingml.diagramColors+xml"/>
  <Override PartName="/word/diagrams/quickStyle2.xml" ContentType="application/vnd.openxmlformats-officedocument.drawingml.diagramStyle+xml"/>
  <Override PartName="/word/diagrams/colors4.xml" ContentType="application/vnd.openxmlformats-officedocument.drawingml.diagramColors+xml"/>
  <Override PartName="/word/diagrams/layout1.xml" ContentType="application/vnd.openxmlformats-officedocument.drawingml.diagramLayout+xml"/>
  <Override PartName="/word/diagrams/quickStyle1.xml" ContentType="application/vnd.openxmlformats-officedocument.drawingml.diagramStyle+xml"/>
  <Override PartName="/word/diagrams/drawing3.xml" ContentType="application/vnd.ms-office.drawingml.diagramDrawing+xml"/>
  <Override PartName="/word/diagrams/drawing1.xml" ContentType="application/vnd.ms-office.drawingml.diagramDrawing+xml"/>
  <Override PartName="/word/diagrams/layout2.xml" ContentType="application/vnd.openxmlformats-officedocument.drawingml.diagramLayout+xml"/>
  <Override PartName="/word/diagrams/layout4.xml" ContentType="application/vnd.openxmlformats-officedocument.drawingml.diagramLayout+xml"/>
  <Override PartName="/word/diagrams/quickStyle4.xml" ContentType="application/vnd.openxmlformats-officedocument.drawingml.diagramStyle+xml"/>
  <Override PartName="/word/diagrams/drawing4.xml" ContentType="application/vnd.ms-office.drawingml.diagramDrawing+xml"/>
  <Override PartName="/word/diagrams/layout5.xml" ContentType="application/vnd.openxmlformats-officedocument.drawingml.diagramLayout+xml"/>
  <Override PartName="/word/diagrams/quickStyle5.xml" ContentType="application/vnd.openxmlformats-officedocument.drawingml.diagramStyle+xml"/>
  <Override PartName="/word/diagrams/colors5.xml" ContentType="application/vnd.openxmlformats-officedocument.drawingml.diagramColors+xml"/>
  <Override PartName="/word/diagrams/drawing5.xml" ContentType="application/vnd.ms-office.drawingml.diagramDrawing+xml"/>
  <Override PartName="/word/diagrams/drawing2.xml" ContentType="application/vnd.ms-office.drawingml.diagramDrawing+xml"/>
  <Override PartName="/word/diagrams/layout3.xml" ContentType="application/vnd.openxmlformats-officedocument.drawingml.diagramLayout+xml"/>
  <Override PartName="/word/diagrams/quickStyle3.xml" ContentType="application/vnd.openxmlformats-officedocument.drawingml.diagramStyle+xml"/>
  <Override PartName="/word/diagrams/colors3.xml" ContentType="application/vnd.openxmlformats-officedocument.drawingml.diagramColors+xml"/>
  <Override PartName="/word/settings.xml" ContentType="application/vnd.openxmlformats-officedocument.wordprocessingml.settings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emf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bookmarkStart w:id="0" w:name="_Hlk41994671" w:displacedByCustomXml="next"/>
    <w:bookmarkEnd w:id="0" w:displacedByCustomXml="next"/>
    <w:sdt>
      <w:sdtPr>
        <w:id w:val="1064679540"/>
        <w:docPartObj>
          <w:docPartGallery w:val="Cover Pages"/>
          <w:docPartUnique/>
        </w:docPartObj>
      </w:sdtPr>
      <w:sdtEndPr/>
      <w:sdtContent>
        <w:p w14:paraId="151292F6" w14:textId="77777777" w:rsidR="007A493B" w:rsidRPr="007A493B" w:rsidRDefault="007A493B" w:rsidP="007A493B">
          <w:r w:rsidRPr="007A493B">
            <w:rPr>
              <w:b/>
              <w:noProof/>
              <w:sz w:val="24"/>
              <w:u w:val="single"/>
              <w:lang w:val="es-ES" w:eastAsia="es-ES"/>
            </w:rPr>
            <mc:AlternateContent>
              <mc:Choice Requires="wpg">
                <w:drawing>
                  <wp:anchor distT="0" distB="0" distL="114300" distR="114300" simplePos="0" relativeHeight="251659264" behindDoc="0" locked="0" layoutInCell="1" allowOverlap="1" wp14:anchorId="189C34D7" wp14:editId="3BA3D893">
                    <wp:simplePos x="0" y="0"/>
                    <wp:positionH relativeFrom="column">
                      <wp:posOffset>-683895</wp:posOffset>
                    </wp:positionH>
                    <wp:positionV relativeFrom="paragraph">
                      <wp:posOffset>-1483360</wp:posOffset>
                    </wp:positionV>
                    <wp:extent cx="7750810" cy="9944100"/>
                    <wp:effectExtent l="0" t="0" r="2540" b="0"/>
                    <wp:wrapNone/>
                    <wp:docPr id="12" name="12 Grupo"/>
                    <wp:cNvGraphicFramePr/>
                    <a:graphic xmlns:a="http://schemas.openxmlformats.org/drawingml/2006/main">
                      <a:graphicData uri="http://schemas.microsoft.com/office/word/2010/wordprocessingGroup">
                        <wpg:wgp>
                          <wpg:cNvGrpSpPr/>
                          <wpg:grpSpPr>
                            <a:xfrm>
                              <a:off x="0" y="0"/>
                              <a:ext cx="7750810" cy="9944100"/>
                              <a:chOff x="0" y="1110614"/>
                              <a:chExt cx="7751134" cy="8947785"/>
                            </a:xfrm>
                          </wpg:grpSpPr>
                          <wps:wsp>
                            <wps:cNvPr id="11" name="11 Rectángulo"/>
                            <wps:cNvSpPr/>
                            <wps:spPr>
                              <a:xfrm>
                                <a:off x="0" y="1110614"/>
                                <a:ext cx="7751134" cy="8947785"/>
                              </a:xfrm>
                              <a:prstGeom prst="rect">
                                <a:avLst/>
                              </a:prstGeom>
                              <a:blipFill rotWithShape="1">
                                <a:blip r:embed="rId8"/>
                                <a:stretch>
                                  <a:fillRect/>
                                </a:stretch>
                              </a:blipFill>
                              <a:ln>
                                <a:noFill/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  <wps:wsp>
                            <wps:cNvPr id="307" name="Cuadro de texto 2"/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906818" y="4681390"/>
                                <a:ext cx="6065774" cy="3546312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2B7E0BE6" w14:textId="77777777" w:rsidR="00B713FD" w:rsidRPr="007A493B" w:rsidRDefault="00B713FD" w:rsidP="007A493B">
                                  <w:pPr>
                                    <w:jc w:val="center"/>
                                    <w:rPr>
                                      <w:b/>
                                      <w:color w:val="595959" w:themeColor="text1" w:themeTint="A6"/>
                                      <w:sz w:val="40"/>
                                      <w:szCs w:val="48"/>
                                    </w:rPr>
                                  </w:pPr>
                                  <w:r>
                                    <w:rPr>
                                      <w:b/>
                                      <w:color w:val="595959" w:themeColor="text1" w:themeTint="A6"/>
                                      <w:sz w:val="40"/>
                                      <w:szCs w:val="48"/>
                                    </w:rPr>
                                    <w:t>Documento Metodológico</w:t>
                                  </w:r>
                                </w:p>
                                <w:p w14:paraId="1D9B4695" w14:textId="77777777" w:rsidR="00B713FD" w:rsidRPr="007A493B" w:rsidRDefault="00B713FD" w:rsidP="007A493B">
                                  <w:pPr>
                                    <w:jc w:val="center"/>
                                    <w:rPr>
                                      <w:b/>
                                      <w:color w:val="595959" w:themeColor="text1" w:themeTint="A6"/>
                                      <w:sz w:val="40"/>
                                      <w:szCs w:val="48"/>
                                    </w:rPr>
                                  </w:pPr>
                                  <w:r>
                                    <w:rPr>
                                      <w:b/>
                                      <w:color w:val="595959" w:themeColor="text1" w:themeTint="A6"/>
                                      <w:sz w:val="40"/>
                                      <w:szCs w:val="48"/>
                                    </w:rPr>
                                    <w:t>Variables de Intervención</w:t>
                                  </w:r>
                                </w:p>
                                <w:p w14:paraId="68EF754E" w14:textId="77777777" w:rsidR="00B713FD" w:rsidRDefault="00B713FD" w:rsidP="007A493B">
                                  <w:pPr>
                                    <w:spacing w:after="0"/>
                                    <w:jc w:val="center"/>
                                    <w:rPr>
                                      <w:b/>
                                      <w:color w:val="595959" w:themeColor="text1" w:themeTint="A6"/>
                                      <w:sz w:val="40"/>
                                      <w:szCs w:val="48"/>
                                    </w:rPr>
                                  </w:pPr>
                                </w:p>
                                <w:p w14:paraId="45740D7F" w14:textId="782BBB69" w:rsidR="00B713FD" w:rsidRDefault="00B713FD" w:rsidP="007A493B">
                                  <w:pPr>
                                    <w:spacing w:after="0"/>
                                    <w:jc w:val="center"/>
                                    <w:rPr>
                                      <w:color w:val="595959" w:themeColor="text1" w:themeTint="A6"/>
                                      <w:sz w:val="24"/>
                                      <w:szCs w:val="28"/>
                                    </w:rPr>
                                  </w:pPr>
                                  <w:r w:rsidRPr="007A493B">
                                    <w:rPr>
                                      <w:b/>
                                      <w:color w:val="595959" w:themeColor="text1" w:themeTint="A6"/>
                                      <w:sz w:val="36"/>
                                      <w:szCs w:val="36"/>
                                    </w:rPr>
                                    <w:t xml:space="preserve">Programa Yo Trabajo – </w:t>
                                  </w:r>
                                  <w:r>
                                    <w:rPr>
                                      <w:b/>
                                      <w:color w:val="595959" w:themeColor="text1" w:themeTint="A6"/>
                                      <w:sz w:val="36"/>
                                      <w:szCs w:val="36"/>
                                    </w:rPr>
                                    <w:t xml:space="preserve">Apoyo a tu plan laboral </w:t>
                                  </w:r>
                                  <w:r w:rsidRPr="007A493B">
                                    <w:rPr>
                                      <w:b/>
                                      <w:color w:val="595959" w:themeColor="text1" w:themeTint="A6"/>
                                      <w:sz w:val="36"/>
                                      <w:szCs w:val="36"/>
                                    </w:rPr>
                                    <w:t>20</w:t>
                                  </w:r>
                                  <w:r w:rsidR="006F3A02">
                                    <w:rPr>
                                      <w:b/>
                                      <w:color w:val="595959" w:themeColor="text1" w:themeTint="A6"/>
                                      <w:sz w:val="36"/>
                                      <w:szCs w:val="36"/>
                                    </w:rPr>
                                    <w:t>20-20</w:t>
                                  </w:r>
                                  <w:r w:rsidRPr="007A493B">
                                    <w:rPr>
                                      <w:b/>
                                      <w:color w:val="595959" w:themeColor="text1" w:themeTint="A6"/>
                                      <w:sz w:val="36"/>
                                      <w:szCs w:val="36"/>
                                    </w:rPr>
                                    <w:t>2</w:t>
                                  </w:r>
                                  <w:r>
                                    <w:rPr>
                                      <w:b/>
                                      <w:color w:val="595959" w:themeColor="text1" w:themeTint="A6"/>
                                      <w:sz w:val="36"/>
                                      <w:szCs w:val="36"/>
                                    </w:rPr>
                                    <w:t>1</w:t>
                                  </w:r>
                                  <w:r w:rsidRPr="00EC3291">
                                    <w:rPr>
                                      <w:b/>
                                      <w:color w:val="595959" w:themeColor="text1" w:themeTint="A6"/>
                                      <w:sz w:val="32"/>
                                    </w:rPr>
                                    <w:br/>
                                  </w:r>
                                </w:p>
                                <w:p w14:paraId="1036AB03" w14:textId="77777777" w:rsidR="00B713FD" w:rsidRPr="007A493B" w:rsidRDefault="00B713FD" w:rsidP="007A493B">
                                  <w:pPr>
                                    <w:spacing w:after="0"/>
                                    <w:jc w:val="center"/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</w:pPr>
                                  <w:r w:rsidRPr="007A493B">
                                    <w:rPr>
                                      <w:color w:val="595959" w:themeColor="text1" w:themeTint="A6"/>
                                      <w:sz w:val="24"/>
                                    </w:rPr>
                                    <w:br/>
                                    <w:t>Departamento de Estudios Evaluación y Gestión del Conocimiento</w:t>
                                  </w:r>
                                </w:p>
                                <w:p w14:paraId="1C4B5ED2" w14:textId="04D04D8D" w:rsidR="00B713FD" w:rsidRPr="007A493B" w:rsidRDefault="00B713FD" w:rsidP="007A493B">
                                  <w:pPr>
                                    <w:jc w:val="center"/>
                                    <w:rPr>
                                      <w:color w:val="595959" w:themeColor="text1" w:themeTint="A6"/>
                                      <w:sz w:val="24"/>
                                    </w:rPr>
                                  </w:pPr>
                                  <w:r w:rsidRPr="007A493B">
                                    <w:rPr>
                                      <w:color w:val="595959" w:themeColor="text1" w:themeTint="A6"/>
                                      <w:sz w:val="24"/>
                                    </w:rPr>
                                    <w:t xml:space="preserve">Subdirección de </w:t>
                                  </w:r>
                                  <w:r>
                                    <w:rPr>
                                      <w:color w:val="595959" w:themeColor="text1" w:themeTint="A6"/>
                                      <w:sz w:val="24"/>
                                    </w:rPr>
                                    <w:t>Usuarios</w:t>
                                  </w:r>
                                </w:p>
                                <w:p w14:paraId="128151C5" w14:textId="77777777" w:rsidR="00B713FD" w:rsidRDefault="00B713FD" w:rsidP="007A493B">
                                  <w:pPr>
                                    <w:jc w:val="center"/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</w:pPr>
                                </w:p>
                                <w:p w14:paraId="062A9DE1" w14:textId="47BCD854" w:rsidR="00B713FD" w:rsidRPr="00EC3291" w:rsidRDefault="00B713FD" w:rsidP="007A493B">
                                  <w:pPr>
                                    <w:jc w:val="center"/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</w:pPr>
                                  <w:r w:rsidRPr="00EC3291"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  <w:t xml:space="preserve">Santiago, </w:t>
                                  </w:r>
                                  <w:r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  <w:t>abril de</w:t>
                                  </w:r>
                                  <w:r w:rsidRPr="00EC3291"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  <w:t xml:space="preserve"> 20</w:t>
                                  </w:r>
                                  <w:r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  <w:t>21</w:t>
                                  </w:r>
                                  <w:r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  <w:br/>
                                  </w:r>
                                  <w:r w:rsidRPr="00EC3291"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  <w:t>Versión Nº</w:t>
                                  </w:r>
                                  <w:r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  <w:t>1</w:t>
                                  </w:r>
                                </w:p>
                                <w:p w14:paraId="2BF773C4" w14:textId="77777777" w:rsidR="00B713FD" w:rsidRDefault="00B713FD" w:rsidP="007A493B">
                                  <w:pPr>
                                    <w:jc w:val="center"/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</w:pPr>
                                </w:p>
                                <w:p w14:paraId="4F20F46D" w14:textId="77777777" w:rsidR="00B713FD" w:rsidRDefault="00B713FD" w:rsidP="007A493B">
                                  <w:pPr>
                                    <w:jc w:val="center"/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</w:pPr>
                                </w:p>
                                <w:p w14:paraId="3E4DEBB7" w14:textId="77777777" w:rsidR="00B713FD" w:rsidRPr="00EC3291" w:rsidRDefault="00B713FD" w:rsidP="007A493B">
                                  <w:pPr>
                                    <w:jc w:val="center"/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</w:pPr>
                                  <w:r w:rsidRPr="00EC3291"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  <w:t xml:space="preserve">Santiago, </w:t>
                                  </w:r>
                                  <w:r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  <w:t>00</w:t>
                                  </w:r>
                                  <w:r w:rsidRPr="00EC3291"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  <w:t xml:space="preserve"> de </w:t>
                                  </w:r>
                                  <w:r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  <w:t>mes</w:t>
                                  </w:r>
                                  <w:r w:rsidRPr="00EC3291"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  <w:t xml:space="preserve"> 2018</w:t>
                                  </w:r>
                                  <w:r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  <w:br/>
                                  </w:r>
                                  <w:r w:rsidRPr="00EC3291">
                                    <w:rPr>
                                      <w:b/>
                                      <w:color w:val="595959" w:themeColor="text1" w:themeTint="A6"/>
                                      <w:sz w:val="24"/>
                                    </w:rPr>
                                    <w:t>Versión Nº0</w:t>
                                  </w:r>
                                </w:p>
                              </w:txbxContent>
                            </wps:txbx>
                            <wps:bodyPr rot="0" vert="horz" wrap="square" lIns="91440" tIns="45720" rIns="91440" bIns="45720" anchor="t" anchorCtr="0">
                              <a:noAutofit/>
                            </wps:bodyPr>
                          </wps:wsp>
                        </wpg:wgp>
                      </a:graphicData>
                    </a:graphic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group w14:anchorId="189C34D7" id="12 Grupo" o:spid="_x0000_s1026" style="position:absolute;margin-left:-53.85pt;margin-top:-116.8pt;width:610.3pt;height:783pt;z-index:251659264;mso-height-relative:margin" coordorigin=",11106" coordsize="77511,89477" o:gfxdata="UEsDBBQABgAIAAAAIQDa9j37DQEAABQCAAATAAAAW0NvbnRlbnRfVHlwZXNdLnhtbJSRwU7DMAyG&#10;70i8Q5QralN2QAi13YGOIyA0HiBK3DajcaI4lO3tSbtNgolN4pjY3+/PSbnc2oGNEMg4rPhtXnAG&#10;qJw22FX8ff2U3XNGUaKWg0Oo+A6IL+vrq3K980As0UgV72P0D0KQ6sFKyp0HTJXWBStjOoZOeKk+&#10;ZAdiURR3QjmMgDGLUwavywZa+TlEttqm673JxnecPe77plEVN3biNx46Lv5EAgx0wkjvB6NkTMuJ&#10;EfWJWHaQyhM591BvPN0k8zMTpspvqZ8DDtxLes1gNLBXGeKztEld6EACFq5xKr+cMUlaylzbGgV5&#10;E2g1U0enc9nafWGA8b/hTcLeYDymi/lP628AAAD//wMAUEsDBBQABgAIAAAAIQA4/SH/1gAAAJQB&#10;AAALAAAAX3JlbHMvLnJlbHOkkMFqwzAMhu+DvYPRfXGawxijTi+j0GvpHsDYimMaW0Yy2fr2M4PB&#10;MnrbUb/Q94l/f/hMi1qRJVI2sOt6UJgd+ZiDgffL8ekFlFSbvV0oo4EbChzGx4f9GRdb25HMsYhq&#10;lCwG5lrLq9biZkxWOiqY22YiTra2kYMu1l1tQD30/bPm3wwYN0x18gb45AdQl1tp5j/sFB2T0FQ7&#10;R0nTNEV3j6o9feQzro1iOWA14Fm+Q8a1a8+Bvu/d/dMb2JY5uiPbhG/ktn4cqGU/er3pcvwCAAD/&#10;/wMAUEsDBBQABgAIAAAAIQB5OQPd8gMAAL8JAAAOAAAAZHJzL2Uyb0RvYy54bWy8Vttu3DYQfS/Q&#10;fyD4Xkva1d4Ey8FmHRsBnMSIU/iZS1EXhCJZkrLW+Zt8S3+sQ1LSbjduEKRF90HLy3A4c+bMkS5f&#10;HVqOnpg2jRQ5Ti5ijJigsmhElePfP938tsbIWCIKwqVgOX5mBr+6+vWXy15lbCZryQumETgRJutV&#10;jmtrVRZFhtasJeZCKiZgs5S6JRamuooKTXrw3vJoFsfLqJe6UFpSZgysXodNfOX9lyWj9kNZGmYR&#10;zzHEZv1T++fePaOrS5JVmqi6oUMY5CeiaEkj4NLJ1TWxBHW6+cZV21AtjSztBZVtJMuyocznANkk&#10;8Vk2t1p2yudSZX2lJpgA2jOcftotff90r1FTQO1mGAnSQo2SGbrVnZIOnF5VGdjcavWg7vWwUIWZ&#10;y/dQ6tb9Qybo4GF9nmBlB4soLK5Wi3idAPoU9jabNE3iAXhaQ3WO55IkiZdJGopC6zfH80kyT8P5&#10;9SZdrdYLZxON10cuyimoXgGVzBEt8+/QeqiJYr4IxiExopVMaCXoI9Dsz6+i6viAmbecADOZAez+&#10;Ea2/ZX2C2fdzJpnSxt4y2SI3yLGGIDwFydOdsQGe0cTdveeNumk4R1rax8bWPi8otj/jNgd6QXOc&#10;keuFJgzEvZa0a5mwoRM148SCDJi6UQYjnbF2z4BY+m2RhJIaq5mltYumhEgcbCHOaQNKOsbprLhw&#10;TyFd3MHSrUC5R0j9yD5zFqw/shK4DJSb+ay8irAd1+iJQP8TSiHYkLCpScHC8iKG38Cn6YRnFxfg&#10;8Bjt4Htw4BTqW98hypCdP8q8CE2Bxd8LLByeTvibpbDT4bYRUr/kgENWw83BfgQpQONQ2sviGbgL&#10;xfddahS9aYA3d8TYe6JB86A/QcftB3iUXPY5lsMIo1rqLy+tO3tgC+xi1IOG5tj80RHNMOJvBbTd&#10;JklTJ7p+ki5WM5jo05396Y7o2p2EMkFnQXR+6OwtH4ellu0jyP3W3QpbRFC4O8fU6nGys0Hb4YVB&#10;2XbrzUBoFbF34kHRke6uLz4dHolWQ/NY6Lv3cmx1kp31ULANXNx2VpaNJ+4R1wFvkB0nmf+D/szj&#10;1ShAu44UWiKgs8tCopmjggsC1MppELKH1xJ6YuCtupP0s0FC7moiKrbVWvY1IwXUK5Do5Gjw49QL&#10;7ft3soCXA4H0PQXPlH8TL9cJvOxB4lMYzTeDxI+CtoyXi9VqEPH5Il3O4YUTODt6GtXqBwVtkgWn&#10;EwgIu1nMFj60k522sfB9wZs2x2vX50NULuE3ooD7SWZJw8MY1OcFfbGH/WFA9KyJ/lv+j3S2Z2T+&#10;Qdr5lyB8JXjlGr5o3GfI6dzT9PjddfUXAAAA//8DAFBLAwQKAAAAAAAAACEA0cK0pOYYAQDmGAEA&#10;FAAAAGRycy9tZWRpYS9pbWFnZTEuanBn/9j/4QAYRXhpZgAASUkqAAgAAAAAAAAAAAAAAP/sABFE&#10;dWNreQABAAQAAABQAAD/4QORaHR0cDovL25zLmFkb2JlLmNvbS94YXAvMS4wLwA8P3hwYWNrZXQg&#10;YmVnaW49Iu+7vyIgaWQ9Ilc1TTBNcENlaGlIenJlU3pOVGN6a2M5ZCI/PiA8eDp4bXBtZXRhIHht&#10;bG5zOng9ImFkb2JlOm5zOm1ldGEvIiB4OnhtcHRrPSJBZG9iZSBYTVAgQ29yZSA1LjYtYzEzMiA3&#10;OS4xNTkyODQsIDIwMTYvMDQvMTktMTM6MTM6NDAgICAgICAgICI+IDxyZGY6UkRGIHhtbG5zOnJk&#10;Zj0iaHR0cDovL3d3dy53My5vcmcvMTk5OS8wMi8yMi1yZGYtc3ludGF4LW5zIyI+IDxyZGY6RGVz&#10;Y3JpcHRpb24gcmRmOmFib3V0PSIiIHhtbG5zOnhtcE1NPSJodHRwOi8vbnMuYWRvYmUuY29tL3hh&#10;cC8xLjAvbW0vIiB4bWxuczpzdFJlZj0iaHR0cDovL25zLmFkb2JlLmNvbS94YXAvMS4wL3NUeXBl&#10;L1Jlc291cmNlUmVmIyIgeG1sbnM6eG1wPSJodHRwOi8vbnMuYWRvYmUuY29tL3hhcC8xLjAvIiB4&#10;bXBNTTpPcmlnaW5hbERvY3VtZW50SUQ9InhtcC5kaWQ6YmZiYzQzNTQtMTQxNy00NjI3LTg2NzEt&#10;ZTQwOTI0MmEyNTk5IiB4bXBNTTpEb2N1bWVudElEPSJ4bXAuZGlkOjMyMzRCQTg0NUEwQTExRTk4&#10;NkYxRkYxMUMyNDMzNTUyIiB4bXBNTTpJbnN0YW5jZUlEPSJ4bXAuaWlkOjMyMzRCQTgzNUEwQTEx&#10;RTk4NkYxRkYxMUMyNDMzNTUyIiB4bXA6Q3JlYXRvclRvb2w9IkFkb2JlIFBob3Rvc2hvcCBDQyAy&#10;MDE1LjUgKE1hY2ludG9zaCkiPiA8eG1wTU06RGVyaXZlZEZyb20gc3RSZWY6aW5zdGFuY2VJRD0i&#10;eG1wLmlpZDoxNDM2ZWMwMC1lOTY1LTQ4OGEtOTAzYi0zZGMwZDhmMjhkMGMiIHN0UmVmOmRvY3Vt&#10;ZW50SUQ9ImFkb2JlOmRvY2lkOnBob3Rvc2hvcDpmYjlhZmU5Ni1iNDY0LTExN2ItYWI0ZC05Yjk3&#10;OWE1ZWYwZTAiLz4gPC9yZGY6RGVzY3JpcHRpb24+IDwvcmRmOlJERj4gPC94OnhtcG1ldGE+IDw/&#10;eHBhY2tldCBlbmQ9InIiPz7/7gAOQWRvYmUAZMAAAAAB/9sAhAACAgICAgICAgICAwICAgMEAwIC&#10;AwQFBAQEBAQFBgUFBQUFBQYGBwcIBwcGCQkKCgkJDAwMDAwMDAwMDAwMDAwMAQMDAwUEBQkGBgkN&#10;CwkLDQ8ODg4ODw8MDAwMDA8PDAwMDAwMDwwMDAwMDAwMDAwMDAwMDAwMDAwMDAwMDAwMDAz/wAAR&#10;CAZyBPgDAREAAhEBAxEB/8QAvAABAAIDAQEBAQEAAAAAAAAAAAgJBgcKBQQDAgEBAQEAAwEBAAAA&#10;AAAAAAAAAAABBgcIBQkQAQABBAECAwMFCQgMCQcICwABAgMEBQYRByESCDFBE1FhIhQJcYEys7QV&#10;dXY4QlIjdLUWNjeRobFicoKyMzSUVxiS0tMkNYWVVheiQ1Nzk9QZ0YPDRGQlVaXFwcJjo1TE1YZH&#10;SBEBAQAABQIHAAAAAAAAAAAAAAERArIDNYIGc7MEdAU2B//aAAwDAQACEQMRAD8Av8AAAAAAAAAA&#10;AAAAAAAAAAAAAAAAAAAAAAAAAAAAAAABFD1wfsu9z/8AqX+W8BkfafJ7XVozMe7r43d6deVz5Nzt&#10;NgAAAAAAAAAAAAAAAAAAAAAAAAAAPs1/+n4P8Ytf5cPF7k4r1Xg7misu/P8A7J8b7vY83I2k5HfU&#10;IAAAAAAAAAAAAAAAAAAAAAAAAAAAAAAAAAAAAAAAAB0vNkOFAAAAAAAAAAAAAAAAAAAAAAAAAAAA&#10;AAAAAAAAAAAAAAAAAAAAAAAAAAAAAAAAAAAAAAAAAAAAAAAAAAAAAAAAAAEUPXB+y73P/wCpf5bw&#10;GR9p8ntdWjMx7uvjd3p15XPk3O02AAAAAAAAAAAAAAAAAAAAAAAAAAA+zX/6fg/xi1/lw8XuTivV&#10;eDuaKy78/wDsnxvu9jzcjaTkd9QgAAAAAAAAAAAAAAAAAAAAAAAAAAAAAAAAAAAAAAAAHS82Q4UA&#10;AAAAAAAAAAAAAAAAAAAAAAAAAAAAAAAAAAAAAAAAAAAAAAAAAAAAAAAAAAAAAAAAAAAAAAAAAAAA&#10;AAAAAAAAARQ9cH7Lvc//AKl/lvAZH2nye11aMzHu6+N3enXlc+Tc7TYAAAAAAAAAAAAAAAAAAAAA&#10;AAAAAD7Nf/p+D/GLX+XDxe5OK9V4O5orLvz/AOyfG+72PNyNpOR31CAAAAAAAAAAAAAAAAAAAAAA&#10;AAAAAAAAAAAAAAAAAAAdLzZDhQAAAAAAAAAAAAAAAAAAAAAAAAAAAAAAAAAAAAAAAAAAAAAAAAAA&#10;AAAAAAAAAAAAAAAAAAAAAAAAAAAAAAAAAAABFD1wfsu9z/8AqX+W8BkfafJ7XVozMe7r43d6deVz&#10;5NztNgAAAAAAAAAAAAAAAAAAAAAAAAAAPs1/+n4P8Ytf5cPF7k4r1Xg7misu/P8A7J8b7vY83I2k&#10;5HfUIAAAAAAAAAAAAAAAAAAAAAAAAAAAAAAAAAAAAAAAAB0vNkOFAAAAAAAAAAAAAAAAAAAAAAAA&#10;AAAAAAAAAAAAAAAAAAAAAAAAAAAAAAAAAAAAAAAAAAAAAAAAAAAAAAAAAAAAAAEUPXB+y73P/wCp&#10;f5bwGR9p8ntdWjMx7uvjd3p15XPk3O02AAAAAAAAAAAAAAAAAAAAAAAAAAA+zX/6fg/xi1/lw8Xu&#10;TivVeDuaKy78/wDsnxvu9jzcjaTkd9QgAAAAAAAAAAAAAAAAAAAAAAAAAAAAAAAAAAAAAAAAHS82&#10;Q4UAAAAAAAAAAAAAAAAAAAAAAAAAAAAAAAAAAAAAAAAAAAAAAAAAAAAAAAAAAAAAAAAAAAAAAAAA&#10;AAAAAAAAAAAAARQ9cH7Lvc//AKl/lvAZH2nye11aMzHu6+N3enXlc+Tc7TYAAAAAAAAAAAAAAAAA&#10;AAAAAAAAAD7Nf/p+D/GLX+XDxe5OK9V4O5orLvz/AOyfG+72PNyNpOR31CAAAAAAAAAAAAAAAAAA&#10;AAAAAAAAAAAAAAAAAAAAAAAdLzZDhQAAAAAAAAAAAAAAAAAAAAAAAAAAAAAAAAAAAAAAAAAAAAAA&#10;AAAAAAAAAAAAAAAAAAAAAAAAAAAAAAAAAAAAAAABFD1wfsu9z/8AqX+W8BkfafJ7XVozMe7r43d6&#10;deVz5NztNgAAAAAAAAAAAAAAAAAAAAAAAAAAPs1/+n4P8Ytf5cPF7k4r1Xg7misu/P8A7J8b7vY8&#10;3I2k5HfUIAAAAAAAAAAAAAAAAAAAAAAAAAAAAAAAAAAAAAAAAB0vNkOF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Gpua99u0Xbnc&#10;08f5vzzWcb3VWPRl067Lqri5Nm5NVNFf0aKo6TNM/wBgGI/72Xpy/wBrmj/4d3/kwP8Aey9OX+1z&#10;R/8ADu/8mB/vZenL/a5o/wDh3f8AkwZ3wTvH2w7nZWfg8B5nr+UZertUX9hYw5rmbVuury01Veam&#10;nwmY6A2YAAAAAAAAAAADVPeLvHxHsfxXG5hzSjPuanK2NnV2o11mm/e+Pet3btPWmu5bjy+WzV1n&#10;r8gI2Yf2hnYLNy8XCs4/KfjZd6iza82usxHmuVRTHWfrXs6yGCdIAAAAAAAAAMY5py3VcD4nyHme&#10;8i/Vp+M4N7Y7KnGoi5emzYpmqvyUTVTEz0jwjrAIaf8AxFvT7/8Ay3K/+zbP/vQuCZfC+W6rnnE+&#10;Pcz0cX6dPybBs7HW05NEW70Wb9MVUeeiKqoiek+MdZEZOAAAAAAAAAAAAAAAAAAAAAAAAAAAAAAA&#10;AAAAAAAAAAAAAAAAAAAAAAAAAAAAAAAAAAAAAAAAAAAAAAAAAAAAAAAAAAAAAAAAAAAAAAAAAAAA&#10;AAAAAAAAAAAAAAAAAAACir7Rb9oLG/VTW/jsoWIN6/WbLbZEYmq1+Ts8uaZrjFxLVd655afbPkoi&#10;Z6QD3f5ic3/7m7z/ALOyf+TA/mJzf/ubvP8As7J/5MFk/wBm3x7f6XmXcy5uNHsNTbv6XCps3MzG&#10;u2IrmMiqZimblNPWY+YFuogAAAAAAAAAACAP2j/9Qmm/XPX/AJHnixSfxz+kOi/SOL+NpB1XCAAA&#10;AAAAAANG+pn9n3vF+qmy/E1A5qhXSr6Zv2fezv6qa38TSI3kAAAAAAAAAAAAAAAAAAAAAAAAAAAA&#10;AAAAAAAAAAAAAAAAAAAAAAAAAAAAAAAAAAAAAAAAAAAAAAAAAAAAAAAAAAAAAAAAAAAAAAAAAAAA&#10;AAAAAAAAAAAAAAAAAAAAAACir7Rb9oLG/VTW/jsoWPk+zx/aHs/q3s/7tkKvgEAARh7o+sDsX2oz&#10;cnT7nk9zfchw6poy+P8AH7UZ1+1XT4TRduea3j264nwmiu7FUe+AaEtfaW9n6siKL3CeY28WZ6fH&#10;ps6+quI+XyfXIj/yhcEoe1PqV7Od5bkYXC+WWqt75Jrr4zsKKsPYdKY61TRau9IuxTHjM2qq4j3y&#10;I3wCO3dv1RdpuyXJMLivO8/Y4u32Gtt7bGt4mFcyaJxrt69Ypma6Z6RPnsV+AMw7cd7u3PdLhew5&#10;/wAZ3tNri+oyb+Lt9hsojCjErx6KLtyb/wAWYiimKLlNXWZ6dJBHbmv2gnYLiubd1+qvbrnN+zVN&#10;FzJ0mJRGLFVPt6Xsy7j+ePkqopqifdPQHh8b+0b7GbfNtYe61XJuKW7sxE7LLxLOTjUR8tf1S/dv&#10;f2LUhgnHxzkug5fpcDkXF9xib7R7O38XA2mFcpu2blPXpPSqn2TExMTE+MT4TESD2waW7seoPtP2&#10;WtW453ym1h7PIo+Jh8dxKKsrYXqZ69Kox7XWaKZ6TEV3JppmfDzdQRRq+0s7OxlfDp4VzGrD83T6&#10;z8HXxc6fL8P670/8oXBgHq0749se/npyyMvt9yGMrP4zyLWbHc8ezLdWNsMezXTexPPVZr/DoivJ&#10;oia7c1UxMxHm6gqn45/SHRfpHF/G0g6rhGJc055w3t1pL3IuccjweM6azPl+uZtyKPPX0mYt2qI6&#10;13K5iJ6UUUzVPugEKd/9o92O1eXcxdNpeU8mt256RsMfEx8bHrj5aPrORbu/8K3AYPX4j9ob2D5H&#10;mWsLcU7/AIVXdqimM3a4VF3F61T0jrcwruRXTHyzVRER8vQME2NLu9PyPV4W74/tcTd6fY24u4G0&#10;wb1F/HvUT+6ouW5mmY+5IPUAABgfcLufwLtVpZ5Bz/k2HxvW1TNGPORVNV7IrpjrNGPYtxVdu1dP&#10;HpRTM++fAELNr9pN2Xw8yvH1vFuW7fGt1eX6/Tj4diiuP31um5lefp/hU0z8wuD7+Teqzs5367O9&#10;1eI8Z2+VpOYbPiO3/NfF97ZpxcnKu28S5ci1j3KLl2xcrqmnpFFNzzT+9BRwDpV9M37PvZ39VNb+&#10;JpEbc3m+0nGdVm73kW2xNHptdbm7nbTOvUWLFqiPfXcuTFMePhHiCFPLPtDewXHcu5h6iOQc0qt1&#10;TTOZqsKi1jdaZ6T0rzb2NXMfJNNExP3AeLoftIOyGyy7eLuNDyrjlq5PSdhexcbJsUR8tcY+TXd/&#10;4NuoXBNnhXO+HdxdHY5JwjkWHyXS5E+WnNw6/N5K4iJm3donpXbriJjrRXTFUe+BGWgAAAAAAAAA&#10;AAAAAAAAAAAAAAAAAAAAAAAAAAAAAAAAAAAAAAAAAAAAAAAAAAAAAAAAAAAAAAAAAAAAAAAAAAAA&#10;AAAAAAAAAAAAAAAAAAAAAAAAAAAAAAAAAAAAAoq+0W/aCxv1U1v47KFjCvRHzjiXb7vfa5DzTfYv&#10;HNLGi2GNOyzKpptfFuza8lHWInxnpPQFxH+9X6df9rvH/wD29X/EEehqfUt2G3u11mk0/dHR7Dbb&#10;nKs4OrwLN6qbl/IyK4t2rVEeXxqrrqiIBFD16epLa9vtfhdpuC7GvW8n5LifW+T7nHrmm/ha65NV&#10;FuzZrp8aLmRNNXWqJ600R4fhxMFVF8B4FynudyzU8L4dratrv9zcmnHs+aKKKKaYmq5du3KvCiii&#10;mJqqqn+3PSATqz/s1e7GNpa8zC5pxrY7u3a886WJyrVuuqI6zbt5NdrpMz7ImqimPlmI8QxQCzsL&#10;knBuS5OBmW8zjfKuL59Vu9RTVVYysPMxq/bTXRMTTVRVT1iqmfniQXy+jX1C5HfLgGRhclvUV8+4&#10;VVaxOQ3YiKfrti7E/Vs2KI6RFVfkqpuRHh56evhFURBEBvtKv69OKfqJg/yntBYhxwu13K5lZ/8A&#10;Cbg0bTc43J8+3n3eIYEz8LJycaiqKb12nrFMRbomZmquYpp6eafwYmAlxg/Zx9+svVRn5G04lrM6&#10;qjzxpMjPyar9M9Os0VXLGJds+b3eFyY+cMUMud8D5V215Rs+Hc01NzTb/U1RGTiVzTXTVTXHmouW&#10;rlEzTXRXTPWmqmekgm/9nj3a2fG+6F3tbmZldzjXPsfIu4OFXVM0WNrh2Zv03aOvhT8Wzaroq6fh&#10;TFv97AVZz6mO9VjsV2r23LrVFrI5Fm3KdXxHBu+NFzYX6apprrp9s0WaKKrlUe/y+XrE1QI50t/v&#10;95y3ebHkPItlk7vfbrIqyNjscmqbl69drn2zP9iIiPCI6RERECpr8I+zz73cs0OJvdpnaLhc59mm&#10;9i6bbXcic6mmuOtPx7dixcptTMTE+WavNHsqpifAMWmu9Ppd7s9h8PH23MMPAy+OZ+TTg2ORanK+&#10;PjVZFdNVymzVRcptXqZmm3NUea3EeHt6g0Zxz+kOi/SOL+NpB1F8v5Vp+D8W5BzDkGR9W0vG8C/s&#10;NjdiOtXw7FE1TTRHh5qqunlpj3zMQI5u+9nenl3fLmudyzk+VXRixXXb47oKa5qxtbhzV9Czap8I&#10;80xETXX0611eM+6IK3T2Q9E3c/vRxuxzKnP13DuL501RqMzZxdryMymiqaZu2ce1TP8AB+aJjzV1&#10;U9f3MTHiDD+/fpV7kdgLWDtOQV4W+4ts731bF5Jq6rk2qL80zVFnIt3aKKrVdUUzNPtpnp4VdesA&#10;9v0n+pDc9jeb4Ov2efdv9tOR5VuxynU3Kpqt4s3JiiNhYp/cV2vCa+kfToiaZ6zFE0h0IW7lF2ii&#10;7arpuW7lMVW7lMxNNVMx1iYmPCYmBH9gxXnHMNP2/wCIcj5rv7s2tRxnAvZ+bNPTz1xap6026In2&#10;13KulFMe+qYgHNj3d7tct7z812fNOW5lVy9lV1UavV01zOPr8SKpm3jY9M+EU0x7Z6dap61VeMyK&#10;3X2Z9Fvd3vNx+xy3AnWcU4xmzV+bNlu7l6i5mU0zNM3MexZtXapo6x081flif3PUH1d1fRD3q7Ua&#10;HY8tyPzPyfjultVZW02Omy6/i4ti3HWq7cs5VvHrmKff8Pz9Pb7AQ7B0qemiYp9PnZ+qqYppp4pr&#10;pmZ8IiIs0iKXvVp6itv3v57sMDW7G5b7b8YyrmNxXV26pizkzamaKthdiJ6V13vGaOv4FExEdJmu&#10;aivB7D+ljuV3+ozdjxyMPScY1t76vmcm2tVyixVfiIqmzYot0V13a6YqiZ6RFMdY61RMxEhk3fL0&#10;Zdz+x+gq5fm5eu5XxOxct2tjtdXN2LmHVdqiiirIsXaKZpoqrmKYqpmqOsxFXl6x1DX/AKde+W+7&#10;E9w9ZyPCyb1zjWddtY3M9FTVM28vBmrpVV5PZ8WzEzXaq9sT9Hr5aqokOkTDy8bYYmLn4V+jJw82&#10;zRfxMm3PWm5auUxVRXTPviYmJgR9AAAAAAAAAAAAAAAAAAAAAAAAAAAAAAAAAAAAAAAAAAAAAAAA&#10;AAAAAAAAAAAAAAAAAAAAAAAAAAAAAAAAAAAAAAAAAAAAAAAAAAAAAAAAAAAAAAAAAAAAAAAAAAKK&#10;vtFv2gsb9VNb+OyhYgaADf8A6V9bG19RPaHFmnzfC5FjZnT+JxVk9fvfC6g+f1O8oyOX9/8Auxt8&#10;i5NyLPIsvV4szPWIx9XX9Rs9PkiaLET98E1Psx+NYuRv+63Lr1imrM1WDrNTgX5jrNNGdcv3siI+&#10;TrOLb6hVvgiij7RLjWLo+/1ra4lmm1PLuN4GzzqqfDz5Fq5fwqpmPl+HjUCx5X2f3KcjQ+onT6ei&#10;7VTi8z1Oy1eVb6/QmbNic+3VMezrFWL0ifnmPeDMPtKv69OKfqJg/wAp7QIwX0B/tJ8a/RW2/JKw&#10;X7CKd/tN9Ph2OX9rN9btU05201Gxwcq9EfSqtYV+1ctRM/NOVX0+6LEPvSxfuY3qI7Q3LVU01Vci&#10;xrUzH7275rdUffpqkEwvtNeTX73Lu2XDqbsxja3T5e5uWYnwquZ2R9Xoqqj3zTGJVEfdn5QiKXpC&#10;4ph8y9RfbHU7GxTk4GLn3ttkWq460zOsxrubaiqJ9sTds0RMe/7gOjQRAH7R/wDqE03656/8jzxY&#10;pP45/SHRfpHF/G0gu7+0T5Rk6PsLj6XFuTRPMeR4OvzYienXGx6L2bV//Ex7YkUZ4uNdzMrGxLMR&#10;N7Ku0WbUT4R5q6opj+3Irqm47o8DjHH9HxvV2qbGt0GBja7As0x0imzi2qbVEREf3tMCNO+qLjeJ&#10;yr0+d2tdl2ab0YfHMzbY3m9tN/V0TnWqqZ90+axH9wHNmK6RfSpynI5l6ee1W7y7tV/Kp00a3IvV&#10;z1qrq1d65r5qqmfGZn6v1mZ9vtESCBAX7RjkuRp+xOv0mNcmn+dvJcLDzaevTzY2NavZkx/7WzaF&#10;ikvjuoucg5BotDaq8l3d7DFwLdfyVZN2m1E/emoHU7qNTr9DqdZo9TjUYer02JZwdbiW46U2rGPR&#10;Fu3RTHyU00xAjT3qZ/Z97xfqpsvxNQOaoVffr+RZHFPQVh73DuzYzMXthRawr9M9Krd7JxIx7dcf&#10;PTVciYEUICrs/T/6p/TD2y7NdvOGZvcCnV7bVaezXyDCp0+3ueTY5MTfzKZuWsKuiuYvXKo81NUx&#10;Punp0Blncr1e+lnmnbznHEqu49OXVyPRbDXWcerS7mnzXcjHrot9KqsGIpmK5iYmZjpPiIogFdIv&#10;pU3V/f8Ap27SZ+TXNy7a0NrA88+MzTr668Onr/i2YESCAAAAAAAAAAAAAAAAAAAAAAAAAAAAAAAA&#10;AAAAAAAAAAAAAAAAAAAAAAAAAAAAAAAAAAAAAAAAAAAAAAAAAAAAAAAAAAAAAAAAAAAAAAAAAAAA&#10;AAAAAAAAAAAAABRV9ot+0Fjfqprfx2ULHyfZ4/tD2f1b2f8AdshV8AgDmJ734N7Wd5u7OBkUzTdx&#10;uYbumevvp+vXppq8fdVExMCrG/sws+zOJ3k1czEX6LujyqKffVRVTnUVTH+DNMdfuhVrYikn7SnO&#10;tX+9PEsG3MVXMDh2NN/p7qr2dmzFM/4sRP3xY1F6HMC/nep3txVapmbeBG1ysquP3NFOryqYmfu1&#10;1Ux98G1/tKv69OKfqJg/yntAjBfQH+0nxr9Fbb8krBfsIqN+0+/6U7NfxXe/5eCLEIvS/wDtC9n/&#10;ANZ8L/LBKP7S7AvW+7/B9pVTP1fM4faxbVXumvG2GZXXH3ov0hGnvQtsLOB6muAU36oop2FnbYlF&#10;c+yK69bk1UR9+aYiPug6DREAftH/AOoTTfrnr/yPPFik/jn9IdF+kcX8bSC5X7SzBvXu0HCthRTN&#10;VrC5datXpjr9H4+DlzTM/N1t9PvhFMemzKNdt9VsLkTNvBzLGRXEeM9LVymufD7wOrK3cou26Ltu&#10;qK7dymKrddM9YmmY6xMT84jVHfvOta3sf3gzL1UU02+Gbymnr767mDeooj79VUQDmSFdDvom19/W&#10;+mLthayKZpuZFrZ5cUz1/Aydpl3bc+Py0VRIiVQK4ftLsK9c7TcFz6aZmzicsps3Zjr0ib+DlTTM&#10;/wDs5Fiobt7sLGp59wfa5NUUY2s5BrMvIrn2RRZyrddUz9yIB1LiNG+pn9n3vF+qmy/E1A5qhV6e&#10;0197Z/Z52saxTNVdrtrh5dUR+8xLdvJrn71NuZEUWCrGu3v2em37g8F4jzjD7qa/Cx+WajE2lGDV&#10;q7l2qxOTapuVWaq4yaYqm3MzTM9I8Y9gMx/+GJyH/a7rv+yLv/vQYn/wxOQ/7Xdd/wBkXf8A3oMV&#10;k/ZHtzf7SdreI9u8ra293f4zYv2bm0tWpsUXvjZN3IiYt1VVzT0i509s+wRtUAAAAAAAAAAAAAAA&#10;AAAAAAAAAAAAAAAAAAAAAAAAAAAAAAAAAAAAAAAAAAAAAAAAAAAAAAAAAAAAAAAAAAAAAAAAAAAA&#10;AAAAAAAAAAAAAAAAAAAAAAAAAAAAAAFFX2i37QWN+qmt/HZQsfJ9nj+0PZ/VvZ/3bIVfAIAot+0D&#10;7U53Du8FfPsXFq/m33Is28mnKpj+DtbLGt0WcmzVMeya6aabsdfwvNV0/BnoWNPeljvxHYLuXRyL&#10;Y4t/YcW3eJVq+U4WP0m9Fiuum5Rfs01TEVV2q6InpMx1pmqnrHXqC4DP9cHpowtNVuLfcGdhX8Ka&#10;7OnxtdnTmXK4jr8OLdyxRTTVPs611U0/33QRSL3x7q5/ejudybuDnY84NrbXaLWp1k1ef6rhY9EW&#10;se1Mx4TV5afNXMeE1zVPvFWA/ZtdqM2M3lfeTaYtVnA+rVce4rXcjpF6uu5Rdzb1HWPZR8Oi3FUe&#10;EzNdPtpkK1f9pV/XpxT9RMH+U9oEYL6A/wBpPjX6K235JWC/YRUb9p9/0p2a/iu9/wAvBFiEXpf/&#10;AGhez/6z4X+WCz77Rbtdmcs7aaDuDqcWrJze3OXdjbUW4mavzZsIt0XbvSImZ+FdtW5n5Kaq6vZE&#10;hFN/DOWbbgnLeOcy0VyLe34zsMfY4E1dfJVXYrivyVxEx1priPLVHviZgF8HCvXL6e+UcfxdpuOX&#10;xwzbfBirace2ePkzdsXYj6dNu7ZtV271PXr5ZonrMe2mmfARA/1n+rXhvebQ63t12+wcnO0Wt2tr&#10;bZvLMy3VjfHu2LN61bt42PXEXIo6Xpmqq5FM9Y6RT08RUAuOf0h0X6RxfxtIOjT1M9r7/d7stzPh&#10;2vtxc3lWPRseOUz0ias7Bri/atxM+EfFimbXWfZ5xHNvfsXsa9exsmzXj5GPXVbv2LlM0V0V0T0q&#10;pqpnpMTEx0mJFXSenH1ydsMjt9x/i/dXfV8T5bxnCs667scnHv3sXY2saiLdq/TdsW7nkuTRTHxI&#10;rin6XWaZnr0gNXesT1k8G5twTM7X9qNje3tHIblqOT8l+Bexse3i2blN36tYi/RbuV1XK6KfNV5f&#10;L5OsRNXm+iFZnDeJbznnKtDw7jeJObvOR5lvC19iOvTz3J8a65iJ8tFFPWqur9zTEzPhAOnrhHFc&#10;Hg3DuLcM1k+bA4tqsTV41yY6VV04tqm156v76uafNPzyIygEefVP2xyu7PY/mfF9XYnJ3+NZo23H&#10;LNMdarmZgVfGptUf316iK7UfPUDnAqpqoqqorpmiuiZproqjpMTHhMTEirvOwHrp7XbvhGk1HdTk&#10;P80ebaXEtYWxy8yzeuYux+BTFEZVu9Zt1001XIiJrpr8vSrr5etIjBfVH63O1+47f8o7cdtq73NN&#10;jy3BvazP3vwruLgYdi9Hlu1UzepouXrnTwpimnye+ap6eWSqewdIfp/1ODvvTN2y0ezsxka3dcJx&#10;MDYY8+yuxk4vwrlP36apgRQF3Z7a7ztH3A5JwLf2q6cnSZVVOHmVU+WjLw6582PlW/dNN230nw9k&#10;9aZ8YmBU2/SZ619X2q41jdtO52Hm5XGNfduVcb5Hg0RfvYVu9XNyvHyLMzFVdqK6qqqaqOtVPXy+&#10;WaenlCdeR66vTDZxZybfcK9lXOnWMK1ptrF2Z+T+ExKKP7NXQRHHl/2lejjd6nA4FwjIuaT8440b&#10;vkG+qii59Si9TGR9Xw8aur6U2/N5Kq7vhPTrbn2C4LRrdy3et27tqum5au0xXbuUz1pqpqjrExMe&#10;2JgR/YAAAAAAAAAAAAAAAAAAAAAAAAAAAAAAAAAAAAAAAAAAAAAAAAAAAAAAAAAAAAAAAAAAAAAA&#10;AAAAAAAAAAAAAAAAAAAAAAAAAAAAAAAAAAAAAAAAAAAAAAAAAAAKxvVz6Su6/evuvZ5lwudLGno0&#10;eHr6vr+ZVYu/GsXL9Vf0ItV+HS5HSeor8PSX6Ru7PZfu1b5pzKdLOmp0+bgz9Qzar974t/4fk+hN&#10;qjw+jPWeoLQBAGD9xe3PEe6vFNjwzm2ro2uk2MRVNPXy3rF6nr8O/YuR427lEz4VR88T1pmYkKi+&#10;5P2cXc3SZuTkdtN3rua6WqqasTCzbtOv2VET4xRX8SPq9fSPDzRcp6/vKRcWkbfoh9T9y/Fj/wAM&#10;K7c9elV2vbaiLcfP5vrsxP3gSZ7S/Zvciydhi7PvHyLE1mos103LnGNHcqv5eREeM27uVVTTbsxP&#10;vm355mPZNM+MDFbTx/QaXiul1nHOO62xp9HpsejF1mtxqfLas2qI6RTEf25mfGZ8Z8RFd/rH9Knd&#10;Pvn3N0XLeETpo1Ou4vi6jI/OGZVj3frFnNzb9XSmLVfWnyZFPj19vUVjHpX9H3d7s93i03OeXzo5&#10;0mDg5+Pf+o5tV+958mxVbo6UTZoiY6z4+ILTxECPWp6cO4vfvN7d3+CTq4t8YsbO3s/zllVY89cu&#10;rFm35PLbueb/ADNXUEbOyvob73cB7s9v+Z76ePTpuNbrGz9l9Wz67l74VqrrV5KJsUxM/N1FXA5m&#10;HibHEytfn41rNwc6zXj5uHfoi5au2rtM01266KomKqaqZmJifbAipTvb9nRuJ22bvuyO0xL2qy66&#10;rs8K216bN7GmqZn4eJlTFVFyjrP0YuzTNMe2uoXFGLC9DXqcy86nDu9u6MCiavLcz8jbav4FEfvp&#10;m3lXKpj/AAaZn5gTE4t9nVj6rthza3yTb4nIO6u81NVrjHwarlrWavKt1UXrcUXaqYuXKrlVuKKr&#10;k0REUVVRFHvkYtBaj7Pf1AYW21mbenjPwcTLsXrvl2Vcz5bdymqekfV/b0gMV5QiBnqO9DnGO7+z&#10;zeacJ2VnhPOc6Zu7W3dtTXrdldn/AM5ept/Ts3ap/CuURV5vbVRNUzUCu3eehH1L6fJrs4vCsXkN&#10;imZinP1m1wfhVdPfFOTex7vj89Ar0+L+gL1Gb7Kt2ttodXw3FqqiLmbtdnjXYin3zFvAqyq5n5Im&#10;I+77wWi+nL0m8J9P9m7tqMmeVc8zrPwc3lORai1TYtVdPNYwrPWr4VE9PpVTVNVXvmKfowRK0AAF&#10;cvqS9B2u7k7nY877W7LD4vyraV1ZG74/mxVRrc7IqnrXft3LVNdVi7XPWao8lVNdXj9CfNVJcUB8&#10;n0N+p3HzZw6O3NOXR5vLRm2dtq/g1R++ia8umqI/wqYn5gS57DfZ4XNdscfknfLNw8+1jx58Pg2t&#10;uVXbddyY+jVm5PSmJiifH4dvrFU9PNXNPWmRi0NmfZ1d+7eXlW8K/wAbyMKi9XTiX7mwrorrtRVM&#10;UVVU/AnyzMdJmOvgGK4bszxPa8E7UdvuG7z4P544zo8PX7L6vXNy18axbimvyVzFPWOseE9BGFd+&#10;/ThwH1Aaaxi8kt3NVyLWUVU6Hl2FTT9axoqnrNuumrwvWpnxmir55pqpmeoKp+afZ59+ePZV+OL0&#10;afnuviqfq1/CzLeDkVUe6blnOqs0U1fNTcr+6LiwXA9Dnqdzb9NmvtxGBbmeleVlbbV026fnmKMu&#10;uqf8WmQSU7dfZp8gyb+Pl91Oc4eqwYmKr2l47TVk5NdP72crIot27U/PFu5AYra9JqcbQaXUaLCr&#10;vXcPS4WPgYlzIrm5eqtY1um1RNyufGqqYpjrPvkR6g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MI7h9xeIdrOK7DmXN9vb1Gk18RTNyYmu7evVdfh2LFuPpXLlfTw&#10;pj55npTEzAVL9yvtIu4G2zMjF7X8b1/EtPTVVTj7Pa0fX9lcpj8GuaPNGPa6++ny3On76RcEe7/r&#10;T9Tl+7N2vunk0VTPXy29drLdMfcpoxIj+0DMeN+v71HaO7RVst9qeXWaZjrj7bV49uJj5PNgRiV/&#10;fmQWO+mD1f2vUHts/imdwbL49yPU6+rY5mwxL1OTrKrVFyi1411xbuWq6qrkeWjpX1iJnzeAiaoA&#10;AAAMY5tlZODwzl2bh3q8bLw9Ln38XItz0rt3LePcqorpn3TExEwDnX/3oPUL/tg5P/rtYq7v0hco&#10;5DzP079veS8r3GVv9/svzt9f22ZXNy/d+Dt82zb89U+M+W3RTTHzQIkoDnt7q+o/vvqO6HcjU6zu&#10;tyPB1ur5TuMTX4VnMrpt2bFjNvW7duiPdFNNMRECrCfs/O4/O+43F+42Xzrlex5Vk6zaYVnX3tje&#10;m9VZouWLlVVNEz7ImYiZEWEgAAgr6++f817d9r+I7bg/Js/i2yzOU2sTKzdfdmzcuWJwsu5NuqY9&#10;seaimenzArG4F6lO/ex51wvX53dnkmVhZ2912PmY1zMrmi5au5VuiuiqPfFVMzEiuiMQAAAAAAAB&#10;F/1j8r5Jwn0+8x5HxLdZXH97hZGrpxNrhXJtXrcXthj27kU1R7PNRVMT80gpQ/3oPUL/ALYOT/67&#10;WK6JOB5mVsODcMz82/XlZudotdkZeTcnrXcu3ca3VXXVPvmqZmZEZWAACjf1X9++83EPUF3G45xj&#10;uVvtHotZkYNOv1WJlVW7NmLmvxrlUUUx7OtdczPzyKkH9n33Y7k9xuT9x8XnXNdryrG1mrwbuvs7&#10;G/Veps13L1ymuqiJ9kzEREhVoogAAAAAACFnrv5zy/t/2Z1W84TyLO4xt73KsLEu7HX3ZtXarFzF&#10;zK6rc1R+5mqimZj5gVMaL1NeoDI3ensX+7vJbtm/nY9u9bqza5iqmq5TExP3YkV0dCAAAAAAAAAA&#10;AAAAAAAAAAAAAAAAAAAAAAAAAAAAAAAAAAAAAAAAAAAAAAAAAAAAAAAAAAAAAAAAAAAAAAAAAAAA&#10;AAAAAAAAAAAAAAAAAAAAAAAAKMvtC+5ey5P3lngFGTXTx/t3h49ujCpmfh3M/OsUZV+/Me+Yt3Ld&#10;uOvs8s9PbIqNvYbspv8Av1z7H4Ros2zqrdvFubDd7q/RNyjDwrNVFFdz4dM0zXVNdymmmnrHWZ8Z&#10;iOswFoWF9mh2jt4tFGx51y/KzopiLmRjXMDHtTV75i1XiXqoj5vPP3Qxa/5h9mTj/V7t7gHc+7Tl&#10;U0z8DXcgw6ardc+6KsrFmJo/9hUGKSfoy9PO47EcO5LVzDHxqObco2lX16vFu037dGBhea3iUUXK&#10;fbFc1XLvunpXTFURVT0ETKAAAABiPcD+gXN/0BsvyW4DlmFdCvob/Zb7X/8AXf8ALeeIlkCBnJ/s&#10;8+zvK+S8h5TsOVcysZ/Jdnl7XNs4+Vr6bNF7MvV37lNuK9fXVFMVVzEdapnp75BvnsR6eeHenzW8&#10;g1fD9rudrY5Hk2crNr3N3Hu10V2KKqKYtzj4+PERMVePWJBvoAAFc32lsT/4PcJnp4RzKzEz93X5&#10;osVD9tf6xuAfrJqvyy0DqREAAAAAAAAa17udrtD3l4Ht+3vJc3P1+n3NzGuZOVrK7VvJpnFv28ij&#10;yVXrV6iOtVuInrRPgCHP/wANTsj/AN7+cf65rf8A+3C4p+aPU4+h0uo0WJXcu4ulwsfAxrt6Ym5V&#10;bxrdNqia5pimJqmKfHpEfcEeoAADnd9alM0+p3upFUdJnJ10/enV4cx/akVJv7Mf+l3dX9D678ou&#10;hVw4gAAAAAACAX2j8TPYTTdI9nMtf1/1POFik7jn9IdF+kcX8bSDquEAAAAAAAAAAAAAAAAAAAAA&#10;AAAAAAAAAAAAAAAAAAAAAAAAAAAAAAAAAAAAAAAAAAAAAAAAAAAAAAAAAAAAAAAAAAAAAAAAAAAA&#10;AAAAAAAAAAAAAc/Xrt43m6D1JcyzMm3VTicoxtbttXcmPw7M4lrGrmPuXse5T94ViXpW76Y3YLud&#10;Tyfa4F3Zcb3WBc0/IrONFM5Fuxdu271N+zFUxFVVuu1T9GZjrTNUe3oC/Pt/3S7fd0tVRuOBcr1/&#10;JMWaKar9rGuxGTj+b2U5GNX5btmr5q6YEZ+AD8r9+xi2L2Tk3qMfGx6KruRkXaoooooojzVVVVT0&#10;iIiI6zMgqF9QP2g++v7XP4v2MmzrNPh11WLvPcmzTfycuqmek1Ydi9TVbt2/kqrpqqq9sRR7y4II&#10;bPvz3t3GVXmbDu3y+9ernzdKNzmWrdM+36Fu3dpooj5qYgGxOA+sL1BcAzLF6xz/ADuU4FuqJv6b&#10;ktdW0s3aY/cTcvVTfoj/ANXdpBcx6cfUrxP1C8eyL+BZ/MXL9LRR/OTit25Fyq1FfhTkY9zpT8Wz&#10;VPh16RNM/Rqj8GaiNydwP6Bc3/QGy/JbgOWYV0K+hv8AZb7X/wDXf8t54jXfr37oc/7XcN4HseAc&#10;nyuMZu03WRj5+RixbmbtqnHmummr4lNcdIq8RVXn+916kf8Aa1uP+Djf8iCzH0B91u4fdLS9y8nu&#10;ByrL5Rf0+brLesuZcW4mzRet5E3Ip+HRR+FNEe35ATy3u81HGdNtOQ7/AD7Or0ulxrmZtNjfny27&#10;Nm1TNVddU/NEeyPGfZHiIpX75ev7uLy/aZup7UZFfAuH2a6rePs6bdFW2zaYmY+JXcriuMeKvCYp&#10;txFUe+ufZBUSae+XemnLjOju7zP63FXm+sfn3YTV1+f+H9nzewGc819TXcTud2xntt3IyqOV04G0&#10;xdvx7kt2mm1nY97Hou2ard6q3TFN6iq1friJqjzxPjNVUeEBqntr/WNwD9ZNV+WWgdRt6btNm7Ni&#10;im5fiiqbNuuqaKaq+n0YqqiKpiJn2z0n7giijuf67fUTtNxttLgZGD20o1uVew8vV6zFt3sq3XZr&#10;m3Xbu5OXF6rzU1UzEzbij7gqNex78d7dteqvZ/dzmN+ques0Rus6i3H+Dbou00U/egHtca9S/f3i&#10;eVbytT3a5Lcm3VFUY2yzrmyx56e6bGdN+34+/wCiC2v0k+r6jvlcv8J5rh42n7ia/GnKxb2J1oxN&#10;rj2+kXK7dFUzNu7b6xNdHWYmOtVPSIqppIll3O2Wdpu23cLcavJqw9nquNbbM12ZR081q/Yw7ty3&#10;cp6xMdaaqYmOoKLu33rD754nO+GZPKe52x2HGLO7wKuR4WTGPFq7gfWKPrNNcxaiYibfm8evgK2L&#10;6ivXP3A5lyLacf7U73I4ZwTX3q8bF22BPwtls/JM0zk1ZEfwlmirp1optzTPTxrmZnpSHlejju13&#10;X5B6ie33Ht33K5RvNJtq9n+c9RsdtmZeNeizrMu/T57V67XTMxXbirr09wPu9SHqW768Q75dyeNc&#10;a7k7PUaLT7abGs1tmmxNuzb+FRV5afNaqnp1mfbINI/73XqR/wBrW4/4ON/yIOgHtjss7c9tu3u4&#10;2mTVmbPa8a1OZscyvp5rt+/h2rly5V0iI61VVTM9BGrvUZ6i+Lenvi1nZbKz+eeU7n4lvi3FrdyL&#10;deRXbiPPdu19Kvh2bfWPNV0mZmYppjr7ApW5/wCrrv8A9wc6/k5fcLY8awblczY0vG7teqxrVE/u&#10;PNj1U3rkf+tuVz84rGOL+pLvxxDOtZ+n7r8krrt1RVOJsc+7scWrp7qsfMqvWp6/4PUHhd4e5+b3&#10;i5tkc/2+rx9Xv9thYVnf04k1fV7+Th2Kcb49uiqZmiK7dqjrTNU9J6+PQE7/ALMf+l3dX9D678ou&#10;hU9fVR3g5h2P7YV844dx7B32TRsbGDnXNhVd+DhW8mmuKMiq1amiq5HxYpo6eenxqj2iKZeWesX1&#10;G8uu3qsnuXn6THuTPw8LRU29ZTbif3NNzGpovT92q5M/OK1hPervHN34892eZzf69fjTvth5+v8A&#10;hfH6g3h209bnfrt/sMWrZcpvc/0VFVMZmk5DV9ZruUdfHyZsxORRX09kzXVT18ZpqBeF2l7pca7y&#10;cE03PeLXK4wNpTVRlYN7p8fDyrU+W9jXojw81FXv9lUTFUeEwIzrabTXaTW7Dc7fNs63VarHuZey&#10;2GRVFFqzYs0zXcuV1T4RFNMTMyCmDvx9oDzrk+1ztH2dvzwziWPcqtWeQzapq2ufTHhN2Ju01RjU&#10;Ve2mmmPie+ao6+WCocVd8u9NeX9eq7u8znM83m+sfn3YRV1+bpf8I+YGf8o9UPcruB2v2fbDuLnU&#10;8wxLmViZ2h5Bk0028/DyMW5HWLly3TEX6K7VVdP0488TMT5+keUGh+Of0h0X6RxfxtIOq4QABEH1&#10;Q+rLQen/AA7Gk1eHa5L3G21j4+v0ldc04+HYqmaacnNqo+l5ZmJ8tumYqr6T40x9IFQHM/Vj6g+c&#10;Zd7I2Hc7caixcqmbet0N6rU49umfZREYc266oj+/qqn5ZkVien7/APfDQ5dGZrO7fLbV2ifN5L23&#10;y8izVP8Af2b9y5br/wAamQWVeln11Z3Mt7rO3PeScW1uttcoxeOc2sUU49vJya/CjHzbNPS3RXcq&#10;8KK7cU0zPSmaY6+YFn4gAAAAAAAAAAAAAAAAAAAAAAAAAAAAAAAAAAAAAAAAAAAAAAAAAAAAAAAA&#10;AAAAAAAAAAAAAAAAAAAAAAAAAAAAAAAAAAAAAAAAAAAAAACL/qf9Nem9QvFsWzayrek5vx2LlfF9&#10;/cpmq3MXOk3MXKimJqm1cmmJ6xEzRV9KIn6VNQUT9zOzXcrtDtK9Xz7iuZpetyaMPaeX4uDldOvS&#10;cfKo62q+sR16dfNH7qIkVgWo3O44/sMfbaHa5mk2mJV5sXZYF+5jZFqflou2qqaqZ+5IJ5dnPtBu&#10;5vDMjE1fcu3HcbjMTTRdzaoosbixR7PNRfpimi/0jrPS7Hmqn/zlILjO3ncXiHdPiuv5lwnbW9vp&#10;NhE0xXEeW7YvU9PiWL9ufpW7lHXxpn5pjrTMTJEPftCe6OZwntHgcN1OVOLs+5mZcwsq5RV5a/zX&#10;iU03MymmY8f4Sq5at1fLRVVHvBShxXjufy/k/HOJ6uInZcm2eJqsDzdfLF7MvU2aJq6e6JrjqK6O&#10;O3Pp17RdteM4HHNTwjUbG5j2Kbex3mxwrGVm512I+ndv3rtFVU+arrMUxPlp9lMRAiur1+enPiPC&#10;Nbo+6/ANJj8cxM7YRqeV6TAtxaxPi3rddzHyrVmjpRa6/DqorimIpmZonpE+aaioOdh+5+f2f7q8&#10;R5xiX67WFg5lGPyGxT16X9ZkVRby7VVMe3+Dmaqevsrppq9wOjfntdFzt/zS5bqiu3c4/saqK6Z6&#10;xMTiXJiYmPlEctIroV9Df7Lfa/8A67/lvPESZ3fHeP8AJsOddyTRa/kGvqnrVg7LFtZdmZmOnjbv&#10;U10+z5gc1PffV63Sd6u6+n0+DY1eq1nLNti67W4tum1YsWbWXcpot27dERTTTTEREREdIgVZL9mJ&#10;/R7u7+kdR+Kygr7vtJ+5mZqeMcN7Wa3Jqsxyq7d2/JKaJ6TXiYVVNONZqj3013pqrn57VIRV12j7&#10;eZ3dfuTw/t7gXvqt3k2fTYyMyI802Ma3TVeyr0U++bdm3XVEe/p0B0IcS9NfYvhukxtFre1/Hc+z&#10;YtRbv7Dba7G2GZkzEeNd/IybdddU1T49OsUx+5iI8BFfnr97F9q+33DOL824PxDE4putpyCjV7Cj&#10;W+axiXLFeJkXv9Fpn4VFUVWo6TRTT7+vXw6FVxdtf6xuAfrJqvyy0DqRERC23ok7I8k7j8q7j8pw&#10;NhvcnlGd+cLnHasqrG19m/VTT8auIxvh3a5u3YquVea5061dPL8obZwPTv2G1tiMbG7N8NqtxT5f&#10;NkaXCybkx89y/arrn78gra9e/py4D270XG+5nb/SWeMWtjto0vINHhRNOJXXesXb9jItWuvltTEW&#10;K6aooiKZ60z0ievmKg/2B5Jl8S72dq99hXZs3MXk2us5FUT082NlX6cbJo6/39m7XT98HRH3h/qk&#10;7pfqhu/yC8I5fhVsnpP9Ffa7nPbfjvc/uLczuUXuT0X7uHxu3euYOHjW7ORcx4i5Xj103rtczamr&#10;rFdNMRPTyz06gm7w70rdie33MNNzvhfCfzByXRfWPqOZa2Gfeo6ZOPcxbkVWcjIu25627tUfg9RG&#10;v/WrwjhuX2D7k8pyeJ6e/wAn12Lh3MDkdeDYnPs1VZ2Nbqm3kzR8SnrTVNM9KvGAc/wrqB7Pf1Sd&#10;rf1Q0n5BZEUA+qPuZmd1O93N99cyar2q1edd0vGrXXrRbwNfXVZtzRHui7VFV6fnrkVIz0J+mzjP&#10;djM5B3B7ga+Nxxbi+Vb12o0VyaosZexmim9dqyIpmJqos266J8nsqmv6XhT0qC1rZdgOx22wJ1mb&#10;2i4hOJ5PJRTZ0+Hj10R06fwd2zboron56aokRQX6mOD8c7b98u4HC+JYleBx3S5WNGswrl2u/Nqj&#10;Iw7GRVR8S7NVdURVcnp5pmentmRUy/sx/wCl3dX9D678ouhVqHcngeo7ncE5RwHe1V29ZyfBrxL2&#10;Rbimq5Zr6xXav0RV1iarVymmunr74EaE4P6JfTvwqxZivhUcv2FFMRd2nI71WbVcmPfOP9DGj71q&#10;AbI2npw7B7jXXtXl9neIWca9RNFVzC1OLhX6YmOkzRkY1u1don56aokFBPqF7Z4vaDvFzbgGvv3c&#10;nVabKtXdPevT1ufVMyxbyrFNdUdPNVRRdiiZ6R1mJnoKn/8AZjcky6qO7HELtyasC1Os3GFZ91F6&#10;58fHyKvu100Wo/xQrYH2j3c3M452+4v241eTVYvc9y7uTu6rc9JnX634dUWavmu3rlE/P8OY9khF&#10;SHbbg+x7l894nwPVVxZzeU7Kzg05Mx5qbFuuet69VT1jrFq3FVcx8kA6F+E+mXsZwXQ4mi1/bbQ7&#10;b4Fqm3lbfc4GNsc7KqiPpXL1/It11fSnx8tPSmPZTTEeAiDnr37DdpuD9t9Tz3hnDMLinIb/ACPF&#10;1mVOqicbFu49/GyrtUTiUTFmmYqtU9KqaIn5eoqq3jn9IdF+kcX8bSDquEAfHsc/F1Wvz9pnXPg4&#10;Wtx7uVmXf3tqzRNddX3qYkHL53K53tu5nPOVc73VyqvP5LsLuX8OqrzfBszPlsWKZ/e2bUU26fmp&#10;gVaH6FPTJwjacEsd3uf8exOUbLkOTfo4prdnapyMTFw8S7VYqvzj3Imiq7cvW6+k1RPlpppmnpNU&#10;gk/6gfS9207l9v8AkNrVcN1Oh5pr8C9k8Y3urxLOHf8ArViia7Vm9VZpp+JauTHkmmuJ6dfNT0qi&#10;JEc9Fu5Xarou2q6rdy3VFVu5TMxVTVE9YmJjxiYkV0wenvnt/ub2W7d81zbvx9lttTRb3F//ANJm&#10;4ddWJlV9Pd5r1mqenziNyAAAAAAAAAAAAAAAAAAAAAAAAAAAAAAAAAAAAAAAAAAAAAAAAAAAAAAA&#10;AAAAAAAAAAAAAAAAAAAAAAAAAAAAAAAAAAAAAAAAAAAAAAAAA+LY63XbjCyNbtsDG2muy6ZoysDL&#10;tUX7N2mfbTXbuRVTVHzTAIV91vQR2X57Yy8ziWJc7Z8juRNVnJ1MefXVXPdF3Arq8kU/NZqt/fBS&#10;53T7Y8o7Qc22/BOXY9Fra6uqmq3k2JmrHyse7HmtZFiuYiaqK4+WImJ601RFUTAqXH2efcvY8Y7y&#10;/wAwLmTXVoO4mHkW6sKqZ+HRsMCzXlWb8R7pm3buW56e3zR19kAz77TbKvV837X4dUz9Xx9Hm3rU&#10;e7z3smmmv+1bpCIm+k7Hs5PqN7R278RVRTvaLtMVezz2rVy5RP3qqY6A6QBEOvXnj2r3pl5tcuRE&#10;14ubp7tiZ91c7HHtz0/xa5Bz+iul3W5V/P8ATrgZ2TM1ZOZ25tX8iZ9s13NRFVXXr88iOaIV0K+h&#10;v9lvtf8A9d/y3niJZA5nvUX/AF995f1z3X5ZdFWL/Zif0e7u/pHUfisoKj/9o9k3r3fvUWbkz8PD&#10;4fr7din3RFWXm3Jn+zVIRj/2fONYv+o3V3btMTcwtFtb2NM+2K5t02pmP8S5VAL6hFcv2l39T/CP&#10;1xs/yfmixUR21/rG4B+smq/LLQOojNzcTW4eXsdhk28LAwLNzJzcy9VFFu1ZtUzXcuV1T0iKaaYm&#10;ZmfcIqG7z/aMckyNtnabsrq8TWaTFuVWrXL9rYnIy8ryz0+LYxq5i3Zon2xFymuqY6TMUT1pFwRW&#10;yfWV6mMq5Vdu91s6iqqesxZw9fZp+9TbxqYj+wDAued/O7/c7S2uPc85zm8k0tjLozrWBkW7FNFO&#10;RborooudbVqiesU3Ko9vvBi3bX+sbgH6yar8stA6S+8P9UndL9UN3+QXhHL8K6KPRl+zL2q/iWd/&#10;KOUIk+CMHrN/Zl7q/wASwf5RxQc64rp07YX7mN2T7eZNr/O4/CNTct/4VGttTH9uBHMbVVVXVVXX&#10;VNddczNVUz1mZn2zMir4/s9cWxj+nXCu2qaYuZvINpeypj2zXFVu1Ez8/kt0iJxA52/Wl+053U/j&#10;Wv8A5MxBUnfsx/6Xd1f0Prvyi6FWN99++vEewfDp5RyaLmdm5tycbjvHcaqKcjPyYp8000zV1iii&#10;iPG5cmJimOnhNU001EVA81+0A9QPJsy9Xx/aa7gesqqn4GBrMKxkXIo90XMjNov1TV8s0RR9yBWt&#10;59YXqVqmZnuxs+s/JYw4j+xGODSfMua8p7hcgy+Vcy3F7fcgz6LVGXs79NFNddNi3TatxMW6aafo&#10;0UxHhALEvsyP6a90f0Jg/lNQVjf2luXfr7ycKwapn6tj8MsX7Ue7z3tjnU1/2rVIRqn0IYtjJ9TX&#10;Bq70RNWHi7e/jxP7/wDNuRR4fPEVzIOgYRAH7R/+oTTfrnr/AMjzxYpP45/SHRfpHF/G0g6rhAGo&#10;+/2RexexnePIx6povW+Fb2bdce2mZwL0dY+57QcygqSfD/V16geBca1HEOK85t6zj2is/V9Xgfmr&#10;V3vh2/NNfT4l7Frrq8apnrVVMgyX/fo9UP8AtIt/9i6f/wByBEj2+IL+vQPdruemnidNU9Ys7Hb0&#10;W4+SJzrtX92qREzAAAAAAAAAAAAAAAAAAAAAAAAAAAAAAAAAAAAAAAAAAAAAAAAAAAAAAAAAAAAA&#10;AAAAAAAAAAAAAAAAAAAAAAAAAAAAAAAAAAAAAAAAAARr7y+qTtz2N5jw7iXMvrU1cox72Xn7DDp+&#10;N+bMemuLdi9kWaf4Sqi7XFcfQiao8kz5ZBvHi3MOK831Nje8P5Dr+S6jIiPh5+uv0X7cTP7mqaJn&#10;y1R76aukx74BkUzERMzPSI9sgoJ9eHcTjXcPvpcr4tmWdngcR0mNoMra49VNdnIyrN/JyL027lPW&#10;Kqbc5Hw+seHWmengK8z0Lcdzt96lOE5OLbqqxuNWNjttpdp/83Zow7uPRM/dvX7dP3wSx+044rk3&#10;MLtXzezbmcTFvbDSbG708Kbl+m1k4sdfni1e/sBFbvZnl1jgXdjt1zDLr+Hgcf5BgZWzuePhiRep&#10;pyJjp/8AupqB072b1nIs2sjHu0X7F+im5Yv26oqoroqjrTVTVHWJiYnrEwIgD9oxzTB0vZbXcQnI&#10;p/O3Nd3jxZw/NHnnE1/XIvXenyU3PhU/dqFikvT6rO3u21ej1dicnZbnLsYOuxqfbcv5Fym1boj7&#10;tVUQDpy5FqbWi7TbzRY8+azpuJZOBYnp7acfAqtU+H3KRHL4K6FPQ1VTV6XO2MU1RM0TuoriPdP5&#10;6z56T96YESzBzPeov+vvvL+ue6/LLoqxf7MT+j3d39I6j8VlBWsftMeLX8TuH2+5nTbq+p7zj93U&#10;1XIj6Px9bk13p6z7pmjMp6fc+YIjV6PecYPAfULwDa7XJpxNTs79/S7DIrny0URsbFePZqrqnwim&#10;L9VuapnwiImQdFoiuD7S+/Yp7S8Exqr1FOTd5dRdtY81RFdVFvAy6a6op9sxTNdMTPu6x8osVG9t&#10;f6xuAfrJqvyy0C+L1ubjYab00dxbutuVWbudTr9fkXqPCYx8vPx7V+n7ldFU0T81QjnnFdNvZ3tj&#10;wPtxwTjWp4bpMHHx6tbjXMnb27NE5GfcrtU1VZN+9081yq5M9fGekR4U9KYiBEWPtHbVujsLppot&#10;00z/ADy1/jERH/1PPFim/tr/AFjcA/WTVflloHSX3h/qk7pfqhu/yC8I5fhXRR6Mv2Ze1X8Szv5R&#10;yhEnwRg9Zv7MvdX+JYP8o4oOdcV0/wDaGim52h7X0V0xVRXw/SU10z7JidfZiYkRzU844zk8L5ny&#10;viOZRVRk8Z2+brLsVx0mfqt6u1FXzxVFPWJ98eIq3n7NjnGDse23L+AXcmn88ca3dW0sYsz0qnA2&#10;Fq3TFVMe+Kb1mvzTHs81PX2wFWSiOdb1mX7OR6me6tyxeov26c3Ct1V26oqiK7euxaK6esdfGmqm&#10;aZj3THQVKL7Mf+l3dX9D678ouhWH/aTbjYZXefiukvXKo1mo4nYyMHHn8GLuXmZUXrkR8tUWaKZ/&#10;wYCNUeiTgHEe4nffVarmmDY22q1eszNtj6bKiK7GXk4/w6bdu7bnwrpp+JNyaZ8J8vSqJp6xIdAO&#10;Lrddg2LWLhYGPh4tmmKbONYtUW7dFMeyKaaYiIj7gigj14000+pnmsU0xTEYWn8IjpH/AEdjit8f&#10;Zkf017o/oTB/Kagr0PtNuL5FrkHa/mlFqasXN1+bpMm/EeFFzFu05NmmqflrjIuTH+DIRDP0tc3w&#10;O3nf3tryba5MYmqt7KvA2eVXPlt2rOysXMKq5cmfCKbc34rmfdEdQdJHt8Y8YkRX59pFfsUditDj&#10;13qKL9/mODVYsTVEV1xRh5vnmmn2zFPmjr09nUWKVOOf0h0X6RxfxtIOq4QBjPNePUcu4by3il2q&#10;KbfJ9Nn6m5VV7IjNx67EzP8AwwctWwwMzVZ+bq9jj14mw1uRcxc7FuR0rtXrNU0XKKo+WmqJiRV6&#10;PoX5HwbnfYzR6OrXavK5TwWu/reQYt3Hs13/ACV37l7FvzFVM1TRXarimKvZ5qao9wiZn81eMf8A&#10;dzV/6nZ/4gPM22v4BoMKvZb3B4/ptdaqppuZ2daxcezTVXPSmmblyKaesz4RHXxBlGJh4eBZjGwc&#10;WzhY9MzNNixRTboiZ8ZmKaYiPEH0gAAAAAAAAAAAAAAAAAAAAAAAAAAAAAAAAAAAAAAAAAAAAAAA&#10;AAAAAAAAAAAAAAAAAAAAAAAAAAAAAAAAAAAAAAAAAAAAAAAAAAAAAAAoX9aParvZh90+X9x+Y6K7&#10;s+K7fK/+5OR6vz5OBi6+zEW8XHvTFMVY9dFuI83nppiqvzVUzV16iod6LkvI+LZn5x4zv9lx3YRH&#10;SM7V5V7DvdPb0+JZqoq/tgzjed8O8nJdbc0+/wC6fKttqr1E28jX5O2y67N2ifCabtE3OlyP8LqD&#10;DeLcT5Lzbd4fHOJaPM5DvNhV5cXW4Vqq7cq8Yiap6eFNNPXrVVVMU0x4zMQC+z0kemq12B4ll5e9&#10;rs5vcPldNqvkWVZnz2sSzb6zawrFfvimZmquqPwqvlpppkRunvN2s03ebtzyLt/uq/q1G2tRXrdl&#10;FPmrw82zPnx8imOsdfLXEeaOseamaqeviDnN7ndq+b9oeUZfFOcaa7rM+xVV9Ty4iasXNs0z0i/i&#10;3ukRct1fLHjHsqimqJiCtqdv/V7387bcfxuLce5nF/RYFuLWrwtniY+bOLbj2UWbt6ibkUUx4U0T&#10;VNNMeFMQDT/cDuRzjulv7nJ+fciyeR7mu3FmjIv+Sii1apmZi3Zs2qaLdqiJmZ8tFMR1mZ9syCxL&#10;0Melfe1ch1neruHqbuq1eoj4/BNJmW5ov5WTVT0oz7luqImi1aietrrHWqrpXH0aYmsLcdhhWNng&#10;Z2tyYmcbYY93GyIj2zRdomirp96RHL13F4Fv+2PNeQ8H5Li14200GXcx6qqqZppv2on+CyLXX20X&#10;aOldM/JIrNO3HqJ7z9pdbe03AOd5Wj1F69VkVauuxi5uPTcr6eaq3azLN+miaunj5Yjr7wdIfG8z&#10;I2HHdBn5dz4uVna3FyMm70inzXLtmmuuelMREdZn2RAjm49Rf9ffeX9c91+WXRVi/wBmJ/R7u7+k&#10;dR+KygqY3qZ7IY/fjtfseK2rlrE5JrrsbPiGwu+FFvOs01UxbuVREzFu9RVVbq+TrFXSZpiBHO3y&#10;fi3IeF73Y8Z5Vp8nRb3U3Zs5+ty6JouUVR7Jj3VU1R401UzNNUeMTMSKklxX1teoviWix+PYfNLe&#10;zw8K1FjAydrhY+ZlWaKY6Ux8e5R57nl903Jq/sA13yC13q72armHeHlOTtOV6jhtvHo3fJMyfLj2&#10;PrORbs28bFt0xTbjpVdiuqi1TEU09aqunWOoYR21/rG4B+smq/LLQOkvu729xO63bXmPb7Nu041H&#10;JtdXj42XVHmpsZVE03sW9NMe2Ld6iiqY9/QRzVc34Ryft1ybacQ5hqb2m3uouzaycW7ExFUdfo3b&#10;VXsrt1x40V0+FUeMCpLdtfXF3y7ZcWwOH6/I03I9PqLNONpvz7iXb97Fx6I6W7NF2xfx6qqaI8KY&#10;r83SOlMfRiIgPN2m/wDUj6vcnd5OZk5W/wBJwrAy9zlYNi3GHp8GMbHruRRRbt0+WvIuxTNFqKpq&#10;uTM+2KIqmA0L21/rG4B+smq/LLQOkvvD/VJ3S/VDd/kF4Ry/Cuij0Zfsy9qv4lnfyjlCJPgjB6zf&#10;2Ze6v8Swf5RxQc64rqB7Pf1Sdrf1Q0n5BZEVsevf0z7nJ3OR3x4Lq7myxMuxRT3B1eLRNd6xcx6I&#10;oo2FNunxqt1W6Ypu9I+jNPnnrFVU0lVpcJ51y7txyHE5VwjfZPHd9hRVTZz8aY8aKunmt3LdcVUX&#10;KKukdaK6Zpn3wCRHJPW76kOUaivSXebUaizk0TaycrT4WPh5d2mqOnSL9uj4lufntTTINC877ec3&#10;4Be0E850+Tps7l2ro3uBYzOsZFWNfvXbVNV6mrxouVTamqaavpRE0+aImegLBfsx/wCl3dX9D678&#10;ouhW5ftBew2853pNF3T4jr7m123DMW7g8l1uPRNd+5q5rm9bvW6afGr6vcqrmqIiZ8tc1eymQin/&#10;AIhy/kfAuSanl3Etpd0vIdHe+PrdjZ8szRVNM0VRNNUTTVTVTVNNVNUTFVMzEx0kExNn9od6hdhq&#10;atbj1ca02VVb8k73C1tc5fXp080RkX71iJ/+aDBHruPwPu3Z0Gh7xdyrOwvWu5Obk04O12tyuvOy&#10;Jx7dqqm9dpufSot3aa5+D19tNEzERR5JqCa/2ZH9Ne6P6EwfymoKsb9RHZrB76dr9zwm9dt4e2pq&#10;p2HF9ncjrTjbHHir4VVXSJmKK6aqrdfSOvlqmY8egjnQ5jwzk/AORbHinMNNkaLfaq5NvLwcmnyz&#10;0/c10Vfg10VR4010zNNUeMSKkHwv1o+oXg2gxeNazmVvY6zX2osa387YdjNvY9umOlNFF+5T8SqK&#10;Y8KYrmrpHhHh4Awne3O+Hf3D5f3P5Jl7TmOu4Hh0393usnpbxMO1du26PgY1uimizRV9P4lVu1TH&#10;0YqrmPlDUnHP6Q6L9I4v42kHVcIAAqI9bvpM31fINp3m7aai7t8DbzOTznjmHRNeRj5PT+Ez7Nqm&#10;Jm5bu9PNdimPNTV1r8aaqvIVWtxLmfLOBbmzyDhvIc/jO6x4mijPwL1Vm5NEzE1W6/LPSuiekdaa&#10;ommffAJE1euD1P1Yn1Oe5kxHTy/WI1Opi909nTzxh9fv+35waM5HzXuT3V3WLVyTkW85xu8i7FGt&#10;xL969mVxcq9lGNjx5op6/vbdMfcB0p9tNnvdz284RtOUa3J0/Jc3R4N3kGszKJt37ObNij6xTXRV&#10;4xPxOvhPj8ojNwAAAAAAAAAAAAAAAAAAAAAAAAAAAAAAAAAAAAAAAAAAAAAAAAAAAAAAAAAAAAAA&#10;AAAAAAAAAAAAAAAAAAAAAAAAAAAAAAAAAAAAAAAAfzVTTXTVRXTFdFcTTXRVHWJifCYmJBoPlvpa&#10;9PvNr13K33azTfW78zVey9dTc1d2uqfbVXVgV481T89XUGCYnoX9MeLfpvz29u5XknzU2b+32lVv&#10;r89MZUdfuT1BIfhvbzgvb3Cr13B+Jari2Jd6fWKNbi27FV6Y9k3blMee5Pz1zMgzIAGOco4fxTm2&#10;sr0vMOOa3k+qrnzTgbPGt5NuKvdXTTcpq8tUe6qOkwCNuw9Dnpk2GRXkz27qwq7lXmuW8Ta7O1bm&#10;fmtxlTTTHzUxAM74T6YOwnb3LsbDjHbPVWdljVRXjbLP+Lssi1XHsrtXM65fm3V89HQG+gAay7i9&#10;mu1/dnHsWO4XDNfyWrFpm3iZt2muzl2aKp6zRayrFVu9RTM+MxTXEdQaUxPQv6Y8TIjInt7cyppq&#10;81FnI2+0rtxPz0xlR1j5p6glji41jCxsbDxbcWcXEtUWcazT16UW7dMU00x1+SI6A03uPTl2L5Bt&#10;dlvd12u0Oy2+3ybuZs9hfxoqu3796qa7lyuevjNVUzMgzHhHbLgHbazsLHA+J6/itnbV27myt6+1&#10;8KL1VqKotzX4z18sVT0+6DOga65/2k7a90sa1i9wOGazk0WKZoxcrJteXKs01eM02cm3NF63Ez7Y&#10;prgGktf6H/TJrs6jPt9ufrVdqrz2sbL2eyv2ImPltXMmaa4+avrAJE3OD8Ou8Uu8GnjGtt8NvY04&#10;dzjNrGt2sKbFXjNuLNuKaYjr4+EA1rhembsFrszE2GD2n49i5uDet5GHk28aIrt3bVUV0V0z18Jp&#10;qiJgG8wa+592p7c90cO1g8/4dreT2seJjFvZdrpkWIq/CizkW5pvW+vv8lcdQaLwvQ36Y8LMpzKe&#10;3VWRNurzW8bI2uzu2YmPloqyulUfNV1gEmOP8Y45xTUWNBxnQ4Gg0mNE02dTr8e3j49Pm/Cn4dum&#10;KZmr3zMdZ94NU4fpn7Ba/Mxdjg9p+PYubg3qMjDybeLEVW7tqqK6K6Z6+E01REwDc+x1+Ft9fn6r&#10;Z41Gbrtnj3cTYYd2OtF2xeom3ct1R74qpqmJBo//AHWvTx/sg43/AKrH/wAoNwcb41oeH6TA43xj&#10;VY+k0Wrpqo1+rxafJZs0111XKoop93WqqZ++D3AeHyTjWh5hpM/jfJ9Vj7vRbSmmjYavKp89m9TR&#10;XTcpiun39KqYn7wNP/7rXp4/2Qcb/wBVj/5Qbw12vwtRr8DVazGowtdrMe1ia/DtR0otWLNEW7du&#10;mPdFNNMRAPsBHTmfpM9PfPM69tN921wLWzyKprv5uru5GsquV1eNVdynCu2aK6pn2zVTMyD7eA+l&#10;3sP202FnccU7d4Fnc41UXMXb59y/scizXHsrs1Zly98KqPltxTIM65v2k7adyMjAy+d8K1fKcnV2&#10;67Wvv59mLlVq3cmKqqaZ8PCZiJA4R2k7a9t8jPy+CcL1nFcnaW6LOwva+z8Kq9RbmaqKa/HxiJmZ&#10;gGxAR45v6UfT/wBws+9tuRdt8Cna5Nc3MnY6y5kay5drq8aq7sYV2zTcqn3zXTMyD+OFek70+cBz&#10;7O10HbbAubTHqi5j5+0uZGzrt10+NNdunNu3qKKo9000xMA23zTgHC+4usx9NznjWByjV4mTTmY2&#10;Dn2ou27d+iiu3TcpifZMU3Ko+5IPJ4T2j7Z9t8rOzeCcK1fFsrZ2qbOff19n4VV23RV5qaap6+MR&#10;PiDYoMB552s7d9z8K3gc+4frOUWbETGLdzLMTfsRV7fg5FHlu2+vv8lUA0Th+hz0x4WbRm0duZvz&#10;bq89vFyNrs71iJj5bdeVMVR81XWASLs8H4djcVv8GxeMa3E4fk4l3Bv8ax8a3Zw6se/TNN23Nm3F&#10;NPSuJnr4eP3Qaws+mD0+Y961fsdpOO2r1ium5ZuU4sRNNVM9YmPH3TAN8AAAA0fzn02djO4+Ve2H&#10;Lu2upztlkz5sna4tNzX5V2r99dv4Vdi5XPz1TINa4voW9MWLfpvz2+vZXlnzU2b+32lVHX56Yyqe&#10;v3J6g37wvtZ247d26rfB+EabjFVdPku5OBiWreRcp+S5f6fFr/xqpBno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MQ5B3A4NxTLwcDkvL9Poths79rG1uuzc&#10;2zZyMi9eqii3Ras1VRXXNUzEeEAy8AAAAAAAAAAAAAAAAAAAAAAAAAAAAAAAAAAAAAAAAAAAAAAA&#10;AAAAAAAAAAAAAAAAAAAAAAAAAAAAAAAAAAAAAAAAAAAAAAAAAAAAAAAAAAAAAAAAAAAAAAAAAAAA&#10;AAAAFYfr87x9zu2HJu3WJwHmWfxfG22szr2xs4c0RF25bvW6aKqvPTV4xEzAsR49L/qN738y79du&#10;eM8o7kbXc6HbZ1+3sdZkTa+HeppxL9ymKvLRE+FVMT7QXhiAAAAAAAAAAAAAAAAAAAAAAKK/tANx&#10;tsL1C5tjD2mXiWfzBrKvg2b9y3T1mm51ny01RAr1Ps79vtc7v1n2c3Z5eZZjiexqi1fvXLlPmjIx&#10;Ok9KpmOviFXgCK/fVl6weXdheW4XB+M8K1ufmbLTWdvjcj2l+9cs+W9evWJojEsxZnrRVYnx+N74&#10;8PlKrL5z6t/UFz/41radxthqdfe6x+a9F5dXZimfbRNWLFF2umfkuV1AwTiHbPvJyzZ4e64lwPk3&#10;IMynJt5ljcWNflXbXxqKorpuV5NVHk/Cjr1qqB0z4N+9k4WHk5GPViX8ixbuX8Sv8K1XXTE1UVdP&#10;fTM9JEfUAAAAAAACsX1I+vqnh+42XBuzWLh7jbay5XjbnmuZHxsSxfony12sKzExF6qifCblc+Tr&#10;HSKa4+kKrf5H6ku/XK8ivJ3Hdrk3W5MzVj4Ofd12P4//AGfCmxa/8kGP4XervFrrtN7B7r8wxblM&#10;9Ym3vM+Inp8sfG6THzSDf/AvXf6guG37NO15Bjc81VExFzXb3HoquTT+68uVYi1e80x7JrqqiP3s&#10;gvV4XutnyTiPGeQbrSzxza7zWYufn6Cq78erDuZFqm5Niq55LfmmjzdJ+jHiIyYAAAAAAAAHwbSZ&#10;jWbGYnpMYt7pP+JIOWD+cfIf/wAd2P8ArV3/AIwq9D7PzLys30+WL+Zk3cu9PItnTN69XVcq6R8L&#10;pHmqmZETeAAAAByx7nkXII3G2iN7sIiMy/ERGVd/9JV/fCrs/s88zLzewWRezcq9l3v507Gn4t6u&#10;q5V0izi9I61TM9BKnSAAAAAAAAAAAAAAAAAAAAAAAAAAAAAAAAAAAAAAAAAAAAAAAAAAAAAAAAAA&#10;AAAAAAAAAAAAAAAAAAAAAAAAAAAAAAAAAAAACnj7Tj+l3ar9D7H8otCxFj0c/tL9qP0jk/kOSDou&#10;EAAfFXstdavxi3M/Gt5M+EY9V2iLk/4sz1B9oAAAAAAAPnycvFw6PiZeTaxbcz0+Jerpop/s1TAP&#10;6sZGPlW4u41+3kWp8IuWqorp/s0zMA/YAAH8110W6aq7lcUUUx1qrqnpER88yD+bV6zfoi5Yu0Xr&#10;c+EV0VRVH9mAfoD4sjZa7Eri1lZ+NjXKvwbd27RRVP3IqmJB9Vu5bu0U3LVdNy3XHWiumYmJj5pg&#10;H9g0N3C9MnY/uryOvlnPeEfn7kFzHtYtew/OWzxetmzExbp+Hi5Vm34dZ8fL1+UH69ufTV2U7S8g&#10;ucp7fcL/AJv727iXMC5nfnHZZfXHvVUV10fDy8q9R4zbpnr5evh7Qb0BpvuN2A7Td2t7p+RdwuKU&#10;8j2OixqsTW/EycmzaptVVzc6V27F23Tc+lM9PP1jxB6nH+2nZ3gNy1b47wrivF8uOnkvWMLEsZNX&#10;yTN2aYuVT88zINnxMTETE9YnxiYB/oAAAPitbLXX7049jPxr2RT+FYt3aKq46f3sT1B9oAAI+eqn&#10;nGw7d9ge5HJtRerxttTgW9drcm3PlrtXdlkWsL4tFXuqtxemuJ+WAc3Yq4f06eg/tltu3nFubd0a&#10;c7k245drsfbWtJayruFh4mNl24vWKJnHm3erufDqia5m5ERP0Yp8OshvvZegz0y51mq1i8KzdNXV&#10;HSMjD3Gxqrp+eIyci/T/AGaRGlLX2cPFtN3B4jyDSczydlwzV7Szmcg4vu7NFzIvWLE/Fi1bybFN&#10;uiuLldNNFVNVqn6M1T5uvhJcVmAgD87t6zj26rt+7RZtU/hXLlUU0x92Z8AfljZmJmUzXiZVnKop&#10;8KqrNdNcR92aZkH0gAA/yZiImZnpEeMzIPhtbXV3rvwLOyxbt/r0+DReoqq6/J5YnqD7wfndtUX7&#10;Vyzdp81q9RNFynrMdaao6THWPH2Aij/uN+lv/Zf/APne7/8Afwb57edteFdqeO08T4DpfzDoKMm7&#10;l04H1nJyv4a90+JV8TKu3rnj5Y8PN0BnIPyvX7GNbm7kXqLFqn8K5cqimmPvz0gH4Y2wwM2aqcPO&#10;x8uqn8KLN2i5Mfd8syD7AAcpe6/6Z238dv8A4yoVeF9nT+z7k/rXsvxOKFTyEAAAAAAAAAAAAAAA&#10;AAAAAAAAAAAAAAAAAAAAAAAAAAAAAAAAAAAAAAAAAAAAAAAAAAAAAAAAAAAAAAAAAAAAAAAAAAAA&#10;AAAU8facf0u7VfofY/lFoWIsejn9pftR+kcn8hyQXpd/cnJw+x3d/Lw8i5iZeLw7dXcbKs1zbuW7&#10;lGFdmmuiumYmmYmOsTAjn17e97OecI5zxPlt3lW72mPx/aY2Zm6y9n37tvJx7dyPj2KqLlyaZi5b&#10;81Pj8ora3fD1i92O7+0zcXW7nM4RwmblVGu4vqb9Viu5a69InNyLU0136qo9tPX4ce6n3yES7nxJ&#10;uVzd83xZqmbk19fN5p9vXr49QSU7F+qXuZ2U3muqsbzN5Dwqm7RRuOGZ1+u9j14/XpX9V+JNX1e5&#10;EeNNVHSOvTzRVT4As+9aFzJ5x6bdT3S7fb3PxbGnva7kGLna6/dx7l/V7GmLFdNcWqqZ8Jv266on&#10;8HyT84KWv/EPn/8A345B/wBp5X/KA6NfT7zSe4XZTtpy27f+s5mx0eNa2l/r1mvNw4nFy5n7t61W&#10;I2zmZePr8TKz8y7FjEwrNd/Kv1eyi3bpmquqfmiImQcyfLu7/PeT8r5NySjl+9waN/tczY28K1sc&#10;miizTlX67tNqiim5FNNNEVeWIjwiI8BVxP2fuj5Ba7N53NeS7bYbbN5vt71zXXc/Ju5E0YGv641u&#10;Kfi1VdOt6L0z09sdBKjN6pPXTyPK3u14D2U2n5l0mru3MTbc5x+lWVm3qJmm5Tg1z1i1ZpnrEXKf&#10;p1z401U0/hFVvZOVyrmu1rv5mTtuW7u/E13L16u/n5VcRPWZmqqblc+Mg/bRcm5hwPbfXeObzbcS&#10;3WJXEV3sK/ew79NVM/g1+SaZn54q++C4z0b+sDP7r5dPbLuXeszzq1j13uPcgt0U2adtbs0+a7au&#10;26IimnIopia+tERTXTFXhTNP0g3B639lsdT6beb5+qz8nWZ1nJ1EWszEu12btMVbLGpq8tduYqjr&#10;EzE+Iiov08+onfdq+5uv5byvfbrkXHsfXbKzn6e7mX7/AMeuvEuzjUU03K6qaZqyKbceaY+jEzIr&#10;AO7ffPuP3p3mVt+Z8gyL2FXdmvXcasXK7etwqOv0aLOPE+XrEeE11da6v3VUgl/9m9n2NXzvuhtd&#10;jmfU9RquI1ZWwvXKpi1bt28q1XXdqj2fRoomevT2BWrO/wD6ze5fdbebLA4rvM7hHb21drtarUa2&#10;7Vi5WVZpnpF3Ov2piuqq5HjNuKvJT7OlUxNUhFPXcd5VyacnL1Oi23IJormczJxMW/l9K58Z+JXb&#10;pr6TPt8QfdrOQc77f7GZ0+63vC9rZqiqqnEyMnX36Z/vooqt1e73gvl764nNcX0h7nEt5m12nO8X&#10;jGlozthifEnYX823ew/rd2PgRFfmqmK6qvL7uvuEUQXue9xMe7csX+acjsXrVU03bNzY5dNVNUe2&#10;KqZuRMTAqafoE5byrc9/rOFuOTbbbYf83tlX9UzM2/fteambXSryXK6o6x18J6BVznL+W6DgnGd1&#10;zDlGfRrNBx/Fry9lmV+Plop8IpppjxqrrqmKaaY8aqpiI8ZEUTd9fWp3T7r7POweNbfM7f8ABYrq&#10;owNLrL02MvItRPSK83KtTFdVVUe23TVFuPZ0qmPNJUUMXS8k3tOVscLU7Lc0W6pqzs6zYvZERVPj&#10;M3LlNNXSfHrPWQZx267190u1Odj5nB+Z7LT2rFcVXNRN2q9r70des03cO75rNXX2dfL1j3TEgvK9&#10;Lnqc0/qE45lWsvGs6Pn/AB63RPJNDbqmbV23V9GnMxPNM1Taqq8JpmZm3V9GZmJpqqIxP197Xaab&#10;sBfzdPssrVZkcg1tEZeHersXfLV8XrT57c0z0n3x1BVX2C9TXLuzvO7nKdzn7fmepv6rNwMvQ5Wf&#10;drpuXLlHxMaqJvVV00eW/bt+aqImYomvpE+ySsX7qeoru/3l2OTd5RyrMp1WRVV9W4lrK7mNrLNE&#10;+MURj26v4TpH7q7NdX98DRtu5ctXKLtquq1dt1RVbuUTNNVNUeMTEx4xMAn36UPWFzThHL9HwnuJ&#10;yHK5J2932TbwKcvZ3ar+TqLt6qKLV+3kXJmubMVTEV0VTMU0/So6TExUF5IgCPHqv4Xn8+9Pncvj&#10;+qs15Gzp19vZ4OPbjzV3K9ZkWs6bdFMe2qumzNMR75kHN+Ktk9Lfrq4roeKce7a93qb2ojjmLZ1u&#10;h5pYt138evEs0xbsWsy1biq5RVboiKIrppqiYjrV5ZiZqC0PjXLOMcy1lrdcS5BruSam9/m9hrcm&#10;3k2uv72ardVURVHvifGPeIyAAFcvq89Z+T2v2GT207XV49/m9q3H84uSXaKb9rVTcpiqizZtVRNF&#10;zI8sxVVNcTTRHSJpqqmYoKqC5Dy/nfcbbU5PJuQ7nmO3yrk/BjMv3sy5NVX7m1bqmryx8lNERER7&#10;IB8NE8s4Ts7GTbnb8R3NqPPjX6fj4GVTHX8KiqPh1x4x7YBYl6Y/XbyXUbnWcJ72bWd7xrYXKMbB&#10;5xk9PruvrrmKaJzLkdPj2ev4VdX06fGqaqo8IC5KmqmummuiqKqaoiaaonrExPsmJERO9U/qg1Pp&#10;80GLh6/Gs7zuHyG1XXx/SXZn4NizTM0zmZflmKvhxV4U0xMTcqiYiYiKqoCjzuH3q7pd1M3IzOc8&#10;12e5tX6pqp1PxqrOBaiZ6xTaw7Xls0xHyxT1n3zIrWkY2TFmMqMe79X69IyPJV5Osf33ToDf3Zbv&#10;F340HLuM8a7cc62tOXvNli63X6DLvVZmuuXMm7Tapprxb/xLdNP0vpVU0xVEeMTAJufaLZvPdRve&#10;2+do9hu8LXWdNlUbjZaurKx8T48XqOk3KrVXkpmY6zEVVdegRWd/4h8//wC/HIP+08r/AJQF2H2e&#10;+32267E7DM3O0y9tlxyvYW4ys2/cv3IopxsSYp89yqqekTM+HUKjN65O+HfzgXc/I4TpuZZHFuFb&#10;HWYux4/VpqIxMq7au0zavfFzKet7z037dyOlFdMeXy9Y94Kz9rvN7yLK+t7vb5+9zq5nrk52Rdyr&#10;szPt+ldqqqB8Fm9l4GTRfx7t3Cy8erzW71uqq3coqj3xVHSYkE5vTb61ee9uuRarj/cbf5nMO3ef&#10;et42be2VyrJzdXTXPljIsZFczcqot9Ymq3VNUeWPoeWfaF61q5bvW7d6zcpu2rtMV2rtExVTVTVH&#10;WJiY8JiYEcp26/6Z238dv/jKhV4X2dP7PuT+tey/E4oVPIQAAAAAAAAAAAAAAAAAAAAAAAAAAAAA&#10;AAAAAAAAAAAAAAAAAAAAAAAAAAAAAAAAAAAAAAAAAAAAAAAAAAAAAAAAAAAAAAAABTx9px/S7tV+&#10;h9j+UWhYix6Of2l+1H6RyfyHJBeZ6hv6hu836lbz8hvCOZoV0C+jTtlwHQdlO3/L9VxTX2OVcj1s&#10;Zm45HXai7m3btVyuOkX7nmropiIjpRRMU/N1EZ36l+zfFu7Xa3l2NstPi3eS6rVZWdxXe/DpjKxs&#10;zGtVXbVNN6I83w7k0+Sunr0mJ9nWImA5vxV7npJ19ruf6OMbhO6rm7i52Jv+NXL1fjNFm9fv/Dqj&#10;57UXo8vyeWBFGe21mbpNpstNsrM42x1GVews/Hn227+PXNu5TP3KqZgVdD9m3zP88dp+U8Mv3ouZ&#10;PC97N/GtdfGjD2lv4luOnz37V+fvhUhvVxzL+ZHp47mbK3d+Hl7TWTo8Hyz0qm5ta6cOqaZ+Wi3d&#10;rr/xRHOlg4WVss3D12DYqyc7YX7eNh41HjVcu3aoooop+eqqYiBV+/fDNn08ekLO0ehv/A2On49g&#10;cV1eXanyVTk5nw8XIyKZjpMV+Wq7diY/dCKAKaaq6qaKKZqqqmIppiOszM+yIgV0t9hezXHOynbz&#10;R8X1Oux7W5qxLN3le5poj4+dsKqIm9XcufhTTTXM026ZnpTT0iBEbvtAu0+g5L2fz+5NrW2bPLeC&#10;X8S5+dbVEU38jAycijFu492qI6100TepuU9fwfLPl6earqFLfCeVbHg3MOM8x1NdVGx4zs8bZY3l&#10;mafNOPcprmien7muImmqPfEzAq9b1x5dnP8ASxzHOxqvPj5lzR38ev5aLmxxaqZ+/EiKARXQ32Z9&#10;KvYzhXEdBk0cD1vJtxsdfjZWw3vIce1ssiu7etU11TRTfoqt2o8ekRbop8Pb1nrIj3e7Pajh+l7Q&#10;95rnb3g2l43yLd8L2+Hdu6TX4+Fey6PqtyuLNX1eijzzVMdI6/KDnHFdCPpM7xdo+X9r+E8Q4dss&#10;DS8h47p8bC2/CrlVFjMpybFqmnIv27dXlm/Tcribk3aPN1830+lfWBEleScR4tzDBnW8r45reSYH&#10;XrGJssW1lUUz16xVTF2mryzEx1iY8QZCCjP7R2mI7+6qYiImrh+umqY98/W82Os/2BY8v7PH9oez&#10;+rez/u2QqR32lvcXLxNdwLtbg5FVqxtpvcg5BapqmJuW7FXwMKirp7aZr+LVMT+6ppn3BFbvZHt/&#10;R3S7s8D4Ferrt4fIdpbt7Ou3PSuMOzFV/KmifdV8G3X0n5QdLuh0Gk4tp9fx/jurxtLpdVZpx9fr&#10;MS3Fqzat0x0iKaaf7c+2Z8Z8RFS/2jnZ/Q6HJ4n3Z4/rrOsyOR5l3T8sox6It0ZGVFub+NkzTTER&#10;8Sqi3dprq/ddKff16liE/pw7jZfa3vRwPlNjImzgzsrOu5BR16U3NdnVxYyYqj2T5KaviUxP7qmm&#10;fcC3H7Q39nfI/WPV/wD0oih4V1E9vu2fAu2mlxtTwXimv43iU2qIu14tmIv3piI+lfyKut27VP76&#10;uqZEQw+0C7OcV3HajP7qYWnxsHl/DsvDqzdtj2qbd3MwszIoxK7N+aYj4nkrvUV0zV1mnpVEeFUg&#10;pFFdRPand5HJe13bfkeXXNzK3/FtPscquqeszcysKzdrmfn61SIz4AFVnqU9AmVu9ttOc9kPq1rI&#10;2NyvK2vb7Irpx7c3q5mquvXXquluiK6p6/CuTTTHj5a4jpRBVWfLOE8v4Hs69NzPjWy4xs6Jnpib&#10;HHuWKq4pnpNVua4iK6fkqpmYn3SD/OJ805dwTa293w3kmx4ztbXTpm67IrsVVRE9fLciiYiumffT&#10;VExPvgFq/pp9fN3kW01fBO9kY2LsNhcoxdRz/HppsWLt6uYpoo2FmnpRbmurwi7b6UdenmopjrWC&#10;xPuVzC12/wC33NOb3qIuxxbTZuyt2KvZdu49mqu1b/x64in74jl+2212G92uy3e3yq87a7jKvZuy&#10;zbs9a71+/XNy7cqn5aqqpmRV4/oI7QaLh/aHVdw8jXWbvMef/Hy7u0uURVex9fRdqs4+NarmOtNF&#10;cW/i1dPwpqjzdfLT0Ikx3p7Tcc7zcA3vDd9g2L2Rk412rj+zuURN3Az4on4GRar6eanpX080RP0q&#10;etM+Eg5lb9i7jXr2Nftzav49dVu9aq9tNdE9Kon7kwK6BvRB3Gy+4nYHj35zyKsrb8Lyb3Gs7Irm&#10;Zrrow6bdzFmevjPTGvW6Zn3zTMiKYfUZ3Cy+53ejn/Kr+RN/Dq2t/A0VPXrTRr8GqcfFimPZHmoo&#10;iuYj91VVPvFSu9APYDjncbcci7kc21dnd6Ph9+1gaHT5VEXMa/sq6fi3Lt63V9GuLFuaOlNUTEzX&#10;1mPowFXTUY+PasU4tuxbt41FHw6MemmItxREdPLFMR06dPcI1ze7Ndrb3L9Lz6OCajG5hoLty/rt&#10;/i49ONf8921XZqm78HyRe6U3J8vxIq8s9Jp6TESDZcxFUTExExMdJifZMA5TN1ERuNtER0iMy/0j&#10;/wCcqFXefZyf1A7H9b9j+TYYVKDuH2Q7Yd1tvxrddwOLWeSZfE6cinUWr9y7TZ6ZM25ri9bt1003&#10;YibcTFNfWmOs+HiIznQcU4vxXFoweMcb1fHcO1TFNvF1mJZxLcRHuimzRTANH+qLtRxLuV2g53Xu&#10;dPi3d7x/R52145vZtUxlYuTg2K8iiKb3TzxRXNHkrp69Jpn2degOccV0r+mrcZW+7BdpNlm11Xcq&#10;rjODj3btc9aq5xbcY8VVT75mLfWZEc3e6/6Z238dv/jKhV4X2dP7PuT+tey/E4oVPIQAAAAAAAAA&#10;AAAAAAAAAAAAAAAAAAAAAAAAAAAAAAAAAAAAAAAAAAAAAAAAAAAAAAAAAAAAAAAAAAAAAAAAAAAA&#10;AAAAAAAABTx9px/S7tV+h9j+UWhYix6Of2l+1H6RyfyHJBeZ6hv6hu836lbz8hvCOZoV0gek39nL&#10;tH+g6PxtwRu7kcRPHt9E+MTrsrrH/wAzUDlRFXz/AGe/7OmB+n9p/l0CK1PXFwL+Y3qG5XfsWfg6&#10;3m1qxyXAiI6RNWZFVGVPX2TM5Nq7V9+BWw/s5+Z/mHvbsuKXr0UYvOtFkWLFmZ6efM18xl2p+9Zp&#10;v/2QqRH2mXMvqvFO3HAbN2fPutnk7vPt0z06W8C1GPZir5Yrqyqpj56PmCIT+ingP8/fULwym/Zi&#10;9reITc5NsomOsRGv8s40/J/pVdn7wLHvtHar9PYLVxa6/Dr5hroyen7z6pmzHX/GikSKNrU3Yu2p&#10;sTXF+K6Zszb6+fz9fo+Xp49evs6CpK/zj9ZH/wCO95v9a5D/AMYHmbnI9V/ItZl6XkF/uzvdNn0x&#10;RnanY1b3Kxr1NNUVRFyzdmqiqIqiJ8Y9sA1z/wCE3dP/AGacr/7Gzv8AkQXM+rG3kWvRRetZdquz&#10;lW9XxWnJs3KZprouRlYUVU1Uz0mJifCYkRRMK6pOHf0R4r+h8H8noEZFMRMTEx1ifCYn3gp79Sfo&#10;H5Hibja817I4lG50efduZWbwOmqm1l4Vdc+auMHzzTRdtdesxb6xXT4U0xX7iq0thrd5xnbXcDa4&#10;Gdx/eau7HxsPKtXMTLx7tMxVHmorimuiqPbHhEgm/wCn710dwu3ey12i7k7HK55wO5XRZyMjLqm9&#10;tcC3M9Pi2MiqfPeppjxm3dmeseFNVPvC8XWbLA3Wt1+41WXbz9Xtca1ma7Osz5rd6xfoi5buUT74&#10;qpqiYEUhfaPf1+an9Ttd+V5wseV9nj+0PZ/VvZ/3bIV6/wBo/Xeq796am518lvhuvpx+v7z65nTP&#10;T/GmQjAPQjRaq9TvAZuRE10Y+5qsf4f5ryo/yZkHQQIgL9o7RZq7BaqbkR57fMNdVj9f3/1TNien&#10;+LMhFGcTMTExPSY8YmBV63r/AKrtfpqt13uvxq95qKrvX2+aabnX+2IooFdYVj/MWf8AAp/uCIy+&#10;s6In0y91esdf+Z4P8pYoOdcV00+n7+ojsx+o+g/k6wI28AADw+Q8Z47y3W3tNyjRa/kWpyP89rdl&#10;jW8qzV8/ku01R1j3SCrn1Xeh7ieg4lyDuf2it3dL/N2xc2PIuG13Kr2LXh2o89+/iV3Jqrt1Wqet&#10;dVFVU0zTE+XyzERUVU0C57b882/Pvs5djyHPv15G6s6WxqNnk1zNVd3837ezhTcrqnxqquWbcVVT&#10;PtmZBTCDpa9NtNunsB2ci10imeI6qZ6fvpxqJq/8qZEbtBy2dx6bVHcPntFjpFmjkW0iz09nljLu&#10;+X+0Kta+zUu5Udt+6dNvrNFveWa8aPd8WcOPN09v72kKpyqqqqqmqqZqqqnrVVPjMzPvkF5v2cdu&#10;xR2C2dVrp8S7y/Y1ZPT9/GLhUx1/xYpEqfIAAOUvdf8ATO2/jt/8ZUKu8+zk/qB2P637H8mwwrT3&#10;qr9c3IeNco3HbXs3ex8G/ob1eFyPm1y3RkXPrdufLex8K3ciq3TFqrrRXcrpqmaomKYjy+aoK+rH&#10;cv1CdxNvVja/m3POXbi91u067XZ2xyrkU++bePjVTFNMdf3NMQD3dlxn1X2tbn3dxx/uzb1FvGu1&#10;7S5mYm9jGpxoombs3puU+SKIo6+bzeHT2+AI8g6QPSb+zl2j/QdH424I50t1/wBM7b+O3/xlQq8L&#10;7On9n3J/WvZficUKnkIAAAAAAAAAAAAAAAAAAAAAAAAAAAAAAAAAAAAAAAAAAAAAAAAAAAAAAAAA&#10;AAAAAAAAAAAAAAAAAAAAAAAAAAAAAAAAAAAAAp4+04/pd2q/Q+x/KLQsRY9HP7S/aj9I5P5DkgvM&#10;9Q39Q3eb9St5+Q3hHM0K6QPSb+zl2j/QdH424I3dyP8Ao9vf0dlfiqgcqIq+f7Pf9nTA/T+0/wAu&#10;gRqr7SzgX5x4VwXuNi2Zqv8AGdld0+0rpjx+q7Gj4lquufkou2PLHz3BYq67Mcynt73Y7e8ym78D&#10;H0O9w7+xuez/AJnVci3lR1/vrNVcAkT6++ZRyr1C7fWWb3xcPhOrwdLZmmetE3JonMvTEfLFeTNE&#10;/wCD8wJZ/ZpcB+o8U573JyrPS9yDPtaPU3Ko6TGPg0/Gv1UT+9uXL1NM/PbCpP8ArG4Llc+9PXPd&#10;drrE5G00lm1vtfZpjzVVTrbkXr1NNMeM1TYi5ERHtmYEc7NFdVFVNdFU010TFVNUe2JjxiRXTF2M&#10;7x8a72cA0vK9HsLFzZTjWrfJ9PTXHx8DPiiIvWrlv8KKZqiZoqmOlVPSYEbjBrrJ7udtcXmuo7dV&#10;8z1l3m+8rvW8HjePei/kxVYs1364vRa80WfoW6pj4k0+afCnrINB+vD9mPnf8a038p4wOfkV1ScO&#10;/ojxX9D4P5PQIyMHn6vbavd4NjZ6bZYu21uVE1Y2ww71F+zciJ6TNNy3NVM+PySDSHqL7T9tu5Xb&#10;jlF7nmBh417Q6jMzNZy+umm3layqxaquxcov+FXkiaetdEz5ao9sewHNuK6MfR5e2F/01dp69nNU&#10;5NOsv27fn9v1e3m5FGN7fd8Gmjp8wisr7R7+vzU/qdrvyvOFjyvs8f2h7P6t7P8Au2Qrc32mnC8i&#10;3ve23cSzYmvEzMDI47n5MR4W7uNdqy8amqflri/emP8ABkIgv6eue4fbHvT275tsa/g6vT7Wm3t7&#10;/SZ+Fh5luvEybnSPGfJavVVdI9vQHS3jZONm42PmYeRby8TLt0XsXKs1RXbuW7kRVRXRXTMxVTVE&#10;9YmPaIqt+0t7jaq5reC9qsLLt5O2tZ9XI97j26omcaiixXjYlNyI9lV2L92qInx6RE+yqBYrZ7P8&#10;Kye4ndHgfCsaxN/+cG6xbGZTEdfLiU1xcyrkx8luzTXVPzQC5n7Q39nfI/WPV/8A0oih4V1hWP8A&#10;MWf8Cn+4IjL6zf2Ze6v8Swf5RxQc64rpp9P39RHZj9R9B/J1gRt4GO8u5RqOE8X3/L9/kfVdNxvA&#10;v7DY3vbPw7FE1zTTHvqq6dKY98zEAg92X+0D7bc3po1Pcu3R225DVcmmzm3Kq7uoyKZmfJ/zjpNV&#10;iqI/C+LEUe+K/HywME7tPvdJyHDt7HQbjB3mvvRFVrO1+RbybNUT4xNNy1VVTP8AZBFH1f8AfvhP&#10;bntZzPik7nEz+c8w1OVpdVxvHu03Mi1Tn2qse7k36KZmbVFuiuqqJr6eaqIpjr49A5+xV7/ans7t&#10;cj0Nx25ycaqjkHLuLbPY42JXHlmnK2Nd3OwKKqZ8YmPNaiqJ8YnqIoirort11W7lM0XKJmmuiqOk&#10;xMeExMT7JgVfx6FO5Gr5t2G49oKMy3XyDt/NzT7rA83S5RZi7Xcw7vknx8ldmqKYq9k1UVR7hEl+&#10;4/PNH2z4RyTnHIcm3j63j2FdyZprqimb96KZizj2+vtru19KKY98yDl4zcy/sMzLz8qv4mTnXrmR&#10;k3P31y7VNVU/fmRV7P2fXCsni3YKzuM2zVayOdbrL3NimuOlUYtFNvDs+HyVfV6q6flirr7BFM/e&#10;TheT287qc+4Zk2ZsfmLd5dnDpmOnmxK7k3cW5HzXLFdFUfNIqwX7ODu/pNPd5V2g3mfa1+Vv82jd&#10;8Sm9XFFOTkzapsZePTNXSPiTRatVUUx41RFfyBVu4jD+QdweEcU2Wk0vIuVazUbnkeZYwNFqMjIo&#10;jKy8jJuRatUWrETNdXmrqiOvTpHvmAZgDlL3X/TO2/jt/wDGVCrufs6ZuR6fNrNqIquxyzZTbpn2&#10;TV9Vw+kf2Qqj7Ov5eVm5mTsK67mfkX7l3NuXfw6r1dU1XJq6++apnqC8P7OrX8Zs9i8nZaqzj/zg&#10;zd/m2uVZVMRN+blmKPq9qur8KKabNVNVNPs61VTHjMiJa93r1nH7T9zb2RdosWqOK7jzXblUU0x1&#10;wrsR1mekeMz0By+CukD0m/s5do/0HR+NuCOdTe01UbvcUVxNNVGdkU1Uz7pi5VEwKu3+zkzMW/2F&#10;2eJav0V5ODyzPjLsRMee38THxaqJqj2xFUeyfu/IJU+wAAAAAAAAAAAAAAAAAAAAAAAAAAAAAAAA&#10;AAAAAAAAAAAAAAAAAAAAAAAAAAAAAAAAAAAAAAAAAAAAAAAAAAAAAAAAAAAAAAU8facf0u7VfofY&#10;/lFoWIsejn9pftR+kcn8hyQXmeob+obvN+pW8/IbwjmaFdIHpN/Zy7R/oOj8bcEbu5H/AEe3v6Oy&#10;vxVQOVEVfP8AZ7/s6YH6f2n+XQI3/wB/+BR3M7Ndw+GUWYv5u00967qLfT25+J0ysSI+TretURPT&#10;3A5mRXo7fbbLfbPO3O4zLmw2mzvV5Gdm3Z613Llc9aqp6dI+9AOlL0+cB/8ADLsx284bcs/Aztdq&#10;LV/c2+njGfmdcrLiZ9s9L12qI6+6IEbjqppqpmmqIqpqjpVTPjExPukFJvqo9FHKOG7za857TaS/&#10;yHgmxu15eVx3AtzdzNPXXM1V0UWKOtV3HiZ60TREzRH0ao6U+eoqAun33IuK7H6/x/c7Hje2sdbc&#10;5uvyL2HkUeP0qfPaqorjxjxjqDMNr3m7v7zEqwN13U5ftsGuny14eZu8+9aqifCYqorvTE/fgG0v&#10;TP2x7x7zuXwTmfAuGbHOweObvD2GVvbtH1XX/As3qZyKJy73lt1ee35qZppmapifCAW1evD9mPnf&#10;8a038p4wjn5FdUnDv6I8V/Q+D+T0CMe7ubPkWm7Yc92PENXl7nlOPo82OPa7Bt1XcivMrtVUWZt2&#10;6fpVTRXVFXSPGYjw8Qc3fHub9zO1eyy8fjfJuQcE2Vq702WvxsjIwapuUx08uRj9aYqmPkrpkV7f&#10;NO/HeLuJrI0vM+4m63unmaarmqu3/h41yaZiaZu2rUUUXJpmOseaJ6T7AZd2F9NncDvtv8KzqdZk&#10;avhtF+n8/c1yLVVOJYs0z/CU2KqukX73TwpoomfHp5vLT1kHRJxrj2q4lx7R8X0eP9U03HsHH12r&#10;xuvWaLGNbpt24mffPSnxn3z4iKT/ALR7+vzU/qdrvyvOFjyvs8f2h7P6t7P+7ZCrku8Pavj3ebt/&#10;vOA8j81nG2lFNzA2VumKruFmWvpWMm3E9Os0Ve2OseamaqZ8KhHPZ3g7C9yeyW6v6zmWivU634s0&#10;avlONRVc1ubT+5qtX4jpFUx4zbr6Vx74FeVxvvb3f4fqI0PF+5nJNFpaImLGsw9jkW7NqJ8Z+DRF&#10;fS31/vOgMRxMLlnPeQ/Awsbacw5Tu701zRbpvZ+dlXavbVV089yuflmQXR+jD0nZvZ61f7idwbNq&#10;O4O3xZxtZp6aqbsajEudJuRXXTM0zfu9IiqaZmKafoxM+aoHt/aG/s75H6x6v/6URQ8K6wrH+Ys/&#10;4FP9wRGX1m/sy91f4lg/yjig51xXTT6fv6iOzH6j6D+TrAjbwI8ep/tJyrvX2p2HBuJckx+PZ1/L&#10;sZl+1l0VTj7CjGma6MS9co61WqZueS55opq8aIjp06goO7i9me5/ajNuYfPeG7HRUU1+SztKrU3c&#10;C9PXpHwcy15rNfX5Iq6x74gVrexk5GNVNeNfuY9dUeWa7VU0TMT7usTAFjHyczItY2LZuZWVk1xR&#10;Yx7VM13LldU9Ipppp6zMzPugFkPpa9DvJeR7nV867yaa7x/iOvuUZWv4fm0+TN2ddMxVRGTZn6Vm&#10;x1/CpriK6/wfLFM+YFz1NMUxFNMRTTTHSmmPCIiPdAinn1iejbkmNyPc91e0+mu73S7y7czuU8Uw&#10;aJry8LKrnzXsjGs0/Su2rtXWqqmiJqoqmekeT8AquTj3KOXcE3E7Pi++2nE95jeaxcy9fkXcPIpi&#10;J+narm3VTV06x40z4fLAPX5j3Q7jdwox6Occ43fKrOJV58TG2Wbev2bVcxMTVbtVVTRTVMT0mYjq&#10;CQnpv9IvOe9O51u33uty+L9s7Nyi9suQZNuqzczrMTEzZ19NcRNybkeHxYjyUeM9ZqiKJC/fU6rX&#10;aLV63SafDt6/U6jFtYWswLMeW3Zx7FEW7VuiPdFNNMRAiCXrN9J2Z3js2O4Xb+1a/wDELT4sY2w1&#10;FdVNqnb4lvrNummuqYppv2usxTNUxFVP0ZmPLSCk/d6HkHEtvf1HIdTncd3evrj4+vzrNzGyLVUT&#10;4TNFcU1R7PCf7ArOKe+PemnCp1tPdzmdOBRT5KcON7sItxR7PL5Yv9OnzewH89vOMd1Odcx12z4F&#10;odxy7lGBsLGdRsLNu5kfDybNym5buZOTXPktxFVMT5rlcR84Om/EuX72Ji3srHnEybtqivIxJqpr&#10;m1cqpiaqJqpmaZ8s+HWJ6COVPdf9M7b+O3/xlQq7z7OT+oHY/rfsfybDCoMesj0xcl7ac25Bz/je&#10;ov7LtryfLu7KczFtzcjU5GRVNy9j5MUxPw7fnmZt1zHl8sxR180eIRb7ed2u4/ajNyth295dncYv&#10;51NNOdbx5orsX4o6+T4uPepuWq5p6z5ZqpmY6z09sg2/r9z6mvVpvMTiNfIN1zOx8W3Vm0VzGJps&#10;KnrHTIzKMai3j0eXp1iZpmufZRE1T0kNQd2e3Wx7TdxeVdvNrkRm5XGsuLFOdTRNunIs3LdN6xei&#10;iZq8vxLVymrp1np16dZBf56Tf2cu0f6Do/G3BFLfqt7Kch7Q91uTVZGtvRxDlGyydnxHdU0TONcs&#10;5Vyq9ON8SPCLliapoqpnx6RFXTy1RIrQvHeX8t4fkXsviXKNvxfKyKYoyMnUZt/BuXKaevSKqrFd&#10;EzEdZ9oOkrsJstjuOyXafa7fPydrtNjxTVZGw2WZdrv5F+9cxbdVdy7duTVVXVVM9ZmZ6zIjbYAA&#10;AAAAAAAAAAAAAAAAAAAAAAAAAAAAAAAAAAAAAAAAAAAAAAAAAAAAAAAAAAAAAAAAAAAAAAAAAAAA&#10;AAAAAAAAAAAAAAAPOzdRqdlVRXsdXiZ9dqJptVZNi3dmmJ9sRNdM9Afhj8e0GJet5OJo9fi5Fqet&#10;q/ZxrVFdM9OnWKqaYmPAHqXrNrItXLF+1RfsXqZovWblMVUV01R0mmqmesTEx7pB4v8ANXjH/dzV&#10;/wCp2f8AiA9jHx8fEs28fFsW8bHtR5bVi1TFFFMfJTTTERAP1qpiqJpqiKqao6VUz4xMT7pB4X81&#10;eMf93NX/AKnZ/wCID1MTCw9fZjHwMSzhY8TNUWLFum3R1n2z5aYiOsg+oHhTxbjEzMzxzVzM+2fq&#10;dn/iA/yOLcYiYmOOauJj2T9Ts/8AEB7wAAME5J2u7acxvTk8s7fcc5LlT/8AW9nq8TKvfeuXbdVU&#10;f2QeVqOyXZvQX6cvS9quI6zLonrbzMfTYVF6mfmuRa80fekGz6aaaKaaKKYpopiIppiOkREeyIgH&#10;4ZWJiZ1irGzcW1mY1fSa8e/RTconpPWOtNUTE9JjqDyf5q8Y/wC7mr/1Oz/xAe5TTTRTTRRTFFFE&#10;RTTTTHSIiPZEQD+gYvyPg/C+YW6bXLeIaXlFumOlFG2wMfNiI+SIv26+gMNwewnY/WZNOXgdoeHY&#10;2VbnzWsinSYPnon5aJm1Pln7gNrWbNnHtW7GPaosWLNMUWrNumKaKaY8IimmOkREA/QHmZmk02xu&#10;xf2Gows6/FMUReyMe3drimOsxHmrpmeniD/MTR6TX3vrGBp8HCyIiaYv4+Pbt19J9seammJ6SD1A&#10;fhk4uNm493EzMe1l4t+maL+NeopuW66Z9sVU1RMTH3Qaqy+wPY3PyKsrL7PcMvZFc+a5dnR4MTVP&#10;y1dLMeafugznjvD+JcQx6sXifFtRxjFr6RXj6nCsYVE9PZ1psUURIMjB8uXg4Wws/V8/DsZtjzRV&#10;8DIt03KPNHsny1RMdYB5f81eMf8AdzV/6nZ/4gPeB+GTjY2ZYuY2Xj2srGu9Iu496iK6Kuk9Y601&#10;RMT4x1B5H81eMf8AdzV/6nZ/4gPatWbWPat2LFqizYs0xRZs26YpooppjpFNNMdIiIj2RAP0AB+V&#10;6xZybVyxkWaL9i7TNN2zcpiqiqmfbFVM9YmAau2PYnsnt79WVsu0fDszKrnrcybmkwfiVT/fVxZi&#10;Z+/IMk41267f8NqmviPB9Bxe5MTFV3U63Fw65ifb1qs26Jnr88gzIAAGD8l7Y9t+ZXfrHLuA8d5N&#10;k+7K2msxcu7HTw8Ll63VVH3pB5Ol7K9nuOZNGbou1nE9Tm256287G0+FbvUz/e3YteaPvSDZwAAM&#10;e5BxLivLcenD5VxnU8mxKevlxdrhWM23HX29KL9FcAwPG7Adi8O/GTjdneF2r9M+ai5+Y8GfLMe+&#10;mJszEfeBtLCwMHWY1rC12HY1+HYjpZxMa3TatUR8lNFEREfegH1g8KeLcZmZmeO6uZnxmZw7P/EB&#10;6WHgYOutTY1+HYwbE1TXNnHt02qPNPSJny0REdfAH01U0101UV0xXRXE010VR1iYnwmJiQaqz+xH&#10;ZLaZtex2HaLh2ZnXKvPeybukwaq7lXy1z8H6U/4XUGxNRpdNx/BtazQ6nC0mtsf5nX4Fi3jWKOv7&#10;23apppj70A/jK0Ojzr1WTm6bBzMiuIivIv49q5XMRHSOtVVMz4QD0MfHx8Szbx8Wxbxse1HltWLV&#10;MUUUx8lNNMREA+XaanVbzBvazdazE3GtyY6ZGvzbNGRYuR8ldu5FVM/fgGsbPp+7FWMj61a7OcLo&#10;vxV5qavzFgTFM/LTTNnpH3oBtbExMTAxcfBwMW1hYWJbps4mHYopt2rVuiOlNFFFMRTTTER0iIgH&#10;0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1r3T7p8d7Q8dxOS8lxNhmYOZsLets2dbbtXb&#10;3xrtq7eiZi9ds0xTFNmrrPm+TwB5XaXvZxLvLY3l/i+Js8KeP3MejPsbO1ZtXP8AnMXJt1URZv34&#10;mJ+HVHjMewGFdw/VN267a8r2HDt1rd9sNpq6LNWZd1tjFuWKZv2qb1NHmu5VmrrFNcTP0Qba2PcL&#10;R63t3Pc25ZzL/HvzPZ3lNizRROVVjX7VF2iIoquU0efy1x1jz9PnB/HbbuLpO6XFrHLeP4udh63I&#10;v3seixsKLdu/FViry1TNNq7dp6TPs+kDPQY3zDlGv4Vxjd8r2tnIyNdocarLzLOJTRXeqoo6dYt0&#10;1126Znx99UA8btt3F0ndLi1jlvH8XOw9bkX72PRY2FFu3fiqxV5apmm1du09Jn2fSBnoPh2G01mp&#10;sfWdrscXWY3Xp9Yy71Fmjr8nmrmIB9wAAANNdpO+PE+8384P5r6/bYH82/qn1786WrFrz/XPjfD+&#10;H8C/f69PgVdevT3dOvuDcoAAPN3O0x9HqNrusui5cxdPh383Jt2YiblVvHt1XKooiqaYmZinw6zH&#10;3QYL2q7q8e7vcezOS8aw9jg4ODsbmsu2tnbtWrs3bVqzemqmLN69T5fLep6T5uvXr4A2YADTXdvv&#10;jxPsz/N/+dGv22f/ADk+t/UfzXasXfJ9T+D8T4nx79jp1+PT06dff16e8NVa31q9n87JosZWJyLT&#10;WqpiKs3MwrNVqnr75jGyb9fh81IJS6Peajkupwd5odjZ2uo2VuLuFn49Xmorp9n3YmJiYmJ8Ynwn&#10;xB6oAAAAAAAAMN7g841PbfiG35pvMfLytXpvq/1rHwaLdzIq+sZFvGo8lN25apnpVdiZ61R4dfuA&#10;xv8A8YOM/wDhV/4v/Udn/Nr6r9b+o/Cs/XvJ9Y+rdPh/G+H183j/AJz2f2AZJ2+5xqe5HENRzTR4&#10;+Xi6vc/WPquPnUW7eRT9XyLmNX56bVy7THWq1Mx0qnw6fcBmQAPF5DyLScT02dyDkeys6nTa2j4m&#10;bnX5ny0RMxTERERNVU1TMRFNMTMz4REyCMVXrT7OxnfVIscgrx+vT86Rg2vge3p18s5EXfn/AM2C&#10;UGg3us5PpdXyHS36snU7nHoy9dkV27lma7VyOtNXku001x1j5YB64AANO9xe9vFO2XIeL8a32v22&#10;XnctqinW3cC1YuWqJm7TZ/hZu37VUfSrj8GmfAG4gAahs96eLXu7OV2bowNrHJ8S1F25nTasfUJp&#10;nDozfC58f4vX4dcR/m/wvm8QbeAABj/KuUabhfH9lyfkGRVi6fUW6bmdkUW67tVNNVdNuJiiiJqn&#10;6VUeyAaI/wB7nsZ/3my/+zcz/kgbt4XzTj/cDj+Jyji+XXm6bNru28fIuWq7NU1Wa5t1/QuRTVHS&#10;qmfcDKgAAAad7i97eKdsuQ8X41vtftsvO5bVFOtu4FqxctUTN2mz/Czdv2qo+lXH4NM+AP05p3p4&#10;twXnHD+AbbA2uRuea3cW1qsnEtWK8a3Vl5P1Wj41Vy/briIr8Z8tFXh8s+AP37sd4eM9ndZqtryb&#10;B2edj7fJqxMajWWrN2umuiia5muL16zER0j3TINmYGZa2ODhbCxTVTZzrFvIs01xEVRTdpiumKoi&#10;Zjr0nx6SD6wAAAAAAAAAAAAAAAAAAAAAAAAAAAAAAAAAAAAAAAAAAAAAAAAAAAAAAAAAAAAAAAAA&#10;AAAAAAAAAAAAAAAAAAAAAAAAAAAAAAQt9cl/y9suMYvk6/G5PZu+fr7Ph4WXT06fP5/7QMM9PtFX&#10;CfUt3c4LXT8LF2MZ17Bop8I6WcqnIxo8vhH+j36pFRk7hxTy7V90O6dcUXre17iYmt0uVT4/82nF&#10;2V6qmKp93w6cf7vRROveZvMbXpX4XvOD7rG0WXx7i2szdvOZiWMynKwcPWzTex6beRav0eau5FFU&#10;TNP7np1jqiML0fdPnOP6S993DxtvZxeXYOwpt4u0sYGFaoopq2eNj1f82osU2JmbddVPWbfX3+3x&#10;FeXk849VHIe2mP3Y0e645peN67Vzm5Wtx7Nu7n5drCpmnKyblORjXbdPmqt11+WiujpT4REz4yGS&#10;1d1ef9zPTfn8745s9fxvkvE8vIjl/nxLOXj5mPg41V25bt2cm1fooqu/FtV+MeExMdekiPv7d93e&#10;R6r0x7rubssexvN9q7+VTYs2cSxiWaq6sm3jWqrlnDt2aPJbm5FVfSImaYnx94Ph7Wbb1JdwMPj3&#10;OsbuTxbO43sc6z+eeLW8ex8bFxfjRTfo81vFmqm9FETMU1Xff7evSAao9ZWu5ta53wzLz9/jZPHd&#10;lk344Jq6LNFNzXV27evoy6r1cWom58W9NNceaqvpEdI6exVSZyeU9x+yvbPl3LO7XJMLn21xb1mn&#10;jdrAsW8Sma73ltUWbnwsexHTzz56qukz5Ynp49IRGkMruH6pNTwDE72Z210N/iuR8DLr4bTh0een&#10;ByLlNFq9M02/iRTV54/8/MxTMVT+66FbD7z98d/g9keA9z+AZs6PI5NuMO3l2rlqxkzFmvFzK8jG&#10;n41u5T4XbER5qYifDw6dZgR6fEP95vl0bjkWw5Do+L6Lk2huZPCtZZtWMirAysibVzEruzOPcqr6&#10;Wpq83mrrjr+590BiPpV7kck3tvu3kc42eJkY3EKcC59YxdfhYNNu3TGfN+qfqdixNcdLMTHm69Pd&#10;06z1K8zivcf1Ed98nke97abTS8E4lo8qcfXWc7Ht372VcimK6bN2u5ZyfpeSaZrqpimI80RHXxkG&#10;1vT53r3Xce7yfiPNddY1nOeGXZt7L6tHltZFFFyqzcnyeary127lPlr6T5Z6xNPT2QRu/nHLMLgv&#10;EeQ8u2Nuq9i6DCuZVWPRMRVdrjwt24mfCJrrmKYn5wQq1vKPUt3L7fcj7j2drxrXcIzMLZxRxLJs&#10;TTVk4Nmm7byPh3aLVV2JiKaqKJm9HWYmZ6R0mSvs9KnLMDgvp67gcu2Vuu9h6HkOdlXMe3MRXdqj&#10;AwIot0zPhE11zFMTPyiPPxe4fqi5HwPad6dTtNFq+JYUZWXjcRnEt3Ll3CxK6qb12Kq7VVyYt+Sr&#10;23qZqimqYj8HqVLjtD3Esd0+A6XmFvF+oZOZFyxs8CJ81NrKsVzbuxTM+2mZjzU+/wAsx18eoiKH&#10;rZ/6Z7Jfx3a/jNaLEzua8M0PPOO7LjnINdYz8TPsXLdqq9RFVVm5VH0btur8KiqmrpMTTPXwEQu9&#10;EvLKsXhvcvA2WTXTqOKXsbbRNXjFq3k2b83/AC+Ps6Ynm6fL4++RX1cf7j+pDvPY5PzPtrmajivE&#10;9Fk3bGp0eXj2r+Tn12rcXJs+euzema/JVT1mJop81UUx75gjNuKepPP3fYTlvce7pbd/lvC/JhbD&#10;X2oq+r3si9Vat2MqKYnzRa/hvNXT5useWvpMR0kHi9rNt6ku4GHx7nWN3J4tncb2OdZ/PPFrePY+&#10;Ni4vxopv0ea3izVTeiiJmKarvv8Ab16QDbndTD9Qex3uDg9p9toNDx+rCivN3Gyt01X6cvz1xVR0&#10;rt5XWnyeWY6Wfb16yDV3aju13S1veDM7K93cnX7na149y7rN5g27drzXKLH1unp8K3Zoqt12Yqnx&#10;t01RMdJ94PF5l3Y70z385r2o4DmYOV9ZxMSjjVnYWseizra5wMbMyMn4nw/PcnpNzpTXNcdavwZi&#10;OgP57rdze9XZvh/afL5JyDE2PJsvbZ9XMaMbHxZsZ+Jj3rddrH831an4fmtVeWardNFXj7esdRWT&#10;3ufd7O0/GOZ8+7yZGq2eNft49jhnFNd8GmLOffrqj4Vy5btU1zRTT9KqZu1z0pnpPX2kYRHMPVdH&#10;AI7z/nvj06D6p+df5k/U7fm/N34fx/N8P4nTyfT8v1jr5PH8LwFZL3O7kYndb0kcn5fj4v1DIyKt&#10;fjbTX+bzxYyrG2xKblNNXvpnwqp6+PlmOviI8z//AIb/AOpf/wBKis37Ecr1/BvSvoeXbSiu5haH&#10;D3GVdsW+kV3aqdplxRapmfCJrrmKY6+HiI13xrmXqo7n8az+5fFdvoNDobFzIq03EpxbdyvPoxqp&#10;iumm5ds3a+sTTNETNyjzVRPhTHSRW+/T93jnvHxDI2WdhWtdyHSZEYe8xbEz8GuqqiK7d+1FU1VU&#10;01x1jyzMzE0z4zHSRHk+qbg/Jee9q72u4rj3c/ZavZ42zuaqx/nMqzaou267dFP7qY+LFcU+2fL4&#10;dZ6QDRHaDv52lw+N6Xtp3I4Zj8VzdNjWtdmZObgW7+FkXbdMW6ruTTVb+JbuXJ8a/PRMdZmZqiBU&#10;gO+XeHC7McA1ObxvCxM7P3PkweI4tPScK3Zt2oq+NMW5p81u3R5YpimY69afd1EaS5JzL1T9r+N6&#10;/uZyza6DkGgv3MedzxGMa3brwKMmYiimq5as2q+szVFEzFyvy1THhVHUVtLub6jsHinaTjHcDjmB&#10;RmbTnVFEce1+XPW3Yr8k1ZFWRFFVM1RYmPJMUzHWqY8egjyeNa/1c350O+2fK+KV4Gzu417Zcav4&#10;sU3MXFuzT5462seiaqqaKpmafje2OkVSDBfUDy3ubwru5w61Y5Hr73EuXZuLb1GnuavAyL+Las1Y&#10;trKoqv5GLXc/hLldVcTFfh193SBW++62L38z9tq8HtJstFpNPdxK6tpt9nRTVdtZMVzERHnoyOtM&#10;0TEx0sz0mJ61eMQI0pxDuv3m4J3j0fajvHnazklrlFu3Vr9zg2rdqaJyPiU2Lluq1axoqom7bqt1&#10;U12oq6+MT4fSDxcD9u7d/wASo/kDHFTyy7d+9i5NnGyJw8m7arox8ummmubVdVMxTXFNcTTPlnx6&#10;THQRDz0xd3Oe8y5Nz/hfcjcU7Xeceii5hdMfGxqrcY96vGzKJjHtWoqiK6rfSZjwB6fZruXzvuR3&#10;k7oWbm9m5244jdvY2r1VOLi0xNyvImzjVTfpsxemKqLNyvpNfvj3A2L6lv6je4X8SsflVkEVOyfO&#10;/TBpu2PGdb3EweO3uY431388XM7jl3PyJ8+bfrs+fJpwr0V/wNVHT6c9I6R4dOgqSXOtB3gxatDp&#10;OwNPFuGcPu4Vd/JybmJax6bGTcuTV9C1Fq7T5a6aoq8LHXzebzTPWIEar4h3X7zcE7x6PtR3jztZ&#10;yS1yi3bq1+5wbVu1NE5HxKbFy3VatY0VUTdt1W6qa7UVdfGJ8PpB9PNu7Hd7F9Qez7V8HzNZk29x&#10;rLNrj+FtrVFGLhZE4tGZey6rtq18euabdu5EU1VTT1q/BnpEAwq73a9Snb7uPjdsuV5eg5bvuV2L&#10;VPGsmu3RYxLVzMrqtWL9NzHsY9dVFFyiqKqblHWenhPskV/fKe6/qH7H804vT3R3mk5Nxnkl6qqq&#10;zgY9umxTYtXKKcmm1dpxsW9TctU3KZjz+aPGOvXxB7PqB5b3N4V3c4dascj197iXLs3Ft6jT3NXg&#10;ZF/FtWasW1lUVX8jFrufwlyuquJivw6+7pAPl9RP7S3YD+O6X+WQZF6uOT9yeDxx3kfHORYGLxjM&#10;mjW16TI1mDm3Yz/4e9XkRXl417pTVapoo6RVHjHs8ZEbl5vX3mz+KcI/8J7+mxdhsMe1VyHYbO3R&#10;EWaKrFuq3ctU9JoiPN5oqpi1V7Y6eWInqEec/uj6geyfN+G6zu5utPzHjfLr/wAH6zg2LVv4dFNy&#10;3bvVWq7eNh1RXa+LRVMV0TTMT0ievjSVPkQAAAAAAAAAAAAAAAAAAAAAAAAAAAAAAAAAAAAAAAAA&#10;AAAAAAAAAAAAAAAAAAAAAAAAAAAAAAAAAAAAAAAAAAAAAAAAAAAABBz10Xao4RwuzHTyXN5crq+X&#10;rRjVxH+VIrWvqL2GT2t9QuNz3Dt1xG+41fqt12vo+fJrwsnWRFfjH4ExaqmfdHSY6zCjFuS8UnT+&#10;jfhuZcj4GRt+YRvL9vy+NfxbWXiWpmevvtUUVdfk8ASmxrtV70c1V1RETHAb1uOnyW8eqiP7UIjQ&#10;uo/YW5T+lLf8tYiq3pwf9jXN/UXkP4vNRGl+x37I3ev+N7r+SsIVsn097zinHfTFk7XnFNuvilrN&#10;z7O6tXrXx6K7WTk02PJVa6TNfmm5EdIgEedpc4Vxfu5wDK9MvJthsMrkGbRRt9DajI+rW6ZvW4ps&#10;1TeopqrtV0TcmumvzfDinzdY8OlG5fXDZyLH/hLvpsV3NdqthsbeXdp91y79Tu26Pk61U49fT7iD&#10;3O8XLtD6hezfLLfbGvL3eZwzN1+z2GDONctXqqKouxVTbt1R5qppo89XhHj5ekdQaH4rd9P257fa&#10;2zzLvP3B1GZawLOPuuHfXLl3Fi7apin4eNZpwL1ubM1U9bdPmny09Iq6dFGcd+NVxbTelftfhcKy&#10;s/N4vXyOxl6jI2nw/rk0ZmPs8qqL3wqLdHWmu7VT4U+73+2YJ1dvf6A8H/V/WfktsRBD0s6Svk2o&#10;9THG7dfwrnIMOzrbdzr08tWXb2tmJ6z19nnFft6ZO7fEO0XHuZ8D7lZd7ie61+6vbH4OTjXq5r82&#10;PZsXLMRaornz0zYiYiY+lFUeXr4g9/0oazP5N3P7s936cG/g8f5BkZ9nVVXqfLF2vY58ZtdNPtiq&#10;bNNumKuk+E1dASa7+8X2PM+z/OOP6mxXlbLJw7WTh4tqOtd2vCyLWXFuiPfNfwfLEe/qIit2y768&#10;C13p8yOA7fPv4vM8LWbTS4vH7eJkXb2Vdy5v/V/g+Siqnx+LFNXmqjpMT7unUrwOzHFNnzb0ld1+&#10;OaazVk7TL5FdyMHFojrXeuYVnV5cWqY99VfwfLHzyDCO3FfZXM4NTqu4Pd3n3C9zh0ZOHvOJWMu7&#10;GBNubldM02LFGDfiaa6Kulduqevm83WOnjNE7vTzqOCanttiT252G12XGNln5mVj5O5+HGV8Wm59&#10;Xudabdq1EUzNnrT1p69J8fkiIjh64b9vF2XZrJuzMWsfJ2927MR1ny0V66qekfcgVnfNfWJ2xscW&#10;208Sy87b8kycW5a1WJViXcei1fuUzTTcu3LsUx5aJnrMUzMz06R7eojyfTt2e3mu7Gc/w9ti16rd&#10;90cDMx8PGv0zRctYteHcx8Wq7TV08s1VXa64iY/BmARu7TWe3mmwt5xjul3J532q5PptjdpuafWZ&#10;d3Gw66IppiZ+HbxL803YqiYq6z9KPLNPXx6VUn+0lPp/4R2z7k8h0G522/7f3syzr+VXeQWKLkXe&#10;lNFumLVijGsV1W6/rUR0qo6zPsjw8YiOO0ucK4v3c4BlemXk2w2GVyDNoo2+htRkfVrdM3rcU2ap&#10;vUU1V2q6JuTXTX5vhxT5useHSq2x3v5pvL/frX8E5hzrc9tO18Y1i7Z2eou1405XnsfEm5Xdopn2&#10;5HW11qiqmjy9fL7ZQYD22x+PY/q14h/NXlG25noLtjNqwOS7m7XfyMny6jMt3fLertWfiUUXKKqK&#10;Zpp6fR6RM9FGx8D9u7d/xKj+QMdA9d//AEN25/jux/F2Ajb3q34ftOXdosj80Y13Ny+N7PG3NWHY&#10;jzXLlq1bvWLvSmImZ8lF+a5iPdSI01/vF9uf92meKfnKuOXxxH+an83vgXfiTe+p/UfjfE8vw/h+&#10;X+E6+f8AvfwvoivG13Bt7xz0Uc0s5+BfsbDkObY38a+5TMXbWLGdgUxXVRMRNMTZxvi/4M9Qelx7&#10;lWk5V6O+U8W0OVXnb7helonkmvizdpnGpu59zIoq89VEUVxNqzXVPkqnpEfS6A/3txVgdzfSNyLt&#10;pxrIuZ3LuM4ly/s9TRauU1Rcr21/ZYluiuumKK5vU2JiIpqnpPhPTwB9PYj1Ddvu3/Zq3xrk+de1&#10;3J+HVbCijR1496buXVeyb2TbptzTTNMTNV34dUVTT5ZjrV0jxBkHoi4htdLxHlfKNjjXcTG5Zl4l&#10;vU0XYmn4tjBou/w9ETH4NVd+qmJ9/lkRI/uz3P1/aXjNjk+z1GduMS5n2MK7YwaetVum75pqu1VV&#10;fQpimmmekVTHmq6U9Y69QQt9Qvensx3S4NGBxzXX9vzzJycWnS5VeBXZycT+Fpm7TVdmn6cV0daP&#10;JTVVE1TE/uYFeJ3m7YcywPTt2azdri5N/Y8Ht51G+xunmrxMXa3Kb1n4tMdZiLFNq3an977/AJqM&#10;+77eobt93A7M3eN8Zzr2w5RzGvX269DRj3ovYlVnJs5NyLkzTFEzFVqKKYpqq80z1p6x4oME70dp&#10;uS6P07dnLl7ByK8rhNOdXyTEiJqrxKd1cjLqm7THsizXTFuqf3Mz8niCU+r9VvZzP12jvV8hu29v&#10;uKsexc0dOJkfGsZF6aaKqbldVEWopoqq8avP0mPZ1EaZ9Xf9Y/Yr+PXPyzDFj+O//NuQU97eOcH5&#10;LzTcduO12Ri271/daeu5j13/AD266qq6rtumZq/hqabXjFVNH4c0g1HVicUx/Ub2lr4VzXedwdHO&#10;dgWbvI93kV5dcZlvKuVXcazkVWbNNVFu3Xbr6UxMRNc+Pj0ijPOT8p0nbr1nbjlPMcmvT6C5hWZp&#10;2E2bt6Jpuaa1j01RRZorrmJu0TR1imfGEFjYitHuDuauxHqb5Lyqiibet5Xo83YWKaY6ee7l4lyY&#10;p+SfNn48TPX5RW/vRzxOrRdqI32TRMZ3M9jfz6q6/wAP6vZn6vZievj0mbddcfNV1EZ76lv6je4X&#10;8SsflVkGrfTb2q7bck7LcM3W/wCD6bcbbN/OP1vY5eJbu3rnw9jlW6PNXVEzPlopimPmgGEd/uab&#10;633r41wXknM9x227WXsS1du7jTV3Meu/5rddVVc3LdMzV0vU02ukxVTRH0ppFakqxOKY/qN7S18K&#10;5rvO4OjnOwLN3ke7yK8uuMy3lXKruNZyKrNmmqi3brt19KYmImufHx6RRt3P/bu0n8Sr/kDIQO9v&#10;7XXZT+Jaf+U84HmevT//AFT/ANe//o8I9X1d/wBY/Yr+PXPyzDCPi9UudY47327Icp23nxtFq7uB&#10;k5edFFVcRbwdnTfyPLTTEzVNFFUTMRHXxgHtes/ba/fdp+3u81OR9b1e52+Pna3K8ldv4mPkYF67&#10;ar8lyKaqfNTVE9KoiY98CPi9RHOOX8fxezfHsTf7HhnBt9g4f85eUav4lN+I/gqL1MXLfSv+CszN&#10;cUUzHn6+PXoKj/3jwuCWdvwG5wPuVyPuXZtZ1VO7yt1l3M6zg13q8erGos3Zx7NFFV6KLs1UxMz9&#10;COvTp40W8IgAAAAAAAAAAAAAAAAAAAAAAAAAAAAAAAAAAAAAAAAAAAAAAAAAAAAAAAAAAAAAAAAA&#10;AAAAAAAAAAAAAAAAAAAAAAAAAAAADw93xnjfJrWPZ5Jx/W8gs4dz42Ja2WJZy6bVzp089EXqK4pq&#10;6e+AfNvuGcP5Tcx73J+Kabkd3EpqoxLu0wcfMqtU1TE1RRN6iuaYmY8egP0zOI8U2OnxeO7DjGpz&#10;uP4Pw/qWiyMKxdw7Pwomm38PHrom3T5YmYjpHh7gfVToNFRpv5uU6TAp49NicWdFGNajC+BVHSbX&#10;1fy/D8kxP4Pl6A+GjhfDreiu8Xt8T01HGb9UV3+O04GPGBXVFcXIqqxoo+FM+emKus0+2In2g+6x&#10;x/Q4umq45jaTAx+PVWLmLVobWNaowpsXoqi5anHppi35K/NPmp8vSes9QfFg8N4hq9Rm8f1vFdPr&#10;tDs5rq2WkxsHHs4eRNyim3XN2xRRFuuaqaYpnzRPWIiPcD6cDjPG9Vqq9Fq+P63W6S5NU16bFxLN&#10;nFqmuetfWxRRFE+afb4eIPl0vC+Hcbv3crjvE9Nocm/1i/ka7Ax8W5X19vmqs0UzP3wertNTqt3h&#10;XtbutZibfXZEdL+Bm2aMizXH99buRVTP34B+On0Gi47i/UuP6XA0WHM9fqmvxrWLa6/L5LVNMf2g&#10;eZe4NwnI2FW2yOHaO/tapmatlc1+NVkTMzEz1uzbmr2xE+0H37vjfHeS4drXcj0Gt3+vsXab9jA2&#10;WLZy7NF2mmqimum3epqpiqKaqoiYjr0mY94PUx8fHxMexiYli3i4uLbps42NZpii3bt0RFNNFFNM&#10;RFMUxHSIj2A8bScU4txmvOucc41quP3NnVRVsrmtw7GJVkVW5qmibs2aKfPNPnq6ebr06z8oPx3H&#10;DOH8iv2srkHFNNvcqxMTZydhg4+Vcomn2eWq7RVMdPd0B72Ni42FYtYuHj2sTFsU+SxjWaIt26KY&#10;91NNMRER9wH7gxy3w/iNrbXt/a4tqLe9yIqpv7qnBx4y64qjpVFV+KPPPWPb1kH1aPjnHuMYlzA4&#10;1oddx7BvXpyLuFrMW1iWqrtVNNE3KqLNNFM1TTRTEz069Ij5AfDn8J4btM6nZ7PiWl2OypmZp2GV&#10;gY96/Ez7Zi5Xbmr+2DI7Vq1Yt27Nm3TZs2qYptWqIimmmmPCIiI8IiAfLsNZrdtjzibXX42zxZnr&#10;ONl2qL1uZ6dPwa4mPZIMbwO3Pb3VZsbHV8E49rdhTV5qc/F1eJZvRVM9esXKLUVdevzgzIGO7biH&#10;E9/ft5O94vqN1k2ZibORn4VjJromn2TTVdoqmOnzA9OnVaunAnVU63Fp1c0TbnWxZojHmifGafhd&#10;PL0+boDydLwvh3G793K47xPTaHJv9Yv5GuwMfFuV9fb5qrNFMz98H17rjfHeSWrVjkWg12+s49Xn&#10;sWdji2cqmir99TTepqiJ8PbAP4ji/GadhrNtTx3WRtdLZqxtNs4xLP1jEs1U1U1W8e75PPbpmK6o&#10;mKZiOkz8oP5p4pxajfV8po41qqeT3afLc5HGHYjPqp+HFrpOT5PizHw4ij8L8Hw9gG+4pxblNGNb&#10;5PxrVcjt4dVVWJb2mHYzKbVVcRFU24vUV+WZ6R16A98GJ/zC4N+cvz1/MzRfnjr5vzt+bsb6z169&#10;evxvh+f2+PtBlNy3bvW7lm9bpu2rtM0XbVcRVTVTVHSYmJ8JiYB4Om4lxTjtOdRx/jOp0VG0mJ2d&#10;OvwrGLGRNPm6Tei1RT5+nmq6ebr7Z+UH6aXi3GeN1ZtfHeOavQV7Kum5sa9dh2cWciunzTTVdmzR&#10;T55jzT0mrr7Z+UHxZ/BeE7XYU7bacO0ey2tE+ajZ5Wvxr2REz74u125q6/fBlFFFFuim3bpii3RE&#10;U0UUx0iIjwiIiPZEA/m7atX7dyzet03rN2mabtquIqpqpnwmJifCYkGMa7gfBtRnztdTwzRavaTP&#10;Wdlia7GsZEz8vxbdumr+2DKa6KLlFVu5TFduuJproqjrExPhMTE+2JBi+BwXhOq2FW21fDtHrdrX&#10;Pmr2eLr8azkTMe+btFuKuv3wZRXRRcoqt3KYrt1xNNdFUdYmJ8JiYn2xIMbweFcN1mbOy1vEtLr9&#10;jVVFU5+NgY9q9NUeyfiUW4q6+Hyg/fb8U4vyDJwMzfcb1W7zNXV5tZlbDDsZNzGqmaapmzXdoqmi&#10;etMT9GY8YgH7brjnHuS49GJyLQ67f4tuZqt42yxbWVbpmfbMU3qaoifAHz18R4pcr01y5xjU13OO&#10;V1XOPV1YViZwK65pmqrFmaP4GZmimZmjp7I+QH+bviHE+TV493knF9TyC5if6Jc2WFYy6rXj1+hN&#10;6iuafH5AeltsjOxNVssrWYM7TZY2Leu6/WxXTbnIv0UTNu1566qaafPVER1mYiAQC5tl96O+uLg8&#10;E2HYu3w/cXLtixv+4GdYq+FaxqLkXqoxL961TNujzU9aqbd65NUfRj8IVPHjOgweK8d0fGtZT5cD&#10;Q4NjBxevtmixRFEVVfLVV06zPyiPu2er1m6wcjV7jXYu21mXTFOXrsyzRfsXaYmKoiu3ciqmqImI&#10;nxgH8anUanQ6/H1Oj1eJptXief6rrcGxbx8e38SublfktWqaaafNVVNU9I8ZmZB8+645x7kuPRic&#10;i0Ou3+LbmareNssW1lW6Zn2zFN6mqInwB89fEeKXK9NcucY1NdzjldVzj1dWFYmcCuuaZqqxZmj+&#10;BmZopmZo6eyPkB/VXFOLV76jlNfGtVVye1T5bfI5w7E59NPw5tdIyfJ8WI+HM0fhfg+HsAzuKcW2&#10;e3wuQbLjWq2G+1tNFOu3eTh2LuZj026qq6ItX66JuURTVVVVHlmOkzM+8H8b7iHE+VfVP50cX1PJ&#10;PqHxPqP50wrGZ8H4vl+J8P49Ffl83kp69Pb0jr7Af3t+KcX5Bk4GZvuN6rd5mrq82sythh2Mm5jV&#10;TNNUzZru0VTRPWmJ+jMeMQD991x3j/JcWnB5Fotfv8KmqK6cPZYtrKtRVHsqii9TVT1+foD5dnw/&#10;iW61uDp9zxfUbbUauKI1uqzcGxfxseLdHw6Pg2blFVFHlo+jHliOkeHsB9ufotJtdfGo2mnwdlqa&#10;aaaadZlY9u9jxTRHSmPhV0zR0iPCPAHl18G4Tc1mLpLnDtHc02DkU5eFqKtfjTi2ciimaabtuzNv&#10;yU1001TEVRHWIkGUg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+PYbHA1OHf2G0zbGuwcama8jMyblNq1&#10;RTHvqrqmIgGh9r6pex+pv1WLnMqc6umek14OLkZNH3q7duaZ+9IPZ456ieznKMizia3m+HZyr9UU&#10;WcfOpuYdVVU+yIm/TRHWfug3TRXRcpproqiuiuImiumesTE+yYmAf0ADAe5PcXR9reMXeWchxs3K&#10;1tnIs41VrX27dy9570+WmYpu3LVPSPf9IGNdpu9/Eu8n59ji2FtcP+b31b67+c7Nm15vrXxfJ8P4&#10;N+916fCnr16e4G4wARi/3sO3H89KuCfmnkP54p3NWjm/9Wxfq/1mnInGmrzfW/N5PNHXr5evT3e4&#10;EnQAAAAAAAAAAAAAaA7oeo/gvabkVnjHJNdu8vYX8G1sKLuusY92z8K7Xct0xNV3JtVebrbnr9H5&#10;PEG4eL8hweW8d0vJtbbvWtfvcS1m4dvIpppu027tPmpiummquInpPj0mQe8AAADCOY9yOD8As0Xu&#10;XclwtLN2Jmxj3a/NfuRH7yzR5q6vvQDUtr1Z9jbt/wCB/Oq/b8enxq8DLpt/8L4QNwcV7g8K5xaq&#10;u8T5Nr958OOt2zjXqZu0f4dqeldP34Bo6r1bdtaOW/zMnU8jna/naNN8aMXF+B8eb/wPN5vrfm8n&#10;m9/l69PcCUQANHd1u/8Awzs/s9VquT6/cZmRt8avLxq9bYsXaKaKK/JMVzdyLMxPX5IkHo5fezie&#10;H2sx+7t3C2s8ayabdVGHTZszmxFy98COtv40W/wvb/CewH4dp++fEO8d3eWeL4O2w6tBRj15s7Oz&#10;ZtRVGTNyKPh/Cv3uvT4c9evQG5wAAAAAAAAAAAAAAAAAAAAAAAAAAAAAAAAAAAAAAAAAAAAAAAAA&#10;AAAAAAAAAAAAAAAAAAAAAAAAAAAAAAAAAAAAAAAAAAAAAAAAAAAAAAAAAAAAAAAAAAAAf5VVFNM1&#10;VTFNNMdapn2REAp27/d3d/3c5zk6PU38i5xbX5v1DjmlsTPlyrtNfw4v1UU/h13KvwevsjpEe9Vb&#10;14X6HasvVY+Zznll7W7LJoprr1GstW6/geaOvkrvXJqiqqPf5aenzyg/PkvoXzbMWrnEubW8yJu0&#10;Rfxdnj/Cqi3NURVVTctTVEzTHWek0x1+UE+uK8dwOI8c0vGdZ55wdJiW8THquVTVXVFunpNVUz1m&#10;ZqnrMiPH5N3K4Dw27Tj8o5drNJk1RExi5N+mLvSfZPw461f2gf3xjuLwXmlddvivK9bvL1uOtePi&#10;36arsRHtmbc9Kun3gaL9Y39Suf8ApbA/GSDRnok2Wv0Gs7p7zd52PqdRaq1NFzY5dym1aiqmMuqa&#10;fNVMR16THgKmno+7/a/kmfTq9HzrT7DYVz5bWJRk0xXXPyURV0833hGd7HZa/UYV/Y7XNsa7Axoi&#10;cjNya6bdqiKpimJqrqmIjrMxAIf2eznp3yOcUcxsdwovb/J3f54tY1G2xJt1ZdzI+PFFNEUeaaZr&#10;npEdevQEy6qqaKaq66ooooiaq66p6RER4zMzINX7Hvd2k1WZXgZ/cLSWMu3V5blqMmmvyz8k1Uea&#10;I/sgz7T7vT8hwbey0W0xdvr73+bzMS7TetzPyeaiZjr8wPiz+W8X1eys6fZch12Btsj4fwNbkZNu&#10;3fr+LPlo8tuqqKp80+EeHiDwuSd0+3XD86nW8m5lq9NsKoifqWRfpi7ET7JqpjrNP3wevRzXiFzY&#10;Y+po5NrKtplxbnF131q18e5F6iK7flt+bzT5qZiY8PGAeRyXul274dkxhcm5lq9Pmz4/U71+n4sf&#10;4VunrVH34B63GObcR5nYuZPFOR4G+tWf89OHepuVUdf39MT5qfvwDJq66LdFVy5VFFFETVXXVPSI&#10;iPGZmZ9nQGrc/vh2i1eZXgZ3cPS2cq3V5bluMmmuKZ+SaqPNTH9kGf6feabkODb2Wi2mLt8C7/m8&#10;zEu03rcz8nmomfH5geqADWG1709qNJnXNZtOf6bFzrVXku485NNU0VezpVNHmiPvyCun1kZ2Ft+5&#10;Wh3WqzLGy1Ow4zi/UtjjXKbtm75MnJ80U10TMeHmjqqrFOyf9Ufbn9AYX4qER6vJO6HbviGR9U5L&#10;zLVafM9+JfyKfix923T1qj78A9DjPO+GczouV8V5Nrt98GOt6jEv03K6I+Wqjr5o+/AMsBrbu53A&#10;sdsuA77l1y3TfycO1FrVYtU9Iu5d6fJZpn5oqnzT80SCpThfD+d+obuBl269jVlbLM82Zvt/meaq&#10;1jWevTrMR7us+Wiinp83SIVUxP8AcU4x9Tpo/n7tPzh5fpX/AKrZ+D5vmt9fN0/x0R7nY70u7Ltf&#10;3GzOUbzb425wdbhzb43kY3ntVV3sjrRcqvWp6+XyUdYiOsxPm6+4EHLlFdff6KKKZrrq55T5aaY6&#10;zP8A95R7oVVtm87ydreNbC5qt3zvUYGxsz0v4lV+Kq6J+SuKPN5Z+aURmGh5Jx/lODTs+ObnD3eB&#10;VPSMrDvU3qIn5JmmZ6T80gjx3a4X2N7p7nBy+Yc+x8HYaCzdwIxsXZ4tny/wk1VxcprprnzU1dYB&#10;jHevSca436Ws3R8R2f5349rq8O3rth8ajIm5TOdTVV1uW4imelUzHhANYeg//Tu5n/qNV/lZQtWK&#10;Xr1nHtXL+RdosWLNM13b1yqKaKaY9s1VT0iIgRq3J759oMTLqwcjuJpKMmmryVURk01RFXyTXT1p&#10;/tg2Rrtnrtxh2dhqs7H2WDkR5rGZjXKbtuuPmqomYkH3AAAAAAAAAAAAAAAAAAAAAAAAAAAAAAAA&#10;AAAAAAAAAAAAAAAAAAAAAAAAAAAAAAAAAAAAAAAAAAAAAAAAAAAAAAAAAAAAAAAAAAAAAAAAAAAA&#10;AAAAAAAw/uFsLup4DzjaWJmL2t4/s8qzNPhMVWcW5XT0+/AKlPS/q8bbd7+F28qmLlGHdyM2imY6&#10;x8TGx7ly3P3qoiVVcplZNjCxsjMyrkWcbEtV3si7PspotxNVVU9PkiERpn/eO7Jf7Qtd/wAG9/yY&#10;Mc7s99tJpO0Ox5xwXb4+3v7HI/NGgzrcTNFOXV189flrimZ+FTE1ez29AQX7Ddksnv1uOR77lW/z&#10;bGr11yj847C3VFzMy8u/1q8sXLsVxHSmOszMT7oVX598uzux9P3I+O7vinIM25rthVXc0+0qmLeX&#10;jZOPNM1W6qrcU01eFUTExEdfGJj5Q3p3R7jXe6HpNxOSZkU07e3tsLB3dNEdKZyse5NNVcUx7Irj&#10;pV0+dBoH09dl7vei9v8AAz+TZGl41xyvGyM/Bx489y/fyouU0TRTVPw6ZimzMTVMTMe6FHs+oX06&#10;WuzmLqOR8c3GXtNDnZP1W99biiMnFyPLNdufPapopqpqimek+WJiY+cEn+y+1ueofsPvODct2eTT&#10;sMC7b1Ww3Fvy1ZFdm3Vbyca7M1xMVVfQ8tUz7enX2yiIB4+gtcX7y4nGrWRVmWdDy6zgW8qumKar&#10;lOPm024qqpiZiJmIVUw/Wf3W2+uydb2z0ebcwMbKxYz+S3bNU0XL1NyqabOPNUePk6UzVVHv8PkQ&#10;eJ2z9G2u5VwPXcj5PyXO1e63+LTma3Cw6Lc2ca1djzWvjRcpmq5MxMTMUzT09nX3g1N2c5RyHsh3&#10;t/mhnZszrL24nQ8kwqZn4F3zXPg28immZ8Kqappqifk8FHvesXKyMDvdhZ2Hcmxl4em11/Gv0+2i&#10;5bu3aqKo+eJiJBl/D/SJve42gxee8r5/GLtuXWaNvbt0Y05dVVOXT8Wmq/dqu2/pVRVEzFMT09gN&#10;K+oG5m8X73be7q8yvE2Ogp1UYewsfQrovYuFj00XKensmJoiYBI3Uei23yPjtjf7zuFl3eUb3Gpz&#10;670Y8XbEXcimLkRcquV/Eue3xq6x9xBFXt/tuQ9n+8Wuszfqxs3TbuNTvbFFUxbvWJvRZv0VR76Z&#10;jxjr80qJSeszu3tcbPwu2GhzrmFh1YtGbye7Zqmmu/8AG6/Bx5qiYnyRTHnqj39afkQfD2w9G+p5&#10;VwPV8k5TyTY63ccgxaczX4eFTa+FjWrseaz8WLlNVVyqaZiqYiaenXp84NG8K5Xyn0493szSZObV&#10;e12u2Ua/lGvt1T8DLxZqjpeponr0qiiqK6J9sez2dVFxtq7bv2rd+1XFy1eoiu1XHsmmqOsTH3YR&#10;EL/WN3V2nEdBqOE8fy7mBseV03b21zbNU03KMC3MUfDoqiYmmbtc9JmP3NMx7waK7G+lKx3K4ja5&#10;nynf5enwtpcuU6XBwrdE3a7dqqaJvXK7sVRETVTMRER4xHXr4qrSnfTtfHaLmdriVnd3N7hXNfa2&#10;OFfu2/hVW6L9y5RNFVMVVU9Ym1MzMe0E3+Vdzc/tl6W+BZmkvfV+Qb7UYOs1OVH4VibljzXb1PX9&#10;1RRTPl+SZiURGzsB6fJ72W95yvlm+zcLT42VOPF3HmmvLzMqaYruVTdvRXERTFUdZmJmZn3dFVi/&#10;dHg2+9NncvU3uM76/dpm1RsuP7SY+HcqtxXNFyzfpony1dJp6VR7KqZ9kAtn4RyazzLiHG+VWKPh&#10;W99r7GZNr95Vcoia6P8AFq6wiIleuXPvWOCcRwLdc02c/dVV36fdV8GxVNPX79Qr4PQtrce3xbm+&#10;3iimcvK2ljFqu9PpRbs2fPFPX5OtyZETtABRrvrGfl95NxhavNnW7HP5ZfxcLPiZibNy/mVWqbnW&#10;nxjyzV18PFVS83/oft43Gc/O1nN8nZcrx8evJixfxqacbJvU0zVVbiYqqrpmqfCKpmfH2wg0V6U+&#10;X7TjHd/R6i1kV0azlNVzXbbCmqfh1VfDrrtVzT7PNTXTERPyTKj6fVP2t1vbjmuNna7aZOwjm1ed&#10;t8mzkU0R8C5Xkeaqiiqjp1p61+HWP7INzZ0RHodxOkdP4S1P/wCZoPz9B/8Ap3cz/wBRqv8AKygr&#10;w/WT3W22ZyiO2WqzbmJo9PYtXt9btVzT9ayr9PxKaLnT20W6Jp8PZ5pnr7IBkvGvRJg7LhGHn7nl&#10;Obgcy2OHTk0Y1q3bnCxrlyjz0WbtM0zcr6dYiqqKo8evSAat9LnO99wDuvb7f7DJufmff5l7VbHW&#10;1VzVbs59qaqbd2iJ8Inz0+SentifH2QothRAAAAAAAAAAAAAAAAAAAAAAAAAAAAAAAAAAAAAAAAA&#10;AAAAAAAAAAAAAAAAAAAAAAAAAAAAAAAAAAAAAAAAAAAAAAAAAAAAAAAAAAAAAAAAAAAAAAAAAHi8&#10;j1cbzj2+0s+zb67Kwp6//aLNVv8A/aBTB2c5BT237xcY2G8n6jY1G0rwN3VV/wCZpuefGvTV81E1&#10;dZ+4qrrcqxY2WBkY03Iqxthj12pu0TExNF2iaetM+MT4T4Iiqn1G+n/i/Z3R8d2mh2+y2N/cZ9zF&#10;v282bU000UWpriafh0Uz16qrG+QWb9fpZ4BeoiZsWeZbKL8x7Imq1V5Jn+xIJUehq7Zq4Jy6zTMf&#10;Gtbumq9T74ivHo8s/wBqUR8Xrqu2o4nwWzNUfHr22RXbp9/lpsRFU/2aoBHLS2Mm36SuZXrvWMfI&#10;5thzi9fZ0ptWqaun34VW6vQb7e5/3NP/AP1qFbc9ZuRj2uzlVi7XTTeyt1hU4tM+2qqnz1VdP8WJ&#10;Ea09CVjIjVdwcmZn6pXl4NuiPdNymi5NX9qYFRR5F+0Vs/19q/lFRmnrCs37XezaV3uvkv63Arxp&#10;n2eSLXl8P8aJBtrjXaL1P7Pjui2Ol7u12dRm4GPe1lijb5cU27FdumbdERTRMR5aekdI9gPKs+kf&#10;vDk8ow+Tbzkeq2mdGwsZuxzb2VfuX7s27lNVVU1VW+sz0p98gwv1nx07xW4+TQYP+XeBZF2i/qq7&#10;b/qzq/yW2iKrPVL/AF480/wsT8ltKq3fiX9FeM/onC/EUIinLuj+0Dy79cbv5XCq931WWcmz3w5X&#10;VkdfJfsa65i9f/R/UrNPh/jUyC2PgN6zkcG4bex6orsXdHr6rVVPs6fV6OiIqS9UN21f75c2jHmK&#10;5ou4tuvyx/5ynFtRMfd6qq3fh1q/Y4jxWxlTM5VnT4NGTM+34lOPRFXX76IrZ9cFrIp7k8dvXJn6&#10;vd0FuMePd1pyL3n/ALsKqcfp6vY9/sr26rx6qaqKNTRbrmn/ANJbqqouR92KonqiIFetn+t7W/qz&#10;h/lOWqvc7/2cir09+ny/REzjWcSmi/8AJFdeJbmjr96mpBjPZDt73x5bxC/n9t+4lXHNHYz7ti/q&#10;qNjkY0034poqqrm3apmI80THj71Ga8k9K3f3mF7GyOVc3weQ38OibeJez87Jv1W6Kp6zTTNduekT&#10;PiCdPaTiez4N264txPcXbN7ZaXFmxlXMeqarcz8SqqPLNURMx0n5ERoD1r6K9su2Gr29mia449uL&#10;VzI6e63kUVWes/N5ppBrT0NcuwbNXMeE5F+m3nZddra621VPT4tNFPwr8Ux75p+jP3BViIj8vrFj&#10;4/1X41v6z8P4v1fzR8TydfL5vL7enXw6gpLvf1+f/wCd0/ylCqu1vf5m7/gVf3ERSp2G/rz4H+m/&#10;/wBVaqkN67P6S9v/ANGZn46hCPWz/wBh7E/9Za/lMH5eg/8A07uZ/wCo1X+VlBUcfUjYysfvjzyM&#10;mqaLlzPtXbNdXh0t12bdVufuRTMKJO43Zn1W38bHvY/eO5Vj3rVFdiqncZk0zRVTE09Jijp06A8r&#10;hnpP7p6buJxfme73mpzfzbyDE3G4vxkXq796LWTTfvz1qtx5q6+k+2fGZBY8iAAAAAAAAAAAAAAA&#10;AAAAAAAAAAAAAAAAAAAAAAAAAAAAAAAAAAAAAAAAAAAAAAAAAAAAAAAAAAAAAAAAAAAAAAAAAAAA&#10;AAAAAAAAAAAAAAAAAAAAAAAAK/PUn6Y9vu9zm9wO3WH9fydjPxeQ8bomKblV3pETkY0T0iqaunWq&#10;j29fGOvXoKjtx/vl357WYdvjdd/Mx8PDj4WJrd7g1V1WIp/cW6rtNNzyx7o80xHuUfjyHb9/+/17&#10;Aw8/T7Pf4uHcm7gY2Nr4xsS1XXHlmubvkop6zHvqrBNDivp73GZ6dsjtdyyrH13Ib2Xf2etvWq/j&#10;UY2RNcV2PiVUx4++mvy+6fDqiId8V3XeX0x8k2tN7jN63i5tMWtliZdm5dwMqm3Mzbu2r9v6PWOs&#10;9JifZPSYVX+8lz+83qd5RrLlHGrtWPi0TY1tnHs3LOuxLddUTXcuX7nWOs+EzMz1mI6RHuBKfu/2&#10;qyOE+mXB4Fx7Dyd/scPYYV7PnCsXL1y/kV3Kq792LdEVVRT1npHyR0QRw4prO+vp4xdRzrT6S7k6&#10;Tl2Fau7nWV4129btxRVVNu1m2oim5ZuU01daavDp5pj5YUeXzLmHeP1M7nU6zG4zdrwtfcqjC1uv&#10;s3acSzcr+jXeyL9zrTExEdOtUx0jwiPlCybsn2wx+03A9fxn4tGVtLtdWZvs6iPo3cu7EeaKOsRP&#10;loiIpp6/J196IrV33C+Y3e/ux2VviW6ua6rnFV+nPp1+TNmbX5w83xIufD8vl6ePXr06eKqmb6o+&#10;xGx7na/A5PxO3Te5ZoLNdm5rpmKPr2LMzXFFFU9Ii5RV1mnrPSesx8iIiPwzv33p7Ma61w7P0VWR&#10;r8Cqu1ga7eYd+i9j9Z/zdq5E0TNHXrMRPX5vBVbi7c90fUl3I7hcV2GRosvE4Xh5tNW4xMXEnBwq&#10;sa5FVNVVy9f61XJoiesRFU+MexBg/q+4nyrdd2qczTcZ222w40mHbnLw8K/fteemu9M0+e3RVHWO&#10;sdY6qLB+1OPkYnbLt7i5di5i5WNx3WWsjGvUVW7luunGtxVTXRVETTMTHSYmERWX6luG8v2vefmG&#10;dq+KbnY4V2vF+DmYuBkXbVfTGtRPlrotzTPSY6eEqq1XitFdrjHHLV2iq1dt6vDpuW64mmqmqLFE&#10;TExPSYmJ90oipXuTwrmWV315VscbiW6yNfd5bdvWs61gZNdmq39aifPTXTbmmaenj1iVVLD1U9hd&#10;zz6jXc54bi/Xt/q8SMTb6enpF3Kx6Jmq3Xa69Imu3NUxNPtmJ8PGOkxEceHeo/vB2v43Z4He41Rk&#10;XNdRVj6Wra4mRRlY1PWZi3NETR8SKOv0YmOsR4deiq/btB2L593X53b5rzvX5mv4/XsPznu9jsLd&#10;Vm7n3PP8T4Nm3XEVTFc+E1dPLFPs90AtfiIiIiI6RHhER7kRFv1R9mNh3S4xr9pxqzTf5Xxaq7Xi&#10;YUzFM5eNe6fFs01TMR54mmKqOvh7Y94IXds++PdjsviX+CU8Wq2FqrIuV4Gk2eLkUZGPeuT9OLUU&#10;+WqaaqvHy9J8fGPaqvE7scU758wz9Tz3m3F9hlZvJrFdOvwMHDu11YeNjVR5LdyzbpqmzE/EmqmK&#10;580+MyCesdqqe5Xpx4lwrZ03NRuLOkwb2uu5NuqivFzrFv6EXbdURVET1mmqOnXpPyoiCvHtx3x9&#10;M272mNTo7+Nh5VURsMXLx68nWZXw5mKb1q9bmKevTr0qpqiek/Sj3KrYWR6hfUh3Npp1PC+O3NbG&#10;V0pnK0uBdqufP/zm/NdFuJ+Xw+6Cyrjdza3uPaS7vcb6nuq8HHnbYs103Ph5Hw6fi0+anrE9Kuvj&#10;CI/jk/HNXy7j+34zurH1jV7rGrxsy37J8tceFVM+6qmelUT8sAqP512M7r9muSRtdFjbHPwMG9N7&#10;Scu01NyqqimOvT4sWutdqqI8KomPLPumYVX30epX1D5+PGlxdxkXc2mIoqvY+ss1Zk9fDpPlsz0m&#10;flinqDeHpq4N3yjuN/4i8ut5uNqthh3cbc5G+u3Iy8u1cjzW6bVmuZrjyXKaZjzRTER1iPagj1d4&#10;TzOe9/5xjiO7nA/ntTkfXfzfk/C+FGwir4nn+H08vl8evXp0UXH3o62rsR4zNFXSPvIinrsjwrmW&#10;B3o4Rn53Ed1hYNjc+e/mX9fk27VFPSv6VVdVuIiPnmVVvr1r8a5HvuRcFuaPQbLc28fXZdORcwcS&#10;9kU0VVXqJiKptUVREz096DOdF295Dyr0iW+HWddkYnI/q12/iavKt1WLtV3Hzar9NuabkUzE1009&#10;I6/LAiFHbPuP3G7H73b2NPpPJnbai3j7TSbPDveeqbNVU25iiJorpqpmqr7vX2KqY3qc7CbzuDa1&#10;ncbh+HGXyO1gWbPINHR9G5k26afNRdsxV0610dZpmmfGaenTxjpMRoLiXqU709tNVicP2Wip2FGt&#10;txi6yzucPIt5dqijwpt9Ymia4pjwiJjr096q3h2Y7heojuB3K0245LpczF4HRRfs7GxRi/UMG3Fd&#10;qfJdj43071UVxT06VVdPH2eKIno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D//Z&#10;UEsDBBQABgAIAAAAIQA/XpNY5AAAAA8BAAAPAAAAZHJzL2Rvd25yZXYueG1sTI/BTsMwDIbvSLxD&#10;ZCRuW5oGNihNp2kCThMSGxLiljVeW61JqiZru7fHO8Htt/zp9+d8NdmWDdiHxjsFYp4AQ1d607hK&#10;wdf+bfYELETtjG69QwUXDLAqbm9ynRk/uk8cdrFiVOJCphXUMXYZ56Gs0eow9x062h19b3Wksa+4&#10;6fVI5bblaZIsuNWNowu17nBTY3nana2C91GPayleh+3puLn87B8/vrcClbq/m9YvwCJO8Q+Gqz6p&#10;Q0FOB392JrBWwUwkyyWxlFIpF8CujBDpM7ADJSnTB+BFzv//UfwCAAD//wMAUEsDBBQABgAIAAAA&#10;IQA3ncEYugAAACEBAAAZAAAAZHJzL19yZWxzL2Uyb0RvYy54bWwucmVsc4SPywrCMBBF94L/EGZv&#10;07oQkaZuRHAr9QOGZJpGmwdJFPv3BtwoCC7nXu45TLt/2ok9KCbjnYCmqoGRk14ZpwVc+uNqCyxl&#10;dAon70jATAn23XLRnmnCXEZpNCGxQnFJwJhz2HGe5EgWU+UDudIMPlrM5YyaB5Q31MTXdb3h8ZMB&#10;3ReTnZSAeFINsH4Oxfyf7YfBSDp4ebfk8g8FN7a4CxCjpizAkjL4DpvqGjTwruVfj3UvAAAA//8D&#10;AFBLAQItABQABgAIAAAAIQDa9j37DQEAABQCAAATAAAAAAAAAAAAAAAAAAAAAABbQ29udGVudF9U&#10;eXBlc10ueG1sUEsBAi0AFAAGAAgAAAAhADj9If/WAAAAlAEAAAsAAAAAAAAAAAAAAAAAPgEAAF9y&#10;ZWxzLy5yZWxzUEsBAi0AFAAGAAgAAAAhAHk5A93yAwAAvwkAAA4AAAAAAAAAAAAAAAAAPQIAAGRy&#10;cy9lMm9Eb2MueG1sUEsBAi0ACgAAAAAAAAAhANHCtKTmGAEA5hgBABQAAAAAAAAAAAAAAAAAWwYA&#10;AGRycy9tZWRpYS9pbWFnZTEuanBnUEsBAi0AFAAGAAgAAAAhAD9ek1jkAAAADwEAAA8AAAAAAAAA&#10;AAAAAAAAcx8BAGRycy9kb3ducmV2LnhtbFBLAQItABQABgAIAAAAIQA3ncEYugAAACEBAAAZAAAA&#10;AAAAAAAAAAAAAIQgAQBkcnMvX3JlbHMvZTJvRG9jLnhtbC5yZWxzUEsFBgAAAAAGAAYAfAEAAHUh&#10;AQAAAA==&#10;">
                    <v:rect id="11 Rectángulo" o:spid="_x0000_s1027" style="position:absolute;top:11106;width:77511;height:8947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9DqvLwQAAANsAAAAPAAAAZHJzL2Rvd25yZXYueG1sRE9Ni8Iw&#10;EL0L+x/CLOxFbOoKKrVRlgXdxZNWwevYjG2xmZQmav33RhC8zeN9TrroTC2u1LrKsoJhFIMgzq2u&#10;uFCw3y0HUxDOI2usLZOCOzlYzD96KSba3nhL18wXIoSwS1BB6X2TSOnykgy6yDbEgTvZ1qAPsC2k&#10;bvEWwk0tv+N4LA1WHBpKbOi3pPycXYwCOqz++uvRfrI88ubsD66r75utUl+f3c8MhKfOv8Uv978O&#10;84fw/CUcIOcPAAAA//8DAFBLAQItABQABgAIAAAAIQDb4fbL7gAAAIUBAAATAAAAAAAAAAAAAAAA&#10;AAAAAABbQ29udGVudF9UeXBlc10ueG1sUEsBAi0AFAAGAAgAAAAhAFr0LFu/AAAAFQEAAAsAAAAA&#10;AAAAAAAAAAAAHwEAAF9yZWxzLy5yZWxzUEsBAi0AFAAGAAgAAAAhAL0Oq8vBAAAA2wAAAA8AAAAA&#10;AAAAAAAAAAAABwIAAGRycy9kb3ducmV2LnhtbFBLBQYAAAAAAwADALcAAAD1AgAAAAA=&#10;" stroked="f" strokeweight="1pt">
                      <v:fill r:id="rId9" o:title="" recolor="t" rotate="t" type="frame"/>
                    </v:rect>
                    <v:shapetype id="_x0000_t202" coordsize="21600,21600" o:spt="202" path="m,l,21600r21600,l21600,xe">
                      <v:stroke joinstyle="miter"/>
                      <v:path gradientshapeok="t" o:connecttype="rect"/>
                    </v:shapetype>
                    <v:shape id="Cuadro de texto 2" o:spid="_x0000_s1028" type="#_x0000_t202" style="position:absolute;left:9068;top:46813;width:60657;height:3546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Ofel1xAAAANwAAAAPAAAAZHJzL2Rvd25yZXYueG1sRI9bawIx&#10;FITfC/6HcIS+aaJtvaxGEUvBp4pX8O2wOe4ubk6WTequ/74pCH0cZuYbZr5sbSnuVPvCsYZBX4Eg&#10;Tp0pONNwPHz1JiB8QDZYOiYND/KwXHRe5pgY1/CO7vuQiQhhn6CGPIQqkdKnOVn0fVcRR+/qaosh&#10;yjqTpsYmwm0ph0qNpMWC40KOFa1zSm/7H6vh9H29nN/VNvu0H1XjWiXZTqXWr912NQMRqA3/4Wd7&#10;YzS8qTH8nYlHQC5+AQAA//8DAFBLAQItABQABgAIAAAAIQDb4fbL7gAAAIUBAAATAAAAAAAAAAAA&#10;AAAAAAAAAABbQ29udGVudF9UeXBlc10ueG1sUEsBAi0AFAAGAAgAAAAhAFr0LFu/AAAAFQEAAAsA&#10;AAAAAAAAAAAAAAAAHwEAAF9yZWxzLy5yZWxzUEsBAi0AFAAGAAgAAAAhAM596XXEAAAA3AAAAA8A&#10;AAAAAAAAAAAAAAAABwIAAGRycy9kb3ducmV2LnhtbFBLBQYAAAAAAwADALcAAAD4AgAAAAA=&#10;" filled="f" stroked="f">
                      <v:textbox>
                        <w:txbxContent>
                          <w:p w14:paraId="2B7E0BE6" w14:textId="77777777" w:rsidR="00B713FD" w:rsidRPr="007A493B" w:rsidRDefault="00B713FD" w:rsidP="007A493B">
                            <w:pPr>
                              <w:jc w:val="center"/>
                              <w:rPr>
                                <w:b/>
                                <w:color w:val="595959" w:themeColor="text1" w:themeTint="A6"/>
                                <w:sz w:val="40"/>
                                <w:szCs w:val="48"/>
                              </w:rPr>
                            </w:pPr>
                            <w:r>
                              <w:rPr>
                                <w:b/>
                                <w:color w:val="595959" w:themeColor="text1" w:themeTint="A6"/>
                                <w:sz w:val="40"/>
                                <w:szCs w:val="48"/>
                              </w:rPr>
                              <w:t>Documento Metodológico</w:t>
                            </w:r>
                          </w:p>
                          <w:p w14:paraId="1D9B4695" w14:textId="77777777" w:rsidR="00B713FD" w:rsidRPr="007A493B" w:rsidRDefault="00B713FD" w:rsidP="007A493B">
                            <w:pPr>
                              <w:jc w:val="center"/>
                              <w:rPr>
                                <w:b/>
                                <w:color w:val="595959" w:themeColor="text1" w:themeTint="A6"/>
                                <w:sz w:val="40"/>
                                <w:szCs w:val="48"/>
                              </w:rPr>
                            </w:pPr>
                            <w:r>
                              <w:rPr>
                                <w:b/>
                                <w:color w:val="595959" w:themeColor="text1" w:themeTint="A6"/>
                                <w:sz w:val="40"/>
                                <w:szCs w:val="48"/>
                              </w:rPr>
                              <w:t>Variables de Intervención</w:t>
                            </w:r>
                          </w:p>
                          <w:p w14:paraId="68EF754E" w14:textId="77777777" w:rsidR="00B713FD" w:rsidRDefault="00B713FD" w:rsidP="007A493B">
                            <w:pPr>
                              <w:spacing w:after="0"/>
                              <w:jc w:val="center"/>
                              <w:rPr>
                                <w:b/>
                                <w:color w:val="595959" w:themeColor="text1" w:themeTint="A6"/>
                                <w:sz w:val="40"/>
                                <w:szCs w:val="48"/>
                              </w:rPr>
                            </w:pPr>
                          </w:p>
                          <w:p w14:paraId="45740D7F" w14:textId="782BBB69" w:rsidR="00B713FD" w:rsidRDefault="00B713FD" w:rsidP="007A493B">
                            <w:pPr>
                              <w:spacing w:after="0"/>
                              <w:jc w:val="center"/>
                              <w:rPr>
                                <w:color w:val="595959" w:themeColor="text1" w:themeTint="A6"/>
                                <w:sz w:val="24"/>
                                <w:szCs w:val="28"/>
                              </w:rPr>
                            </w:pPr>
                            <w:r w:rsidRPr="007A493B">
                              <w:rPr>
                                <w:b/>
                                <w:color w:val="595959" w:themeColor="text1" w:themeTint="A6"/>
                                <w:sz w:val="36"/>
                                <w:szCs w:val="36"/>
                              </w:rPr>
                              <w:t xml:space="preserve">Programa Yo Trabajo – </w:t>
                            </w:r>
                            <w:r>
                              <w:rPr>
                                <w:b/>
                                <w:color w:val="595959" w:themeColor="text1" w:themeTint="A6"/>
                                <w:sz w:val="36"/>
                                <w:szCs w:val="36"/>
                              </w:rPr>
                              <w:t xml:space="preserve">Apoyo a tu plan laboral </w:t>
                            </w:r>
                            <w:r w:rsidRPr="007A493B">
                              <w:rPr>
                                <w:b/>
                                <w:color w:val="595959" w:themeColor="text1" w:themeTint="A6"/>
                                <w:sz w:val="36"/>
                                <w:szCs w:val="36"/>
                              </w:rPr>
                              <w:t>20</w:t>
                            </w:r>
                            <w:r w:rsidR="006F3A02">
                              <w:rPr>
                                <w:b/>
                                <w:color w:val="595959" w:themeColor="text1" w:themeTint="A6"/>
                                <w:sz w:val="36"/>
                                <w:szCs w:val="36"/>
                              </w:rPr>
                              <w:t>20-20</w:t>
                            </w:r>
                            <w:r w:rsidRPr="007A493B">
                              <w:rPr>
                                <w:b/>
                                <w:color w:val="595959" w:themeColor="text1" w:themeTint="A6"/>
                                <w:sz w:val="36"/>
                                <w:szCs w:val="36"/>
                              </w:rPr>
                              <w:t>2</w:t>
                            </w:r>
                            <w:r>
                              <w:rPr>
                                <w:b/>
                                <w:color w:val="595959" w:themeColor="text1" w:themeTint="A6"/>
                                <w:sz w:val="36"/>
                                <w:szCs w:val="36"/>
                              </w:rPr>
                              <w:t>1</w:t>
                            </w:r>
                            <w:r w:rsidRPr="00EC3291">
                              <w:rPr>
                                <w:b/>
                                <w:color w:val="595959" w:themeColor="text1" w:themeTint="A6"/>
                                <w:sz w:val="32"/>
                              </w:rPr>
                              <w:br/>
                            </w:r>
                          </w:p>
                          <w:p w14:paraId="1036AB03" w14:textId="77777777" w:rsidR="00B713FD" w:rsidRPr="007A493B" w:rsidRDefault="00B713FD" w:rsidP="007A493B">
                            <w:pPr>
                              <w:spacing w:after="0"/>
                              <w:jc w:val="center"/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</w:pPr>
                            <w:r w:rsidRPr="007A493B">
                              <w:rPr>
                                <w:color w:val="595959" w:themeColor="text1" w:themeTint="A6"/>
                                <w:sz w:val="24"/>
                              </w:rPr>
                              <w:br/>
                              <w:t>Departamento de Estudios Evaluación y Gestión del Conocimiento</w:t>
                            </w:r>
                          </w:p>
                          <w:p w14:paraId="1C4B5ED2" w14:textId="04D04D8D" w:rsidR="00B713FD" w:rsidRPr="007A493B" w:rsidRDefault="00B713FD" w:rsidP="007A493B">
                            <w:pPr>
                              <w:jc w:val="center"/>
                              <w:rPr>
                                <w:color w:val="595959" w:themeColor="text1" w:themeTint="A6"/>
                                <w:sz w:val="24"/>
                              </w:rPr>
                            </w:pPr>
                            <w:r w:rsidRPr="007A493B">
                              <w:rPr>
                                <w:color w:val="595959" w:themeColor="text1" w:themeTint="A6"/>
                                <w:sz w:val="24"/>
                              </w:rPr>
                              <w:t xml:space="preserve">Subdirección de </w:t>
                            </w:r>
                            <w:r>
                              <w:rPr>
                                <w:color w:val="595959" w:themeColor="text1" w:themeTint="A6"/>
                                <w:sz w:val="24"/>
                              </w:rPr>
                              <w:t>Usuarios</w:t>
                            </w:r>
                          </w:p>
                          <w:p w14:paraId="128151C5" w14:textId="77777777" w:rsidR="00B713FD" w:rsidRDefault="00B713FD" w:rsidP="007A493B">
                            <w:pPr>
                              <w:jc w:val="center"/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</w:pPr>
                          </w:p>
                          <w:p w14:paraId="062A9DE1" w14:textId="47BCD854" w:rsidR="00B713FD" w:rsidRPr="00EC3291" w:rsidRDefault="00B713FD" w:rsidP="007A493B">
                            <w:pPr>
                              <w:jc w:val="center"/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</w:pPr>
                            <w:r w:rsidRPr="00EC3291"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  <w:t xml:space="preserve">Santiago, </w:t>
                            </w:r>
                            <w:r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  <w:t>abril de</w:t>
                            </w:r>
                            <w:r w:rsidRPr="00EC3291"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  <w:t xml:space="preserve"> 20</w:t>
                            </w:r>
                            <w:r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  <w:t>21</w:t>
                            </w:r>
                            <w:r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  <w:br/>
                            </w:r>
                            <w:r w:rsidRPr="00EC3291"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  <w:t>Versión Nº</w:t>
                            </w:r>
                            <w:r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  <w:t>1</w:t>
                            </w:r>
                          </w:p>
                          <w:p w14:paraId="2BF773C4" w14:textId="77777777" w:rsidR="00B713FD" w:rsidRDefault="00B713FD" w:rsidP="007A493B">
                            <w:pPr>
                              <w:jc w:val="center"/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</w:pPr>
                          </w:p>
                          <w:p w14:paraId="4F20F46D" w14:textId="77777777" w:rsidR="00B713FD" w:rsidRDefault="00B713FD" w:rsidP="007A493B">
                            <w:pPr>
                              <w:jc w:val="center"/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</w:pPr>
                          </w:p>
                          <w:p w14:paraId="3E4DEBB7" w14:textId="77777777" w:rsidR="00B713FD" w:rsidRPr="00EC3291" w:rsidRDefault="00B713FD" w:rsidP="007A493B">
                            <w:pPr>
                              <w:jc w:val="center"/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</w:pPr>
                            <w:r w:rsidRPr="00EC3291"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  <w:t xml:space="preserve">Santiago, </w:t>
                            </w:r>
                            <w:r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  <w:t>00</w:t>
                            </w:r>
                            <w:r w:rsidRPr="00EC3291"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  <w:t xml:space="preserve"> de </w:t>
                            </w:r>
                            <w:r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  <w:t>mes</w:t>
                            </w:r>
                            <w:r w:rsidRPr="00EC3291"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  <w:t xml:space="preserve"> 2018</w:t>
                            </w:r>
                            <w:r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  <w:br/>
                            </w:r>
                            <w:r w:rsidRPr="00EC3291">
                              <w:rPr>
                                <w:b/>
                                <w:color w:val="595959" w:themeColor="text1" w:themeTint="A6"/>
                                <w:sz w:val="24"/>
                              </w:rPr>
                              <w:t>Versión Nº0</w:t>
                            </w:r>
                          </w:p>
                        </w:txbxContent>
                      </v:textbox>
                    </v:shape>
                  </v:group>
                </w:pict>
              </mc:Fallback>
            </mc:AlternateContent>
          </w:r>
        </w:p>
        <w:p w14:paraId="049C936E" w14:textId="77777777" w:rsidR="007A493B" w:rsidRPr="007A493B" w:rsidRDefault="007A493B" w:rsidP="007A493B">
          <w:pPr>
            <w:spacing w:after="0"/>
            <w:rPr>
              <w:b/>
              <w:sz w:val="24"/>
            </w:rPr>
          </w:pPr>
          <w:r w:rsidRPr="007A493B">
            <w:br w:type="page"/>
          </w:r>
        </w:p>
      </w:sdtContent>
    </w:sdt>
    <w:sdt>
      <w:sdtPr>
        <w:rPr>
          <w:rFonts w:ascii="Verdana" w:eastAsia="Cambria" w:hAnsi="Verdana" w:cs="Times New Roman"/>
          <w:b w:val="0"/>
          <w:bCs w:val="0"/>
          <w:color w:val="auto"/>
          <w:sz w:val="20"/>
          <w:szCs w:val="24"/>
          <w:lang w:val="es-ES"/>
        </w:rPr>
        <w:id w:val="1508249777"/>
        <w:docPartObj>
          <w:docPartGallery w:val="Table of Contents"/>
          <w:docPartUnique/>
        </w:docPartObj>
      </w:sdtPr>
      <w:sdtEndPr/>
      <w:sdtContent>
        <w:p w14:paraId="4F727905" w14:textId="0706DA59" w:rsidR="00C42CC9" w:rsidRPr="001E7F6B" w:rsidRDefault="00C42CC9" w:rsidP="001E7F6B">
          <w:pPr>
            <w:pStyle w:val="TtuloTDC"/>
            <w:jc w:val="center"/>
            <w:rPr>
              <w:rFonts w:ascii="Verdana" w:hAnsi="Verdana"/>
            </w:rPr>
          </w:pPr>
          <w:r w:rsidRPr="001E7F6B">
            <w:rPr>
              <w:rFonts w:ascii="Verdana" w:hAnsi="Verdana"/>
              <w:lang w:val="es-ES"/>
            </w:rPr>
            <w:t>Contenido</w:t>
          </w:r>
        </w:p>
        <w:p w14:paraId="0DF7358B" w14:textId="14E694CE" w:rsidR="00520F5F" w:rsidRDefault="00C42CC9">
          <w:pPr>
            <w:pStyle w:val="TDC1"/>
            <w:tabs>
              <w:tab w:val="left" w:pos="400"/>
              <w:tab w:val="right" w:leader="dot" w:pos="10076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  <w:lang w:val="es-CL" w:eastAsia="es-CL"/>
            </w:rPr>
          </w:pPr>
          <w:r w:rsidRPr="001E7F6B">
            <w:fldChar w:fldCharType="begin"/>
          </w:r>
          <w:r w:rsidRPr="001E7F6B">
            <w:instrText xml:space="preserve"> TOC \o "1-3" \h \z \u </w:instrText>
          </w:r>
          <w:r w:rsidRPr="001E7F6B">
            <w:fldChar w:fldCharType="separate"/>
          </w:r>
          <w:hyperlink w:anchor="_Toc70667482" w:history="1">
            <w:r w:rsidR="00520F5F" w:rsidRPr="005B2F18">
              <w:rPr>
                <w:rStyle w:val="Hipervnculo"/>
                <w:noProof/>
              </w:rPr>
              <w:t>I.</w:t>
            </w:r>
            <w:r w:rsidR="00520F5F">
              <w:rPr>
                <w:rFonts w:asciiTheme="minorHAnsi" w:eastAsiaTheme="minorEastAsia" w:hAnsiTheme="minorHAnsi" w:cstheme="minorBidi"/>
                <w:noProof/>
                <w:sz w:val="22"/>
                <w:szCs w:val="22"/>
                <w:lang w:val="es-CL" w:eastAsia="es-CL"/>
              </w:rPr>
              <w:tab/>
            </w:r>
            <w:r w:rsidR="00520F5F" w:rsidRPr="005B2F18">
              <w:rPr>
                <w:rStyle w:val="Hipervnculo"/>
                <w:noProof/>
              </w:rPr>
              <w:t>Introducción</w:t>
            </w:r>
            <w:r w:rsidR="00520F5F">
              <w:rPr>
                <w:noProof/>
                <w:webHidden/>
              </w:rPr>
              <w:tab/>
            </w:r>
            <w:r w:rsidR="00520F5F">
              <w:rPr>
                <w:noProof/>
                <w:webHidden/>
              </w:rPr>
              <w:fldChar w:fldCharType="begin"/>
            </w:r>
            <w:r w:rsidR="00520F5F">
              <w:rPr>
                <w:noProof/>
                <w:webHidden/>
              </w:rPr>
              <w:instrText xml:space="preserve"> PAGEREF _Toc70667482 \h </w:instrText>
            </w:r>
            <w:r w:rsidR="00520F5F">
              <w:rPr>
                <w:noProof/>
                <w:webHidden/>
              </w:rPr>
            </w:r>
            <w:r w:rsidR="00520F5F">
              <w:rPr>
                <w:noProof/>
                <w:webHidden/>
              </w:rPr>
              <w:fldChar w:fldCharType="separate"/>
            </w:r>
            <w:r w:rsidR="00520F5F">
              <w:rPr>
                <w:noProof/>
                <w:webHidden/>
              </w:rPr>
              <w:t>3</w:t>
            </w:r>
            <w:r w:rsidR="00520F5F">
              <w:rPr>
                <w:noProof/>
                <w:webHidden/>
              </w:rPr>
              <w:fldChar w:fldCharType="end"/>
            </w:r>
          </w:hyperlink>
        </w:p>
        <w:p w14:paraId="5FCDC287" w14:textId="12D8139E" w:rsidR="00520F5F" w:rsidRDefault="00520F5F">
          <w:pPr>
            <w:pStyle w:val="TDC1"/>
            <w:tabs>
              <w:tab w:val="left" w:pos="660"/>
              <w:tab w:val="right" w:leader="dot" w:pos="10076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  <w:lang w:val="es-CL" w:eastAsia="es-CL"/>
            </w:rPr>
          </w:pPr>
          <w:hyperlink w:anchor="_Toc70667483" w:history="1">
            <w:r w:rsidRPr="005B2F18">
              <w:rPr>
                <w:rStyle w:val="Hipervnculo"/>
                <w:noProof/>
              </w:rPr>
              <w:t>II.</w:t>
            </w:r>
            <w:r>
              <w:rPr>
                <w:rFonts w:asciiTheme="minorHAnsi" w:eastAsiaTheme="minorEastAsia" w:hAnsiTheme="minorHAnsi" w:cstheme="minorBidi"/>
                <w:noProof/>
                <w:sz w:val="22"/>
                <w:szCs w:val="22"/>
                <w:lang w:val="es-CL" w:eastAsia="es-CL"/>
              </w:rPr>
              <w:tab/>
            </w:r>
            <w:r w:rsidRPr="005B2F18">
              <w:rPr>
                <w:rStyle w:val="Hipervnculo"/>
                <w:noProof/>
              </w:rPr>
              <w:t>Modelo de evaluación de resultados FOSIS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_Toc70667483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3AC9540" w14:textId="2D975A62" w:rsidR="00520F5F" w:rsidRDefault="00520F5F">
          <w:pPr>
            <w:pStyle w:val="TDC2"/>
            <w:tabs>
              <w:tab w:val="left" w:pos="660"/>
              <w:tab w:val="right" w:leader="dot" w:pos="10076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  <w:lang w:val="es-CL" w:eastAsia="es-CL"/>
            </w:rPr>
          </w:pPr>
          <w:hyperlink w:anchor="_Toc70667484" w:history="1">
            <w:r w:rsidRPr="005B2F18">
              <w:rPr>
                <w:rStyle w:val="Hipervnculo"/>
                <w:b/>
                <w:bCs/>
                <w:noProof/>
              </w:rPr>
              <w:t>a.</w:t>
            </w:r>
            <w:r>
              <w:rPr>
                <w:rFonts w:asciiTheme="minorHAnsi" w:eastAsiaTheme="minorEastAsia" w:hAnsiTheme="minorHAnsi" w:cstheme="minorBidi"/>
                <w:noProof/>
                <w:sz w:val="22"/>
                <w:szCs w:val="22"/>
                <w:lang w:val="es-CL" w:eastAsia="es-CL"/>
              </w:rPr>
              <w:tab/>
            </w:r>
            <w:r w:rsidRPr="005B2F18">
              <w:rPr>
                <w:rStyle w:val="Hipervnculo"/>
                <w:b/>
                <w:bCs/>
                <w:noProof/>
              </w:rPr>
              <w:t>Evaluación de resultados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_Toc70667484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EE69AC8" w14:textId="03B7592B" w:rsidR="00520F5F" w:rsidRDefault="00520F5F">
          <w:pPr>
            <w:pStyle w:val="TDC2"/>
            <w:tabs>
              <w:tab w:val="left" w:pos="660"/>
              <w:tab w:val="right" w:leader="dot" w:pos="10076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  <w:lang w:val="es-CL" w:eastAsia="es-CL"/>
            </w:rPr>
          </w:pPr>
          <w:hyperlink w:anchor="_Toc70667485" w:history="1">
            <w:r w:rsidRPr="005B2F18">
              <w:rPr>
                <w:rStyle w:val="Hipervnculo"/>
                <w:b/>
                <w:bCs/>
                <w:noProof/>
              </w:rPr>
              <w:t>b.</w:t>
            </w:r>
            <w:r>
              <w:rPr>
                <w:rFonts w:asciiTheme="minorHAnsi" w:eastAsiaTheme="minorEastAsia" w:hAnsiTheme="minorHAnsi" w:cstheme="minorBidi"/>
                <w:noProof/>
                <w:sz w:val="22"/>
                <w:szCs w:val="22"/>
                <w:lang w:val="es-CL" w:eastAsia="es-CL"/>
              </w:rPr>
              <w:tab/>
            </w:r>
            <w:r w:rsidRPr="005B2F18">
              <w:rPr>
                <w:rStyle w:val="Hipervnculo"/>
                <w:b/>
                <w:bCs/>
                <w:noProof/>
              </w:rPr>
              <w:t>Registro de Información. Sistema Nacional de Usuarios (SNU)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_Toc70667485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FCCBF1A" w14:textId="0E74FD73" w:rsidR="00520F5F" w:rsidRDefault="00520F5F">
          <w:pPr>
            <w:pStyle w:val="TDC3"/>
            <w:tabs>
              <w:tab w:val="right" w:leader="dot" w:pos="10076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  <w:lang w:val="es-CL" w:eastAsia="es-CL"/>
            </w:rPr>
          </w:pPr>
          <w:hyperlink w:anchor="_Toc70667486" w:history="1">
            <w:r w:rsidRPr="005B2F18">
              <w:rPr>
                <w:rStyle w:val="Hipervnculo"/>
                <w:noProof/>
              </w:rPr>
              <w:t>¿Qué es el SNU?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_Toc70667486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CCC171E" w14:textId="740A6C74" w:rsidR="00520F5F" w:rsidRDefault="00520F5F">
          <w:pPr>
            <w:pStyle w:val="TDC3"/>
            <w:tabs>
              <w:tab w:val="right" w:leader="dot" w:pos="10076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  <w:lang w:val="es-CL" w:eastAsia="es-CL"/>
            </w:rPr>
          </w:pPr>
          <w:hyperlink w:anchor="_Toc70667487" w:history="1">
            <w:r w:rsidRPr="005B2F18">
              <w:rPr>
                <w:rStyle w:val="Hipervnculo"/>
                <w:noProof/>
              </w:rPr>
              <w:t>Registro de datos generales en SNU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_Toc70667487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C9FCF77" w14:textId="7C0E812A" w:rsidR="00520F5F" w:rsidRDefault="00520F5F">
          <w:pPr>
            <w:pStyle w:val="TDC1"/>
            <w:tabs>
              <w:tab w:val="left" w:pos="660"/>
              <w:tab w:val="right" w:leader="dot" w:pos="10076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  <w:lang w:val="es-CL" w:eastAsia="es-CL"/>
            </w:rPr>
          </w:pPr>
          <w:hyperlink w:anchor="_Toc70667488" w:history="1">
            <w:r w:rsidRPr="005B2F18">
              <w:rPr>
                <w:rStyle w:val="Hipervnculo"/>
                <w:noProof/>
              </w:rPr>
              <w:t>III.</w:t>
            </w:r>
            <w:r>
              <w:rPr>
                <w:rFonts w:asciiTheme="minorHAnsi" w:eastAsiaTheme="minorEastAsia" w:hAnsiTheme="minorHAnsi" w:cstheme="minorBidi"/>
                <w:noProof/>
                <w:sz w:val="22"/>
                <w:szCs w:val="22"/>
                <w:lang w:val="es-CL" w:eastAsia="es-CL"/>
              </w:rPr>
              <w:tab/>
            </w:r>
            <w:r w:rsidRPr="005B2F18">
              <w:rPr>
                <w:rStyle w:val="Hipervnculo"/>
                <w:noProof/>
              </w:rPr>
              <w:t>Diseño del programa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_Toc70667488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9E6BB7B" w14:textId="233EAF92" w:rsidR="00520F5F" w:rsidRDefault="00520F5F">
          <w:pPr>
            <w:pStyle w:val="TDC2"/>
            <w:tabs>
              <w:tab w:val="left" w:pos="660"/>
              <w:tab w:val="right" w:leader="dot" w:pos="10076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  <w:lang w:val="es-CL" w:eastAsia="es-CL"/>
            </w:rPr>
          </w:pPr>
          <w:hyperlink w:anchor="_Toc70667489" w:history="1">
            <w:r w:rsidRPr="005B2F18">
              <w:rPr>
                <w:rStyle w:val="Hipervnculo"/>
                <w:b/>
                <w:bCs/>
                <w:noProof/>
                <w:lang w:val="es-MX"/>
              </w:rPr>
              <w:t>a.</w:t>
            </w:r>
            <w:r>
              <w:rPr>
                <w:rFonts w:asciiTheme="minorHAnsi" w:eastAsiaTheme="minorEastAsia" w:hAnsiTheme="minorHAnsi" w:cstheme="minorBidi"/>
                <w:noProof/>
                <w:sz w:val="22"/>
                <w:szCs w:val="22"/>
                <w:lang w:val="es-CL" w:eastAsia="es-CL"/>
              </w:rPr>
              <w:tab/>
            </w:r>
            <w:r w:rsidRPr="005B2F18">
              <w:rPr>
                <w:rStyle w:val="Hipervnculo"/>
                <w:b/>
                <w:bCs/>
                <w:noProof/>
                <w:lang w:val="es-MX"/>
              </w:rPr>
              <w:t>Descripción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_Toc70667489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3B340D0" w14:textId="3AB76967" w:rsidR="00520F5F" w:rsidRDefault="00520F5F">
          <w:pPr>
            <w:pStyle w:val="TDC1"/>
            <w:tabs>
              <w:tab w:val="left" w:pos="660"/>
              <w:tab w:val="right" w:leader="dot" w:pos="10076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  <w:lang w:val="es-CL" w:eastAsia="es-CL"/>
            </w:rPr>
          </w:pPr>
          <w:hyperlink w:anchor="_Toc70667490" w:history="1">
            <w:r w:rsidRPr="005B2F18">
              <w:rPr>
                <w:rStyle w:val="Hipervnculo"/>
                <w:rFonts w:eastAsiaTheme="majorEastAsia" w:cstheme="majorBidi"/>
                <w:noProof/>
              </w:rPr>
              <w:t>IV.</w:t>
            </w:r>
            <w:r>
              <w:rPr>
                <w:rFonts w:asciiTheme="minorHAnsi" w:eastAsiaTheme="minorEastAsia" w:hAnsiTheme="minorHAnsi" w:cstheme="minorBidi"/>
                <w:noProof/>
                <w:sz w:val="22"/>
                <w:szCs w:val="22"/>
                <w:lang w:val="es-CL" w:eastAsia="es-CL"/>
              </w:rPr>
              <w:tab/>
            </w:r>
            <w:r w:rsidRPr="005B2F18">
              <w:rPr>
                <w:rStyle w:val="Hipervnculo"/>
                <w:caps/>
                <w:noProof/>
              </w:rPr>
              <w:t>R</w:t>
            </w:r>
            <w:r w:rsidRPr="005B2F18">
              <w:rPr>
                <w:rStyle w:val="Hipervnculo"/>
                <w:rFonts w:eastAsiaTheme="majorEastAsia" w:cstheme="majorBidi"/>
                <w:noProof/>
              </w:rPr>
              <w:t>egistro de información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_Toc70667490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9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ECA5150" w14:textId="66E9B733" w:rsidR="00520F5F" w:rsidRDefault="00520F5F">
          <w:pPr>
            <w:pStyle w:val="TDC1"/>
            <w:tabs>
              <w:tab w:val="right" w:leader="dot" w:pos="10076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  <w:lang w:val="es-CL" w:eastAsia="es-CL"/>
            </w:rPr>
          </w:pPr>
          <w:hyperlink w:anchor="_Toc70667491" w:history="1">
            <w:r w:rsidRPr="005B2F18">
              <w:rPr>
                <w:rStyle w:val="Hipervnculo"/>
                <w:b/>
                <w:bCs/>
                <w:noProof/>
              </w:rPr>
              <w:t>ANEXO 1:</w:t>
            </w:r>
            <w:r w:rsidRPr="005B2F18">
              <w:rPr>
                <w:rStyle w:val="Hipervnculo"/>
                <w:noProof/>
              </w:rPr>
              <w:t xml:space="preserve"> </w:t>
            </w:r>
            <w:r w:rsidRPr="005B2F18">
              <w:rPr>
                <w:rStyle w:val="Hipervnculo"/>
                <w:b/>
                <w:noProof/>
                <w:lang w:val="es-CL"/>
              </w:rPr>
              <w:t>INSTRUMENTO DE DIAGNÓSTICO PARA LA SELECCIÓN –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_Toc70667491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29E5D86" w14:textId="177B5937" w:rsidR="00520F5F" w:rsidRDefault="00520F5F">
          <w:pPr>
            <w:pStyle w:val="TDC1"/>
            <w:tabs>
              <w:tab w:val="right" w:leader="dot" w:pos="10076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  <w:lang w:val="es-CL" w:eastAsia="es-CL"/>
            </w:rPr>
          </w:pPr>
          <w:hyperlink w:anchor="_Toc70667492" w:history="1">
            <w:r w:rsidRPr="005B2F18">
              <w:rPr>
                <w:rStyle w:val="Hipervnculo"/>
                <w:b/>
                <w:noProof/>
                <w:lang w:val="es-CL"/>
              </w:rPr>
              <w:t>LINEA BASE (LB)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_Toc70667492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076DA6F" w14:textId="2EEDE792" w:rsidR="00520F5F" w:rsidRDefault="00520F5F">
          <w:pPr>
            <w:pStyle w:val="TDC1"/>
            <w:tabs>
              <w:tab w:val="right" w:leader="dot" w:pos="10076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  <w:lang w:val="es-CL" w:eastAsia="es-CL"/>
            </w:rPr>
          </w:pPr>
          <w:hyperlink w:anchor="_Toc70667493" w:history="1">
            <w:r w:rsidRPr="005B2F18">
              <w:rPr>
                <w:rStyle w:val="Hipervnculo"/>
                <w:b/>
                <w:noProof/>
                <w:lang w:val="es-CL"/>
              </w:rPr>
              <w:t>ANEXO 2: REGISTRO DE USUARIOS LINEA DE SALIDA (LS)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_Toc70667493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AA6BEBA" w14:textId="7800BC43" w:rsidR="00520F5F" w:rsidRDefault="00520F5F">
          <w:pPr>
            <w:pStyle w:val="TDC1"/>
            <w:tabs>
              <w:tab w:val="right" w:leader="dot" w:pos="10076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  <w:lang w:val="es-CL" w:eastAsia="es-CL"/>
            </w:rPr>
          </w:pPr>
          <w:hyperlink w:anchor="_Toc70667494" w:history="1">
            <w:r w:rsidRPr="005B2F18">
              <w:rPr>
                <w:rStyle w:val="Hipervnculo"/>
                <w:noProof/>
              </w:rPr>
              <w:t>ANEXO 3. ACTIVIDAD ECONÓMICA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_Toc70667494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9EF965A" w14:textId="3D12DE61" w:rsidR="00520F5F" w:rsidRDefault="00520F5F">
          <w:pPr>
            <w:pStyle w:val="TDC1"/>
            <w:tabs>
              <w:tab w:val="right" w:leader="dot" w:pos="10076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  <w:lang w:val="es-CL" w:eastAsia="es-CL"/>
            </w:rPr>
          </w:pPr>
          <w:hyperlink w:anchor="_Toc70667495" w:history="1">
            <w:r w:rsidRPr="005B2F18">
              <w:rPr>
                <w:rStyle w:val="Hipervnculo"/>
                <w:noProof/>
                <w:lang w:val="es-CL"/>
              </w:rPr>
              <w:t>ANEXO 4. SITUACIÓN OCUPACIONAL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_Toc70667495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30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5998643" w14:textId="4767B7B0" w:rsidR="00C42CC9" w:rsidRPr="001E7F6B" w:rsidRDefault="00C42CC9">
          <w:r w:rsidRPr="001E7F6B">
            <w:rPr>
              <w:b/>
              <w:bCs/>
              <w:lang w:val="es-ES"/>
            </w:rPr>
            <w:fldChar w:fldCharType="end"/>
          </w:r>
        </w:p>
      </w:sdtContent>
    </w:sdt>
    <w:p w14:paraId="6659DAF3" w14:textId="77777777" w:rsidR="004C31FF" w:rsidRDefault="004C31FF" w:rsidP="006F3A02">
      <w:pPr>
        <w:pStyle w:val="Ttulo1"/>
      </w:pPr>
    </w:p>
    <w:p w14:paraId="2758EE5F" w14:textId="72A2896C" w:rsidR="004C31FF" w:rsidRDefault="004C31FF">
      <w:pPr>
        <w:spacing w:after="160" w:line="259" w:lineRule="auto"/>
        <w:rPr>
          <w:b/>
          <w:sz w:val="24"/>
        </w:rPr>
      </w:pPr>
      <w:r>
        <w:br w:type="page"/>
      </w:r>
    </w:p>
    <w:p w14:paraId="05D08EF3" w14:textId="77C1BFC7" w:rsidR="007A493B" w:rsidRPr="00F46B0A" w:rsidRDefault="007A493B" w:rsidP="001E7F6B">
      <w:pPr>
        <w:pStyle w:val="Ttulo1"/>
        <w:numPr>
          <w:ilvl w:val="0"/>
          <w:numId w:val="16"/>
        </w:numPr>
      </w:pPr>
      <w:bookmarkStart w:id="1" w:name="_Toc70667482"/>
      <w:r w:rsidRPr="00F46B0A">
        <w:t>I</w:t>
      </w:r>
      <w:r w:rsidR="00E74A22" w:rsidRPr="00F46B0A">
        <w:t>ntroducción</w:t>
      </w:r>
      <w:bookmarkEnd w:id="1"/>
    </w:p>
    <w:p w14:paraId="3FB9FDBF" w14:textId="5FEA599C" w:rsidR="007A493B" w:rsidRPr="00FA716B" w:rsidRDefault="007A493B" w:rsidP="00E97CB2">
      <w:pPr>
        <w:pStyle w:val="Ttulo2"/>
        <w:rPr>
          <w:rFonts w:ascii="Verdana" w:hAnsi="Verdana"/>
          <w:b/>
          <w:iCs/>
          <w:sz w:val="20"/>
          <w:szCs w:val="20"/>
        </w:rPr>
      </w:pPr>
    </w:p>
    <w:p w14:paraId="5D485782" w14:textId="5B3490F3" w:rsidR="007A493B" w:rsidRPr="007A493B" w:rsidRDefault="007A493B" w:rsidP="00E74A22">
      <w:pPr>
        <w:spacing w:after="0"/>
      </w:pPr>
    </w:p>
    <w:p w14:paraId="2534D1E2" w14:textId="3A6CC58F" w:rsidR="00011FC3" w:rsidRDefault="00DE66F0" w:rsidP="00C42CC9">
      <w:pPr>
        <w:spacing w:line="276" w:lineRule="auto"/>
        <w:jc w:val="both"/>
        <w:rPr>
          <w:szCs w:val="20"/>
        </w:rPr>
      </w:pPr>
      <w:r>
        <w:rPr>
          <w:szCs w:val="20"/>
        </w:rPr>
        <w:t>El presente documento tiene por objet</w:t>
      </w:r>
      <w:r w:rsidR="00687191">
        <w:rPr>
          <w:szCs w:val="20"/>
        </w:rPr>
        <w:t>o</w:t>
      </w:r>
      <w:r w:rsidR="00CC74C1">
        <w:rPr>
          <w:szCs w:val="20"/>
        </w:rPr>
        <w:t xml:space="preserve"> orientar a ejecutores de los programas FOSIS </w:t>
      </w:r>
      <w:r w:rsidR="009212E5">
        <w:rPr>
          <w:szCs w:val="20"/>
        </w:rPr>
        <w:t>en</w:t>
      </w:r>
      <w:r w:rsidR="00011FC3">
        <w:rPr>
          <w:szCs w:val="20"/>
        </w:rPr>
        <w:t xml:space="preserve"> las características del modelo de evaluación de resultados durante el periodo 202</w:t>
      </w:r>
      <w:r w:rsidR="00906986">
        <w:rPr>
          <w:szCs w:val="20"/>
        </w:rPr>
        <w:t>1</w:t>
      </w:r>
      <w:r w:rsidR="00011FC3">
        <w:rPr>
          <w:szCs w:val="20"/>
        </w:rPr>
        <w:t>-202</w:t>
      </w:r>
      <w:r w:rsidR="00906986">
        <w:rPr>
          <w:szCs w:val="20"/>
        </w:rPr>
        <w:t>2</w:t>
      </w:r>
    </w:p>
    <w:p w14:paraId="2CEB27C1" w14:textId="460415F6" w:rsidR="00DE66F0" w:rsidRDefault="00011FC3" w:rsidP="00C42CC9">
      <w:pPr>
        <w:spacing w:line="276" w:lineRule="auto"/>
        <w:jc w:val="both"/>
        <w:rPr>
          <w:szCs w:val="20"/>
        </w:rPr>
      </w:pPr>
      <w:r>
        <w:rPr>
          <w:szCs w:val="20"/>
        </w:rPr>
        <w:t xml:space="preserve">En específico, se espera facilitar tanto el levantamiento de información en terreno como el ingreso de esta al </w:t>
      </w:r>
      <w:r w:rsidRPr="00906986">
        <w:rPr>
          <w:b/>
          <w:bCs/>
          <w:szCs w:val="20"/>
        </w:rPr>
        <w:t>Sistema Nacional de Usuarios (SNU)</w:t>
      </w:r>
      <w:r>
        <w:rPr>
          <w:szCs w:val="20"/>
        </w:rPr>
        <w:t xml:space="preserve">, herramienta informática que </w:t>
      </w:r>
      <w:r w:rsidR="00906986">
        <w:rPr>
          <w:szCs w:val="20"/>
        </w:rPr>
        <w:t>contiene</w:t>
      </w:r>
      <w:r>
        <w:rPr>
          <w:szCs w:val="20"/>
        </w:rPr>
        <w:t xml:space="preserve"> toda la información relevante de usuarios de programas y proyectos FOSIS.</w:t>
      </w:r>
    </w:p>
    <w:p w14:paraId="12E69655" w14:textId="77777777" w:rsidR="00906986" w:rsidRDefault="00B46C75" w:rsidP="00C42CC9">
      <w:pPr>
        <w:spacing w:line="276" w:lineRule="auto"/>
        <w:jc w:val="both"/>
        <w:rPr>
          <w:szCs w:val="20"/>
        </w:rPr>
      </w:pPr>
      <w:r>
        <w:rPr>
          <w:szCs w:val="20"/>
        </w:rPr>
        <w:t>La información levantada permite evaluar tanto la</w:t>
      </w:r>
      <w:r w:rsidR="007A493B" w:rsidRPr="007A493B">
        <w:rPr>
          <w:szCs w:val="20"/>
        </w:rPr>
        <w:t xml:space="preserve"> gestión </w:t>
      </w:r>
      <w:r>
        <w:rPr>
          <w:szCs w:val="20"/>
        </w:rPr>
        <w:t xml:space="preserve">como los resultados </w:t>
      </w:r>
      <w:r w:rsidR="007A493B" w:rsidRPr="007A493B">
        <w:rPr>
          <w:szCs w:val="20"/>
        </w:rPr>
        <w:t xml:space="preserve">de </w:t>
      </w:r>
      <w:r>
        <w:rPr>
          <w:szCs w:val="20"/>
        </w:rPr>
        <w:t xml:space="preserve">los </w:t>
      </w:r>
      <w:r w:rsidR="007A493B" w:rsidRPr="007A493B">
        <w:rPr>
          <w:szCs w:val="20"/>
        </w:rPr>
        <w:t>programas</w:t>
      </w:r>
      <w:r>
        <w:rPr>
          <w:szCs w:val="20"/>
        </w:rPr>
        <w:t>. Para ello</w:t>
      </w:r>
      <w:r w:rsidR="007A493B" w:rsidRPr="007A493B">
        <w:rPr>
          <w:szCs w:val="20"/>
        </w:rPr>
        <w:t xml:space="preserve"> </w:t>
      </w:r>
      <w:r w:rsidR="00011FC3">
        <w:rPr>
          <w:szCs w:val="20"/>
        </w:rPr>
        <w:t>anualmente se define</w:t>
      </w:r>
      <w:r w:rsidR="007A493B" w:rsidRPr="007A493B">
        <w:rPr>
          <w:szCs w:val="20"/>
        </w:rPr>
        <w:t xml:space="preserve"> un conjunto de características para cada postulante</w:t>
      </w:r>
      <w:r w:rsidR="00011FC3">
        <w:rPr>
          <w:szCs w:val="20"/>
        </w:rPr>
        <w:t>/</w:t>
      </w:r>
      <w:r w:rsidR="007A493B" w:rsidRPr="007A493B">
        <w:rPr>
          <w:szCs w:val="20"/>
        </w:rPr>
        <w:t>usuario/a</w:t>
      </w:r>
      <w:r w:rsidR="00011FC3">
        <w:rPr>
          <w:szCs w:val="20"/>
        </w:rPr>
        <w:t xml:space="preserve">. Estas </w:t>
      </w:r>
      <w:r>
        <w:rPr>
          <w:szCs w:val="20"/>
        </w:rPr>
        <w:t>características</w:t>
      </w:r>
      <w:r w:rsidR="00011FC3">
        <w:rPr>
          <w:szCs w:val="20"/>
        </w:rPr>
        <w:t xml:space="preserve"> </w:t>
      </w:r>
      <w:r>
        <w:rPr>
          <w:szCs w:val="20"/>
        </w:rPr>
        <w:t>se expresan -para los fines del análisis- en variables.</w:t>
      </w:r>
      <w:r w:rsidR="007A493B" w:rsidRPr="007A493B">
        <w:rPr>
          <w:szCs w:val="20"/>
        </w:rPr>
        <w:t xml:space="preserve"> </w:t>
      </w:r>
    </w:p>
    <w:p w14:paraId="74322F7D" w14:textId="677BC94E" w:rsidR="00B46C75" w:rsidRPr="00B46C75" w:rsidRDefault="00B46C75" w:rsidP="00C42CC9">
      <w:pPr>
        <w:spacing w:line="276" w:lineRule="auto"/>
        <w:jc w:val="both"/>
        <w:rPr>
          <w:rFonts w:cs="Arial"/>
          <w:szCs w:val="20"/>
          <w:shd w:val="clear" w:color="auto" w:fill="FFFFFF"/>
        </w:rPr>
      </w:pPr>
      <w:r w:rsidRPr="00906986">
        <w:rPr>
          <w:rFonts w:cs="Arial"/>
          <w:b/>
          <w:bCs/>
          <w:szCs w:val="20"/>
          <w:shd w:val="clear" w:color="auto" w:fill="FFFFFF"/>
        </w:rPr>
        <w:t>Una variable</w:t>
      </w:r>
      <w:r>
        <w:rPr>
          <w:rFonts w:cs="Arial"/>
          <w:szCs w:val="20"/>
          <w:shd w:val="clear" w:color="auto" w:fill="FFFFFF"/>
        </w:rPr>
        <w:t xml:space="preserve"> </w:t>
      </w:r>
      <w:r w:rsidRPr="00B46C75">
        <w:rPr>
          <w:rFonts w:cs="Arial"/>
          <w:szCs w:val="20"/>
          <w:shd w:val="clear" w:color="auto" w:fill="FFFFFF"/>
        </w:rPr>
        <w:t xml:space="preserve">es una característica que puede fluctuar y cuya variación es susceptible </w:t>
      </w:r>
      <w:r>
        <w:rPr>
          <w:rFonts w:cs="Arial"/>
          <w:szCs w:val="20"/>
          <w:shd w:val="clear" w:color="auto" w:fill="FFFFFF"/>
        </w:rPr>
        <w:t>de</w:t>
      </w:r>
      <w:r w:rsidRPr="00B46C75">
        <w:rPr>
          <w:rFonts w:cs="Arial"/>
          <w:szCs w:val="20"/>
          <w:shd w:val="clear" w:color="auto" w:fill="FFFFFF"/>
        </w:rPr>
        <w:t xml:space="preserve"> adoptar diferentes valore</w:t>
      </w:r>
      <w:r>
        <w:rPr>
          <w:rFonts w:cs="Arial"/>
          <w:szCs w:val="20"/>
          <w:shd w:val="clear" w:color="auto" w:fill="FFFFFF"/>
        </w:rPr>
        <w:t xml:space="preserve">s medibles y observables. Su valor está dado por las </w:t>
      </w:r>
      <w:r w:rsidR="001E7F6B">
        <w:rPr>
          <w:rFonts w:cs="Arial"/>
          <w:szCs w:val="20"/>
          <w:shd w:val="clear" w:color="auto" w:fill="FFFFFF"/>
        </w:rPr>
        <w:t>hipótesis</w:t>
      </w:r>
      <w:r>
        <w:rPr>
          <w:rFonts w:cs="Arial"/>
          <w:szCs w:val="20"/>
          <w:shd w:val="clear" w:color="auto" w:fill="FFFFFF"/>
        </w:rPr>
        <w:t xml:space="preserve"> en que ca</w:t>
      </w:r>
      <w:r w:rsidR="001E7F6B">
        <w:rPr>
          <w:rFonts w:cs="Arial"/>
          <w:szCs w:val="20"/>
          <w:shd w:val="clear" w:color="auto" w:fill="FFFFFF"/>
        </w:rPr>
        <w:t>d</w:t>
      </w:r>
      <w:r>
        <w:rPr>
          <w:rFonts w:cs="Arial"/>
          <w:szCs w:val="20"/>
          <w:shd w:val="clear" w:color="auto" w:fill="FFFFFF"/>
        </w:rPr>
        <w:t>a intervención se sustent</w:t>
      </w:r>
      <w:r w:rsidR="001E7F6B">
        <w:rPr>
          <w:rFonts w:cs="Arial"/>
          <w:szCs w:val="20"/>
          <w:shd w:val="clear" w:color="auto" w:fill="FFFFFF"/>
        </w:rPr>
        <w:t xml:space="preserve">a en el marco de la política pública de </w:t>
      </w:r>
      <w:r w:rsidR="001E7F6B" w:rsidRPr="001E7F6B">
        <w:rPr>
          <w:rFonts w:cs="Arial"/>
          <w:szCs w:val="20"/>
          <w:shd w:val="clear" w:color="auto" w:fill="FFFFFF"/>
        </w:rPr>
        <w:t xml:space="preserve">superación de la pobreza.  </w:t>
      </w:r>
    </w:p>
    <w:p w14:paraId="3B520F3D" w14:textId="585DE533" w:rsidR="007A493B" w:rsidRDefault="00B46C75" w:rsidP="00C42CC9">
      <w:pPr>
        <w:spacing w:line="276" w:lineRule="auto"/>
        <w:jc w:val="both"/>
        <w:rPr>
          <w:szCs w:val="20"/>
        </w:rPr>
      </w:pPr>
      <w:r>
        <w:rPr>
          <w:szCs w:val="20"/>
        </w:rPr>
        <w:t xml:space="preserve">Mediante esta información es posible </w:t>
      </w:r>
      <w:r w:rsidR="00011FC3">
        <w:rPr>
          <w:szCs w:val="20"/>
        </w:rPr>
        <w:t xml:space="preserve">establecer </w:t>
      </w:r>
      <w:r w:rsidR="007A493B" w:rsidRPr="007A493B">
        <w:rPr>
          <w:szCs w:val="20"/>
        </w:rPr>
        <w:t xml:space="preserve">un perfil de </w:t>
      </w:r>
      <w:r>
        <w:rPr>
          <w:szCs w:val="20"/>
        </w:rPr>
        <w:t>los usuarios</w:t>
      </w:r>
      <w:r w:rsidR="007A493B" w:rsidRPr="007A493B">
        <w:rPr>
          <w:szCs w:val="20"/>
        </w:rPr>
        <w:t>, así como también dimensionar</w:t>
      </w:r>
      <w:r>
        <w:rPr>
          <w:szCs w:val="20"/>
        </w:rPr>
        <w:t xml:space="preserve"> </w:t>
      </w:r>
      <w:r w:rsidR="007A493B" w:rsidRPr="007A493B">
        <w:rPr>
          <w:szCs w:val="20"/>
        </w:rPr>
        <w:t>el cambio producido en ellos, fruto de la</w:t>
      </w:r>
      <w:r>
        <w:rPr>
          <w:szCs w:val="20"/>
        </w:rPr>
        <w:t>s</w:t>
      </w:r>
      <w:r w:rsidR="007A493B" w:rsidRPr="007A493B">
        <w:rPr>
          <w:szCs w:val="20"/>
        </w:rPr>
        <w:t xml:space="preserve"> </w:t>
      </w:r>
      <w:r>
        <w:rPr>
          <w:szCs w:val="20"/>
        </w:rPr>
        <w:t>intervenciones.</w:t>
      </w:r>
    </w:p>
    <w:p w14:paraId="252EA7E0" w14:textId="2734FE14" w:rsidR="00B46C75" w:rsidRPr="007A493B" w:rsidRDefault="00B46C75" w:rsidP="00C42CC9">
      <w:pPr>
        <w:spacing w:line="276" w:lineRule="auto"/>
        <w:jc w:val="both"/>
        <w:rPr>
          <w:szCs w:val="20"/>
        </w:rPr>
      </w:pPr>
    </w:p>
    <w:p w14:paraId="28991CA6" w14:textId="14ECDBA8" w:rsidR="00DE66F0" w:rsidRDefault="00DE66F0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5DB37D38" w14:textId="49D7A83B" w:rsidR="00DE66F0" w:rsidRDefault="00DE66F0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715DC5EF" w14:textId="357F4E3F" w:rsidR="00DE66F0" w:rsidRDefault="00DE66F0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6FE99A6E" w14:textId="2BF19B90" w:rsidR="00DE66F0" w:rsidRDefault="00DE66F0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6EE9A339" w14:textId="1427BF97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53EDBD53" w14:textId="6284FF34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233F56DE" w14:textId="4FF4487B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698D7B9C" w14:textId="73CC0335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74A40BE6" w14:textId="54697C4D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6DD278A7" w14:textId="3E6B80F9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3D3FB649" w14:textId="5040E297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64418D0D" w14:textId="41CD0F87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72D985C8" w14:textId="1DEE3E66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57DC8288" w14:textId="41886D14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29CD71A8" w14:textId="498E0842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68DF97BA" w14:textId="64CCACE9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1B124788" w14:textId="274EDA90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17239BF5" w14:textId="4C22D115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6EBBEC9E" w14:textId="3A714902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270AA2E0" w14:textId="5E173A59" w:rsidR="00E97CB2" w:rsidRDefault="00E97CB2" w:rsidP="007A493B">
      <w:pPr>
        <w:autoSpaceDE w:val="0"/>
        <w:autoSpaceDN w:val="0"/>
        <w:adjustRightInd w:val="0"/>
        <w:spacing w:after="0"/>
        <w:jc w:val="both"/>
        <w:rPr>
          <w:szCs w:val="20"/>
        </w:rPr>
      </w:pPr>
    </w:p>
    <w:p w14:paraId="173E69D3" w14:textId="0F58C8FB" w:rsidR="007A493B" w:rsidRPr="007A493B" w:rsidRDefault="007A493B" w:rsidP="007A493B">
      <w:pPr>
        <w:jc w:val="both"/>
        <w:rPr>
          <w:szCs w:val="20"/>
        </w:rPr>
      </w:pPr>
    </w:p>
    <w:p w14:paraId="578C56CB" w14:textId="5A4AF9F2" w:rsidR="007A493B" w:rsidRPr="00E74A22" w:rsidRDefault="00AA7DC8" w:rsidP="001E7F6B">
      <w:pPr>
        <w:pStyle w:val="Ttulo1"/>
        <w:numPr>
          <w:ilvl w:val="0"/>
          <w:numId w:val="16"/>
        </w:numPr>
      </w:pPr>
      <w:bookmarkStart w:id="2" w:name="_Toc70667483"/>
      <w:r w:rsidRPr="00E74A22">
        <w:t>M</w:t>
      </w:r>
      <w:r w:rsidR="007A493B" w:rsidRPr="00E74A22">
        <w:t xml:space="preserve">odelo de evaluación </w:t>
      </w:r>
      <w:r w:rsidR="00E97CB2" w:rsidRPr="00E74A22">
        <w:t xml:space="preserve">de </w:t>
      </w:r>
      <w:r w:rsidR="00E97CB2" w:rsidRPr="001C7243">
        <w:t>resultados</w:t>
      </w:r>
      <w:r w:rsidR="00E97CB2" w:rsidRPr="00E74A22">
        <w:t xml:space="preserve"> FOSIS</w:t>
      </w:r>
      <w:bookmarkEnd w:id="2"/>
    </w:p>
    <w:p w14:paraId="3DEA8B27" w14:textId="77777777" w:rsidR="007A493B" w:rsidRPr="007A493B" w:rsidRDefault="007A493B" w:rsidP="007A493B">
      <w:pPr>
        <w:pStyle w:val="Default"/>
        <w:spacing w:line="276" w:lineRule="auto"/>
        <w:rPr>
          <w:rFonts w:ascii="Verdana" w:hAnsi="Verdana"/>
          <w:sz w:val="20"/>
          <w:szCs w:val="20"/>
        </w:rPr>
      </w:pPr>
    </w:p>
    <w:p w14:paraId="14442F7A" w14:textId="4FBC00A3" w:rsidR="001C7243" w:rsidRPr="00C94FD7" w:rsidRDefault="001C7243" w:rsidP="00A37BE1">
      <w:pPr>
        <w:pStyle w:val="Ttulo2"/>
        <w:numPr>
          <w:ilvl w:val="0"/>
          <w:numId w:val="6"/>
        </w:numPr>
        <w:spacing w:after="240"/>
        <w:rPr>
          <w:rFonts w:ascii="Verdana" w:hAnsi="Verdana"/>
          <w:b/>
          <w:bCs/>
          <w:sz w:val="20"/>
          <w:szCs w:val="20"/>
        </w:rPr>
      </w:pPr>
      <w:bookmarkStart w:id="3" w:name="_Toc70667484"/>
      <w:r w:rsidRPr="00C94FD7">
        <w:rPr>
          <w:rFonts w:ascii="Verdana" w:hAnsi="Verdana"/>
          <w:b/>
          <w:bCs/>
          <w:sz w:val="20"/>
          <w:szCs w:val="20"/>
        </w:rPr>
        <w:t>Evaluación de resultados</w:t>
      </w:r>
      <w:bookmarkEnd w:id="3"/>
    </w:p>
    <w:p w14:paraId="75A1D7E1" w14:textId="3DAADF4C" w:rsidR="00A82250" w:rsidRDefault="00E33DA5" w:rsidP="004907FF">
      <w:pPr>
        <w:pStyle w:val="Default"/>
        <w:spacing w:line="276" w:lineRule="auto"/>
        <w:jc w:val="both"/>
        <w:rPr>
          <w:rFonts w:ascii="Verdana" w:eastAsiaTheme="minorHAnsi" w:hAnsi="Verdana"/>
          <w:sz w:val="20"/>
          <w:szCs w:val="20"/>
        </w:rPr>
      </w:pPr>
      <w:r w:rsidRPr="004907FF">
        <w:rPr>
          <w:rFonts w:ascii="Verdana" w:hAnsi="Verdana"/>
          <w:sz w:val="20"/>
          <w:szCs w:val="20"/>
        </w:rPr>
        <w:t xml:space="preserve">La evaluación de resultados </w:t>
      </w:r>
      <w:r w:rsidR="00D07965" w:rsidRPr="004907FF">
        <w:rPr>
          <w:rFonts w:ascii="Verdana" w:hAnsi="Verdana"/>
          <w:sz w:val="20"/>
          <w:szCs w:val="20"/>
        </w:rPr>
        <w:t xml:space="preserve">es el análisis de los efectos que tiene una intervención sobre </w:t>
      </w:r>
      <w:r w:rsidR="003B150B" w:rsidRPr="004907FF">
        <w:rPr>
          <w:rFonts w:ascii="Verdana" w:hAnsi="Verdana"/>
          <w:sz w:val="20"/>
          <w:szCs w:val="20"/>
        </w:rPr>
        <w:t>un determinado grupo de bene</w:t>
      </w:r>
      <w:r w:rsidR="00D07965" w:rsidRPr="004907FF">
        <w:rPr>
          <w:rFonts w:ascii="Verdana" w:hAnsi="Verdana"/>
          <w:sz w:val="20"/>
          <w:szCs w:val="20"/>
        </w:rPr>
        <w:t xml:space="preserve">ficiarios o usuarios. </w:t>
      </w:r>
      <w:r w:rsidR="00DF3119" w:rsidRPr="004907FF">
        <w:rPr>
          <w:rFonts w:ascii="Verdana" w:hAnsi="Verdana"/>
          <w:sz w:val="20"/>
          <w:szCs w:val="20"/>
        </w:rPr>
        <w:t>Su propósito es c</w:t>
      </w:r>
      <w:r w:rsidR="00BA1F66" w:rsidRPr="004907FF">
        <w:rPr>
          <w:rFonts w:ascii="Verdana" w:eastAsiaTheme="minorHAnsi" w:hAnsi="Verdana"/>
          <w:sz w:val="20"/>
          <w:szCs w:val="20"/>
        </w:rPr>
        <w:t>onocer</w:t>
      </w:r>
      <w:r w:rsidR="00DF3119" w:rsidRPr="004907FF">
        <w:rPr>
          <w:rFonts w:ascii="Verdana" w:eastAsiaTheme="minorHAnsi" w:hAnsi="Verdana"/>
          <w:sz w:val="20"/>
          <w:szCs w:val="20"/>
        </w:rPr>
        <w:t>,</w:t>
      </w:r>
      <w:r w:rsidR="00BA1F66" w:rsidRPr="004907FF">
        <w:rPr>
          <w:rFonts w:ascii="Verdana" w:eastAsiaTheme="minorHAnsi" w:hAnsi="Verdana"/>
          <w:sz w:val="20"/>
          <w:szCs w:val="20"/>
        </w:rPr>
        <w:t xml:space="preserve"> en un tiempo relativamente corto y </w:t>
      </w:r>
      <w:r w:rsidR="008629AA">
        <w:rPr>
          <w:rFonts w:ascii="Verdana" w:eastAsiaTheme="minorHAnsi" w:hAnsi="Verdana"/>
          <w:sz w:val="20"/>
          <w:szCs w:val="20"/>
        </w:rPr>
        <w:t>maximizando los recursos disponibles</w:t>
      </w:r>
      <w:r w:rsidR="00BA1F66" w:rsidRPr="004907FF">
        <w:rPr>
          <w:rFonts w:ascii="Verdana" w:eastAsiaTheme="minorHAnsi" w:hAnsi="Verdana"/>
          <w:sz w:val="20"/>
          <w:szCs w:val="20"/>
        </w:rPr>
        <w:t xml:space="preserve">, la situación en que </w:t>
      </w:r>
      <w:r w:rsidR="00DF3119" w:rsidRPr="004907FF">
        <w:rPr>
          <w:rFonts w:ascii="Verdana" w:eastAsiaTheme="minorHAnsi" w:hAnsi="Verdana"/>
          <w:sz w:val="20"/>
          <w:szCs w:val="20"/>
        </w:rPr>
        <w:t>los beneficiarios se</w:t>
      </w:r>
      <w:r w:rsidR="00BA1F66" w:rsidRPr="004907FF">
        <w:rPr>
          <w:rFonts w:ascii="Verdana" w:eastAsiaTheme="minorHAnsi" w:hAnsi="Verdana"/>
          <w:sz w:val="20"/>
          <w:szCs w:val="20"/>
        </w:rPr>
        <w:t xml:space="preserve"> encuentra</w:t>
      </w:r>
      <w:r w:rsidR="00EF2627" w:rsidRPr="004907FF">
        <w:rPr>
          <w:rFonts w:ascii="Verdana" w:eastAsiaTheme="minorHAnsi" w:hAnsi="Verdana"/>
          <w:sz w:val="20"/>
          <w:szCs w:val="20"/>
        </w:rPr>
        <w:t>n</w:t>
      </w:r>
      <w:r w:rsidR="00BA1F66" w:rsidRPr="004907FF">
        <w:rPr>
          <w:rFonts w:ascii="Verdana" w:eastAsiaTheme="minorHAnsi" w:hAnsi="Verdana"/>
          <w:sz w:val="20"/>
          <w:szCs w:val="20"/>
        </w:rPr>
        <w:t xml:space="preserve"> </w:t>
      </w:r>
      <w:r w:rsidR="003B150B" w:rsidRPr="004907FF">
        <w:rPr>
          <w:rFonts w:ascii="Verdana" w:eastAsiaTheme="minorHAnsi" w:hAnsi="Verdana"/>
          <w:sz w:val="20"/>
          <w:szCs w:val="20"/>
        </w:rPr>
        <w:t xml:space="preserve">después de participar en </w:t>
      </w:r>
      <w:r w:rsidR="00EF2627" w:rsidRPr="004907FF">
        <w:rPr>
          <w:rFonts w:ascii="Verdana" w:eastAsiaTheme="minorHAnsi" w:hAnsi="Verdana"/>
          <w:sz w:val="20"/>
          <w:szCs w:val="20"/>
        </w:rPr>
        <w:t>un proyecto o programa social</w:t>
      </w:r>
      <w:r w:rsidR="000D3F32">
        <w:rPr>
          <w:rFonts w:ascii="Verdana" w:eastAsiaTheme="minorHAnsi" w:hAnsi="Verdana"/>
          <w:sz w:val="20"/>
          <w:szCs w:val="20"/>
        </w:rPr>
        <w:t>. Lo anterior se realiza midiendo l</w:t>
      </w:r>
      <w:r w:rsidR="00DF3119" w:rsidRPr="004907FF">
        <w:rPr>
          <w:rFonts w:ascii="Verdana" w:eastAsiaTheme="minorHAnsi" w:hAnsi="Verdana"/>
          <w:sz w:val="20"/>
          <w:szCs w:val="20"/>
        </w:rPr>
        <w:t xml:space="preserve">as brechas respecto de </w:t>
      </w:r>
      <w:r w:rsidR="000D3F32">
        <w:rPr>
          <w:rFonts w:ascii="Verdana" w:eastAsiaTheme="minorHAnsi" w:hAnsi="Verdana"/>
          <w:sz w:val="20"/>
          <w:szCs w:val="20"/>
        </w:rPr>
        <w:t>la</w:t>
      </w:r>
      <w:r w:rsidR="00DF3119" w:rsidRPr="004907FF">
        <w:rPr>
          <w:rFonts w:ascii="Verdana" w:eastAsiaTheme="minorHAnsi" w:hAnsi="Verdana"/>
          <w:sz w:val="20"/>
          <w:szCs w:val="20"/>
        </w:rPr>
        <w:t xml:space="preserve"> situación inicial.</w:t>
      </w:r>
      <w:r w:rsidR="00A82250" w:rsidRPr="004907FF">
        <w:rPr>
          <w:rFonts w:ascii="Verdana" w:eastAsiaTheme="minorHAnsi" w:hAnsi="Verdana"/>
          <w:sz w:val="20"/>
          <w:szCs w:val="20"/>
        </w:rPr>
        <w:t xml:space="preserve"> </w:t>
      </w:r>
    </w:p>
    <w:p w14:paraId="66C5E398" w14:textId="77777777" w:rsidR="002A3A74" w:rsidRPr="004907FF" w:rsidRDefault="002A3A74" w:rsidP="004907FF">
      <w:pPr>
        <w:pStyle w:val="Default"/>
        <w:spacing w:line="276" w:lineRule="auto"/>
        <w:jc w:val="both"/>
        <w:rPr>
          <w:rFonts w:ascii="Verdana" w:eastAsiaTheme="minorHAnsi" w:hAnsi="Verdana"/>
          <w:sz w:val="20"/>
          <w:szCs w:val="20"/>
        </w:rPr>
      </w:pPr>
    </w:p>
    <w:p w14:paraId="3E579553" w14:textId="50B9282B" w:rsidR="008629AA" w:rsidRDefault="00A82250" w:rsidP="004907FF">
      <w:pPr>
        <w:pStyle w:val="Default"/>
        <w:spacing w:line="276" w:lineRule="auto"/>
        <w:jc w:val="both"/>
        <w:rPr>
          <w:rFonts w:ascii="Verdana" w:eastAsiaTheme="minorHAnsi" w:hAnsi="Verdana"/>
          <w:sz w:val="20"/>
          <w:szCs w:val="20"/>
        </w:rPr>
      </w:pPr>
      <w:r w:rsidRPr="004907FF">
        <w:rPr>
          <w:rFonts w:ascii="Verdana" w:eastAsiaTheme="minorHAnsi" w:hAnsi="Verdana"/>
          <w:sz w:val="20"/>
          <w:szCs w:val="20"/>
        </w:rPr>
        <w:t>E</w:t>
      </w:r>
      <w:r w:rsidR="00E9719C" w:rsidRPr="004907FF">
        <w:rPr>
          <w:rFonts w:ascii="Verdana" w:eastAsiaTheme="minorHAnsi" w:hAnsi="Verdana"/>
          <w:sz w:val="20"/>
          <w:szCs w:val="20"/>
        </w:rPr>
        <w:t xml:space="preserve">l punto de partida </w:t>
      </w:r>
      <w:r w:rsidR="006B725D" w:rsidRPr="004907FF">
        <w:rPr>
          <w:rFonts w:ascii="Verdana" w:eastAsiaTheme="minorHAnsi" w:hAnsi="Verdana"/>
          <w:sz w:val="20"/>
          <w:szCs w:val="20"/>
        </w:rPr>
        <w:t>en</w:t>
      </w:r>
      <w:r w:rsidR="00E9719C" w:rsidRPr="004907FF">
        <w:rPr>
          <w:rFonts w:ascii="Verdana" w:eastAsiaTheme="minorHAnsi" w:hAnsi="Verdana"/>
          <w:sz w:val="20"/>
          <w:szCs w:val="20"/>
        </w:rPr>
        <w:t xml:space="preserve"> una evaluación de este tipo es el análisis </w:t>
      </w:r>
      <w:r w:rsidR="002A3A74">
        <w:rPr>
          <w:rFonts w:ascii="Verdana" w:eastAsiaTheme="minorHAnsi" w:hAnsi="Verdana"/>
          <w:sz w:val="20"/>
          <w:szCs w:val="20"/>
        </w:rPr>
        <w:t xml:space="preserve">de </w:t>
      </w:r>
      <w:r w:rsidR="0085620C">
        <w:rPr>
          <w:rFonts w:ascii="Verdana" w:eastAsiaTheme="minorHAnsi" w:hAnsi="Verdana"/>
          <w:sz w:val="20"/>
          <w:szCs w:val="20"/>
        </w:rPr>
        <w:t xml:space="preserve">la estrategia institucional y </w:t>
      </w:r>
      <w:r w:rsidR="00E9719C" w:rsidRPr="004907FF">
        <w:rPr>
          <w:rFonts w:ascii="Verdana" w:eastAsiaTheme="minorHAnsi" w:hAnsi="Verdana"/>
          <w:sz w:val="20"/>
          <w:szCs w:val="20"/>
        </w:rPr>
        <w:t xml:space="preserve">los objetivos </w:t>
      </w:r>
      <w:r w:rsidR="0085620C">
        <w:rPr>
          <w:rFonts w:ascii="Verdana" w:eastAsiaTheme="minorHAnsi" w:hAnsi="Verdana"/>
          <w:sz w:val="20"/>
          <w:szCs w:val="20"/>
        </w:rPr>
        <w:t xml:space="preserve">cada </w:t>
      </w:r>
      <w:r w:rsidR="006B725D" w:rsidRPr="004907FF">
        <w:rPr>
          <w:rFonts w:ascii="Verdana" w:eastAsiaTheme="minorHAnsi" w:hAnsi="Verdana"/>
          <w:sz w:val="20"/>
          <w:szCs w:val="20"/>
        </w:rPr>
        <w:t>p</w:t>
      </w:r>
      <w:r w:rsidR="00E9719C" w:rsidRPr="004907FF">
        <w:rPr>
          <w:rFonts w:ascii="Verdana" w:eastAsiaTheme="minorHAnsi" w:hAnsi="Verdana"/>
          <w:sz w:val="20"/>
          <w:szCs w:val="20"/>
        </w:rPr>
        <w:t>rograma. Estos representan la situación que se desea obtener al final del período de duración de la</w:t>
      </w:r>
      <w:r w:rsidR="00DD50B2" w:rsidRPr="004907FF">
        <w:rPr>
          <w:rFonts w:ascii="Verdana" w:eastAsiaTheme="minorHAnsi" w:hAnsi="Verdana"/>
          <w:sz w:val="20"/>
          <w:szCs w:val="20"/>
        </w:rPr>
        <w:t xml:space="preserve"> </w:t>
      </w:r>
      <w:r w:rsidR="00E9719C" w:rsidRPr="004907FF">
        <w:rPr>
          <w:rFonts w:ascii="Verdana" w:eastAsiaTheme="minorHAnsi" w:hAnsi="Verdana"/>
          <w:sz w:val="20"/>
          <w:szCs w:val="20"/>
        </w:rPr>
        <w:t>intervención</w:t>
      </w:r>
      <w:r w:rsidR="00CB46E6" w:rsidRPr="004907FF">
        <w:rPr>
          <w:rFonts w:ascii="Verdana" w:eastAsiaTheme="minorHAnsi" w:hAnsi="Verdana"/>
          <w:sz w:val="20"/>
          <w:szCs w:val="20"/>
        </w:rPr>
        <w:t xml:space="preserve">. </w:t>
      </w:r>
      <w:r w:rsidR="008629AA">
        <w:rPr>
          <w:rFonts w:ascii="Verdana" w:eastAsiaTheme="minorHAnsi" w:hAnsi="Verdana"/>
          <w:sz w:val="20"/>
          <w:szCs w:val="20"/>
        </w:rPr>
        <w:t xml:space="preserve">A partir de esos objetivos se diseña </w:t>
      </w:r>
      <w:r w:rsidR="0085620C">
        <w:rPr>
          <w:rFonts w:ascii="Verdana" w:eastAsiaTheme="minorHAnsi" w:hAnsi="Verdana"/>
          <w:sz w:val="20"/>
          <w:szCs w:val="20"/>
        </w:rPr>
        <w:t>la batería de indicadores que darán cuenta de</w:t>
      </w:r>
      <w:r w:rsidR="002A3A74">
        <w:rPr>
          <w:rFonts w:ascii="Verdana" w:eastAsiaTheme="minorHAnsi" w:hAnsi="Verdana"/>
          <w:sz w:val="20"/>
          <w:szCs w:val="20"/>
        </w:rPr>
        <w:t>l</w:t>
      </w:r>
      <w:r w:rsidR="00C54AF0">
        <w:rPr>
          <w:rFonts w:ascii="Verdana" w:eastAsiaTheme="minorHAnsi" w:hAnsi="Verdana"/>
          <w:sz w:val="20"/>
          <w:szCs w:val="20"/>
        </w:rPr>
        <w:t xml:space="preserve"> nivel de logro.</w:t>
      </w:r>
    </w:p>
    <w:p w14:paraId="6A46CD50" w14:textId="77777777" w:rsidR="002A3A74" w:rsidRPr="004907FF" w:rsidRDefault="002A3A74" w:rsidP="004907FF">
      <w:pPr>
        <w:pStyle w:val="Default"/>
        <w:spacing w:line="276" w:lineRule="auto"/>
        <w:jc w:val="both"/>
        <w:rPr>
          <w:rFonts w:ascii="Verdana" w:eastAsiaTheme="minorHAnsi" w:hAnsi="Verdana"/>
          <w:sz w:val="20"/>
          <w:szCs w:val="20"/>
        </w:rPr>
      </w:pPr>
    </w:p>
    <w:p w14:paraId="2A033448" w14:textId="1CB30221" w:rsidR="00D95F45" w:rsidRPr="004907FF" w:rsidRDefault="00F761FE" w:rsidP="004907FF">
      <w:pPr>
        <w:pStyle w:val="Default"/>
        <w:spacing w:line="276" w:lineRule="auto"/>
        <w:jc w:val="both"/>
        <w:rPr>
          <w:rFonts w:ascii="Verdana" w:eastAsiaTheme="minorHAnsi" w:hAnsi="Verdana"/>
          <w:sz w:val="20"/>
          <w:szCs w:val="20"/>
        </w:rPr>
      </w:pPr>
      <w:r>
        <w:rPr>
          <w:rFonts w:ascii="Verdana" w:eastAsiaTheme="minorHAnsi" w:hAnsi="Verdana"/>
          <w:sz w:val="20"/>
          <w:szCs w:val="20"/>
        </w:rPr>
        <w:t xml:space="preserve">Para recoger la información </w:t>
      </w:r>
      <w:r w:rsidR="00EF2627" w:rsidRPr="004907FF">
        <w:rPr>
          <w:rFonts w:ascii="Verdana" w:eastAsiaTheme="minorHAnsi" w:hAnsi="Verdana"/>
          <w:sz w:val="20"/>
          <w:szCs w:val="20"/>
        </w:rPr>
        <w:t xml:space="preserve">se </w:t>
      </w:r>
      <w:r w:rsidR="005C731B">
        <w:rPr>
          <w:rFonts w:ascii="Verdana" w:eastAsiaTheme="minorHAnsi" w:hAnsi="Verdana"/>
          <w:sz w:val="20"/>
          <w:szCs w:val="20"/>
        </w:rPr>
        <w:t xml:space="preserve">debe </w:t>
      </w:r>
      <w:r w:rsidR="00EF2627" w:rsidRPr="004907FF">
        <w:rPr>
          <w:rFonts w:ascii="Verdana" w:eastAsiaTheme="minorHAnsi" w:hAnsi="Verdana"/>
          <w:sz w:val="20"/>
          <w:szCs w:val="20"/>
        </w:rPr>
        <w:t>recurr</w:t>
      </w:r>
      <w:r w:rsidR="005C731B">
        <w:rPr>
          <w:rFonts w:ascii="Verdana" w:eastAsiaTheme="minorHAnsi" w:hAnsi="Verdana"/>
          <w:sz w:val="20"/>
          <w:szCs w:val="20"/>
        </w:rPr>
        <w:t>ir</w:t>
      </w:r>
      <w:r w:rsidR="00EF2627" w:rsidRPr="004907FF">
        <w:rPr>
          <w:rFonts w:ascii="Verdana" w:eastAsiaTheme="minorHAnsi" w:hAnsi="Verdana"/>
          <w:sz w:val="20"/>
          <w:szCs w:val="20"/>
        </w:rPr>
        <w:t xml:space="preserve"> </w:t>
      </w:r>
      <w:r w:rsidR="00BA1F66" w:rsidRPr="004907FF">
        <w:rPr>
          <w:rFonts w:ascii="Verdana" w:eastAsiaTheme="minorHAnsi" w:hAnsi="Verdana"/>
          <w:sz w:val="20"/>
          <w:szCs w:val="20"/>
        </w:rPr>
        <w:t>a técnicas y</w:t>
      </w:r>
      <w:r w:rsidR="003B150B" w:rsidRPr="004907FF">
        <w:rPr>
          <w:rFonts w:ascii="Verdana" w:eastAsiaTheme="minorHAnsi" w:hAnsi="Verdana"/>
          <w:sz w:val="20"/>
          <w:szCs w:val="20"/>
        </w:rPr>
        <w:t xml:space="preserve"> </w:t>
      </w:r>
      <w:r w:rsidR="00BA1F66" w:rsidRPr="004907FF">
        <w:rPr>
          <w:rFonts w:ascii="Verdana" w:eastAsiaTheme="minorHAnsi" w:hAnsi="Verdana"/>
          <w:sz w:val="20"/>
          <w:szCs w:val="20"/>
        </w:rPr>
        <w:t xml:space="preserve">metodologías </w:t>
      </w:r>
      <w:r w:rsidR="00BF545F">
        <w:rPr>
          <w:rFonts w:ascii="Verdana" w:eastAsiaTheme="minorHAnsi" w:hAnsi="Verdana"/>
          <w:sz w:val="20"/>
          <w:szCs w:val="20"/>
        </w:rPr>
        <w:t>simples</w:t>
      </w:r>
      <w:r w:rsidR="00BB24FA">
        <w:rPr>
          <w:rFonts w:ascii="Verdana" w:eastAsiaTheme="minorHAnsi" w:hAnsi="Verdana"/>
          <w:sz w:val="20"/>
          <w:szCs w:val="20"/>
        </w:rPr>
        <w:t xml:space="preserve"> y acordes al tipo de intervención realizada. Estas pueden ir desde encuestas hasta entrevistas en profundidad</w:t>
      </w:r>
      <w:r w:rsidR="00F02639" w:rsidRPr="004907FF">
        <w:rPr>
          <w:rFonts w:ascii="Verdana" w:eastAsiaTheme="minorHAnsi" w:hAnsi="Verdana"/>
          <w:sz w:val="20"/>
          <w:szCs w:val="20"/>
        </w:rPr>
        <w:t>.</w:t>
      </w:r>
      <w:r w:rsidR="0071176C" w:rsidRPr="004907FF">
        <w:rPr>
          <w:rFonts w:ascii="Verdana" w:eastAsiaTheme="minorHAnsi" w:hAnsi="Verdana"/>
          <w:sz w:val="20"/>
          <w:szCs w:val="20"/>
        </w:rPr>
        <w:t xml:space="preserve"> </w:t>
      </w:r>
      <w:r w:rsidR="00BB24FA">
        <w:rPr>
          <w:rFonts w:ascii="Verdana" w:eastAsiaTheme="minorHAnsi" w:hAnsi="Verdana"/>
          <w:sz w:val="20"/>
          <w:szCs w:val="20"/>
        </w:rPr>
        <w:t xml:space="preserve">La </w:t>
      </w:r>
      <w:r w:rsidR="009A0598" w:rsidRPr="004907FF">
        <w:rPr>
          <w:rFonts w:ascii="Verdana" w:eastAsiaTheme="minorHAnsi" w:hAnsi="Verdana"/>
          <w:sz w:val="20"/>
          <w:szCs w:val="20"/>
        </w:rPr>
        <w:t>información sistematizada pe</w:t>
      </w:r>
      <w:r w:rsidR="00BA1F66" w:rsidRPr="004907FF">
        <w:rPr>
          <w:rFonts w:ascii="Verdana" w:eastAsiaTheme="minorHAnsi" w:hAnsi="Verdana"/>
          <w:sz w:val="20"/>
          <w:szCs w:val="20"/>
        </w:rPr>
        <w:t>r</w:t>
      </w:r>
      <w:r w:rsidR="009A0598" w:rsidRPr="004907FF">
        <w:rPr>
          <w:rFonts w:ascii="Verdana" w:eastAsiaTheme="minorHAnsi" w:hAnsi="Verdana"/>
          <w:sz w:val="20"/>
          <w:szCs w:val="20"/>
        </w:rPr>
        <w:t>mite</w:t>
      </w:r>
      <w:r w:rsidR="00152B81" w:rsidRPr="004907FF">
        <w:rPr>
          <w:rFonts w:ascii="Verdana" w:eastAsiaTheme="minorHAnsi" w:hAnsi="Verdana"/>
          <w:sz w:val="20"/>
          <w:szCs w:val="20"/>
        </w:rPr>
        <w:t xml:space="preserve"> hacer análisis</w:t>
      </w:r>
      <w:r w:rsidR="00BA1F66" w:rsidRPr="004907FF">
        <w:rPr>
          <w:rFonts w:ascii="Verdana" w:eastAsiaTheme="minorHAnsi" w:hAnsi="Verdana"/>
          <w:sz w:val="20"/>
          <w:szCs w:val="20"/>
        </w:rPr>
        <w:t xml:space="preserve"> descriptivos del</w:t>
      </w:r>
      <w:r w:rsidR="00F02639" w:rsidRPr="004907FF">
        <w:rPr>
          <w:rFonts w:ascii="Verdana" w:eastAsiaTheme="minorHAnsi" w:hAnsi="Verdana"/>
          <w:sz w:val="20"/>
          <w:szCs w:val="20"/>
        </w:rPr>
        <w:t xml:space="preserve"> </w:t>
      </w:r>
      <w:r w:rsidR="00BA1F66" w:rsidRPr="004907FF">
        <w:rPr>
          <w:rFonts w:ascii="Verdana" w:eastAsiaTheme="minorHAnsi" w:hAnsi="Verdana"/>
          <w:sz w:val="20"/>
          <w:szCs w:val="20"/>
        </w:rPr>
        <w:t>programa</w:t>
      </w:r>
      <w:r w:rsidR="003E2495">
        <w:rPr>
          <w:rFonts w:ascii="Verdana" w:eastAsiaTheme="minorHAnsi" w:hAnsi="Verdana"/>
          <w:sz w:val="20"/>
          <w:szCs w:val="20"/>
        </w:rPr>
        <w:t xml:space="preserve"> y/o</w:t>
      </w:r>
      <w:r w:rsidR="00BB24FA">
        <w:rPr>
          <w:rFonts w:ascii="Verdana" w:eastAsiaTheme="minorHAnsi" w:hAnsi="Verdana"/>
          <w:sz w:val="20"/>
          <w:szCs w:val="20"/>
        </w:rPr>
        <w:t xml:space="preserve"> </w:t>
      </w:r>
      <w:r w:rsidR="00BA1F66" w:rsidRPr="004907FF">
        <w:rPr>
          <w:rFonts w:ascii="Verdana" w:eastAsiaTheme="minorHAnsi" w:hAnsi="Verdana"/>
          <w:sz w:val="20"/>
          <w:szCs w:val="20"/>
        </w:rPr>
        <w:t xml:space="preserve">identificar resultados y </w:t>
      </w:r>
      <w:r w:rsidR="00F02639" w:rsidRPr="004907FF">
        <w:rPr>
          <w:rFonts w:ascii="Verdana" w:eastAsiaTheme="minorHAnsi" w:hAnsi="Verdana"/>
          <w:sz w:val="20"/>
          <w:szCs w:val="20"/>
        </w:rPr>
        <w:t>sus posibles</w:t>
      </w:r>
      <w:r w:rsidR="00BA1F66" w:rsidRPr="004907FF">
        <w:rPr>
          <w:rFonts w:ascii="Verdana" w:eastAsiaTheme="minorHAnsi" w:hAnsi="Verdana"/>
          <w:sz w:val="20"/>
          <w:szCs w:val="20"/>
        </w:rPr>
        <w:t xml:space="preserve"> causas</w:t>
      </w:r>
      <w:r w:rsidR="003E2495">
        <w:rPr>
          <w:rFonts w:ascii="Verdana" w:eastAsiaTheme="minorHAnsi" w:hAnsi="Verdana"/>
          <w:sz w:val="20"/>
          <w:szCs w:val="20"/>
        </w:rPr>
        <w:t>.</w:t>
      </w:r>
    </w:p>
    <w:p w14:paraId="20FAF3F9" w14:textId="77777777" w:rsidR="00AF2ACC" w:rsidRPr="004907FF" w:rsidRDefault="00AF2ACC" w:rsidP="004907FF">
      <w:pPr>
        <w:pStyle w:val="Default"/>
        <w:spacing w:line="276" w:lineRule="auto"/>
        <w:jc w:val="both"/>
        <w:rPr>
          <w:rFonts w:ascii="Verdana" w:hAnsi="Verdana"/>
          <w:sz w:val="20"/>
          <w:szCs w:val="20"/>
        </w:rPr>
      </w:pPr>
    </w:p>
    <w:p w14:paraId="69E9361A" w14:textId="57A059CF" w:rsidR="007A493B" w:rsidRDefault="007A493B" w:rsidP="004907FF">
      <w:pPr>
        <w:pStyle w:val="Default"/>
        <w:spacing w:line="276" w:lineRule="auto"/>
        <w:jc w:val="both"/>
        <w:rPr>
          <w:rFonts w:ascii="Verdana" w:hAnsi="Verdana"/>
          <w:sz w:val="20"/>
          <w:szCs w:val="20"/>
        </w:rPr>
      </w:pPr>
      <w:r w:rsidRPr="004907FF">
        <w:rPr>
          <w:rFonts w:ascii="Verdana" w:hAnsi="Verdana"/>
          <w:sz w:val="20"/>
          <w:szCs w:val="20"/>
        </w:rPr>
        <w:t xml:space="preserve">La </w:t>
      </w:r>
      <w:r w:rsidR="00152B81" w:rsidRPr="004907FF">
        <w:rPr>
          <w:rFonts w:ascii="Verdana" w:hAnsi="Verdana"/>
          <w:sz w:val="20"/>
          <w:szCs w:val="20"/>
        </w:rPr>
        <w:t>e</w:t>
      </w:r>
      <w:r w:rsidRPr="004907FF">
        <w:rPr>
          <w:rFonts w:ascii="Verdana" w:hAnsi="Verdana"/>
          <w:sz w:val="20"/>
          <w:szCs w:val="20"/>
        </w:rPr>
        <w:t xml:space="preserve">valuación de </w:t>
      </w:r>
      <w:r w:rsidR="00152B81" w:rsidRPr="004907FF">
        <w:rPr>
          <w:rFonts w:ascii="Verdana" w:hAnsi="Verdana"/>
          <w:sz w:val="20"/>
          <w:szCs w:val="20"/>
        </w:rPr>
        <w:t>r</w:t>
      </w:r>
      <w:r w:rsidRPr="004907FF">
        <w:rPr>
          <w:rFonts w:ascii="Verdana" w:hAnsi="Verdana"/>
          <w:sz w:val="20"/>
          <w:szCs w:val="20"/>
        </w:rPr>
        <w:t xml:space="preserve">esultados se realiza en FOSIS desde el año 2004 y se basa </w:t>
      </w:r>
      <w:r w:rsidR="004D334E" w:rsidRPr="004907FF">
        <w:rPr>
          <w:rFonts w:ascii="Verdana" w:hAnsi="Verdana"/>
          <w:sz w:val="20"/>
          <w:szCs w:val="20"/>
        </w:rPr>
        <w:t xml:space="preserve">la medición de </w:t>
      </w:r>
      <w:r w:rsidR="00221963" w:rsidRPr="004907FF">
        <w:rPr>
          <w:rFonts w:ascii="Verdana" w:hAnsi="Verdana"/>
          <w:sz w:val="20"/>
          <w:szCs w:val="20"/>
        </w:rPr>
        <w:t>un conjunto de indicadores</w:t>
      </w:r>
      <w:r w:rsidRPr="004907FF">
        <w:rPr>
          <w:rFonts w:ascii="Verdana" w:hAnsi="Verdana"/>
          <w:sz w:val="20"/>
          <w:szCs w:val="20"/>
        </w:rPr>
        <w:t xml:space="preserve">, año a año por el Departamento de Estudios de la Subdirección </w:t>
      </w:r>
      <w:r w:rsidR="00906986">
        <w:rPr>
          <w:rFonts w:ascii="Verdana" w:hAnsi="Verdana"/>
          <w:sz w:val="20"/>
          <w:szCs w:val="20"/>
        </w:rPr>
        <w:t>Usuarios</w:t>
      </w:r>
      <w:r w:rsidRPr="004907FF">
        <w:rPr>
          <w:rFonts w:ascii="Verdana" w:hAnsi="Verdana"/>
          <w:sz w:val="20"/>
          <w:szCs w:val="20"/>
        </w:rPr>
        <w:t xml:space="preserve"> (SD</w:t>
      </w:r>
      <w:r w:rsidR="00906986">
        <w:rPr>
          <w:rFonts w:ascii="Verdana" w:hAnsi="Verdana"/>
          <w:sz w:val="20"/>
          <w:szCs w:val="20"/>
        </w:rPr>
        <w:t>U</w:t>
      </w:r>
      <w:r w:rsidRPr="004907FF">
        <w:rPr>
          <w:rFonts w:ascii="Verdana" w:hAnsi="Verdana"/>
          <w:sz w:val="20"/>
          <w:szCs w:val="20"/>
        </w:rPr>
        <w:t>) y la Subdirección de Gestión de Programas (SGP).</w:t>
      </w:r>
    </w:p>
    <w:p w14:paraId="43AAF2EC" w14:textId="7E5FB7C4" w:rsidR="002A3A74" w:rsidRDefault="002A3A74" w:rsidP="004907FF">
      <w:pPr>
        <w:pStyle w:val="Default"/>
        <w:spacing w:line="276" w:lineRule="auto"/>
        <w:jc w:val="both"/>
        <w:rPr>
          <w:rFonts w:ascii="Verdana" w:hAnsi="Verdana"/>
          <w:sz w:val="20"/>
          <w:szCs w:val="20"/>
        </w:rPr>
      </w:pPr>
    </w:p>
    <w:p w14:paraId="3919C43A" w14:textId="548CE3D9" w:rsidR="002A3A74" w:rsidRDefault="002A3A74" w:rsidP="004907FF">
      <w:pPr>
        <w:pStyle w:val="Default"/>
        <w:spacing w:line="276" w:lineRule="auto"/>
        <w:jc w:val="both"/>
        <w:rPr>
          <w:rFonts w:ascii="Verdana" w:hAnsi="Verdana"/>
          <w:sz w:val="20"/>
          <w:szCs w:val="20"/>
        </w:rPr>
      </w:pPr>
      <w:r>
        <w:rPr>
          <w:rFonts w:ascii="Verdana" w:hAnsi="Verdana"/>
          <w:sz w:val="20"/>
          <w:szCs w:val="20"/>
        </w:rPr>
        <w:t xml:space="preserve">Estos indicadores </w:t>
      </w:r>
      <w:r w:rsidR="00336AE2">
        <w:rPr>
          <w:rFonts w:ascii="Verdana" w:hAnsi="Verdana"/>
          <w:sz w:val="20"/>
          <w:szCs w:val="20"/>
        </w:rPr>
        <w:t>son de 2 tipos:</w:t>
      </w:r>
    </w:p>
    <w:p w14:paraId="3C0DDD3D" w14:textId="2BBE0E4A" w:rsidR="00336AE2" w:rsidRDefault="00336AE2" w:rsidP="00A37BE1">
      <w:pPr>
        <w:pStyle w:val="Default"/>
        <w:numPr>
          <w:ilvl w:val="0"/>
          <w:numId w:val="4"/>
        </w:numPr>
        <w:spacing w:line="276" w:lineRule="auto"/>
        <w:jc w:val="both"/>
        <w:rPr>
          <w:rFonts w:ascii="Verdana" w:hAnsi="Verdana"/>
          <w:sz w:val="20"/>
          <w:szCs w:val="20"/>
        </w:rPr>
      </w:pPr>
      <w:r w:rsidRPr="00906986">
        <w:rPr>
          <w:rFonts w:ascii="Verdana" w:hAnsi="Verdana"/>
          <w:b/>
          <w:bCs/>
          <w:sz w:val="20"/>
          <w:szCs w:val="20"/>
        </w:rPr>
        <w:t>Variables de caracterización:</w:t>
      </w:r>
      <w:r w:rsidR="00453192">
        <w:rPr>
          <w:rFonts w:ascii="Verdana" w:hAnsi="Verdana"/>
          <w:sz w:val="20"/>
          <w:szCs w:val="20"/>
        </w:rPr>
        <w:t xml:space="preserve"> Corresponden a aquellas variables</w:t>
      </w:r>
      <w:r w:rsidR="00ED7FEC">
        <w:rPr>
          <w:rFonts w:ascii="Verdana" w:hAnsi="Verdana"/>
          <w:sz w:val="20"/>
          <w:szCs w:val="20"/>
        </w:rPr>
        <w:t xml:space="preserve"> sociodemográficas</w:t>
      </w:r>
      <w:r w:rsidR="00453192">
        <w:rPr>
          <w:rFonts w:ascii="Verdana" w:hAnsi="Verdana"/>
          <w:sz w:val="20"/>
          <w:szCs w:val="20"/>
        </w:rPr>
        <w:t xml:space="preserve"> que permiten hacer un diagnóstico común para todos los usuarios de FOSIS</w:t>
      </w:r>
      <w:r w:rsidR="00ED7FEC">
        <w:rPr>
          <w:rFonts w:ascii="Verdana" w:hAnsi="Verdana"/>
          <w:sz w:val="20"/>
          <w:szCs w:val="20"/>
        </w:rPr>
        <w:t>.</w:t>
      </w:r>
    </w:p>
    <w:p w14:paraId="5CA95825" w14:textId="12EEAF39" w:rsidR="00336AE2" w:rsidRPr="004907FF" w:rsidRDefault="00336AE2" w:rsidP="00A37BE1">
      <w:pPr>
        <w:pStyle w:val="Default"/>
        <w:numPr>
          <w:ilvl w:val="0"/>
          <w:numId w:val="4"/>
        </w:numPr>
        <w:spacing w:line="276" w:lineRule="auto"/>
        <w:jc w:val="both"/>
        <w:rPr>
          <w:rFonts w:ascii="Verdana" w:hAnsi="Verdana"/>
          <w:sz w:val="20"/>
          <w:szCs w:val="20"/>
        </w:rPr>
      </w:pPr>
      <w:r w:rsidRPr="00906986">
        <w:rPr>
          <w:rFonts w:ascii="Verdana" w:hAnsi="Verdana"/>
          <w:b/>
          <w:bCs/>
          <w:sz w:val="20"/>
          <w:szCs w:val="20"/>
        </w:rPr>
        <w:t>Variables de la intervención</w:t>
      </w:r>
      <w:r w:rsidR="00453192" w:rsidRPr="00906986">
        <w:rPr>
          <w:rFonts w:ascii="Verdana" w:hAnsi="Verdana"/>
          <w:b/>
          <w:bCs/>
          <w:sz w:val="20"/>
          <w:szCs w:val="20"/>
        </w:rPr>
        <w:t>:</w:t>
      </w:r>
      <w:r w:rsidR="00ED7FEC">
        <w:rPr>
          <w:rFonts w:ascii="Verdana" w:hAnsi="Verdana"/>
          <w:sz w:val="20"/>
          <w:szCs w:val="20"/>
        </w:rPr>
        <w:t xml:space="preserve"> Son aquellas variables que permiten un diagnostico específico para cada usuario </w:t>
      </w:r>
      <w:proofErr w:type="gramStart"/>
      <w:r w:rsidR="00F77AE6">
        <w:rPr>
          <w:rFonts w:ascii="Verdana" w:hAnsi="Verdana"/>
          <w:sz w:val="20"/>
          <w:szCs w:val="20"/>
        </w:rPr>
        <w:t>de acuerdo a</w:t>
      </w:r>
      <w:proofErr w:type="gramEnd"/>
      <w:r w:rsidR="00F77AE6">
        <w:rPr>
          <w:rFonts w:ascii="Verdana" w:hAnsi="Verdana"/>
          <w:sz w:val="20"/>
          <w:szCs w:val="20"/>
        </w:rPr>
        <w:t xml:space="preserve"> los objetivos del programa en que participa y también aquellas </w:t>
      </w:r>
      <w:r w:rsidR="00ED7FEC">
        <w:rPr>
          <w:rFonts w:ascii="Verdana" w:hAnsi="Verdana"/>
          <w:sz w:val="20"/>
          <w:szCs w:val="20"/>
        </w:rPr>
        <w:t>donde se espera observar un cambio producto de la intervención</w:t>
      </w:r>
      <w:r w:rsidR="00F77AE6">
        <w:rPr>
          <w:rFonts w:ascii="Verdana" w:hAnsi="Verdana"/>
          <w:sz w:val="20"/>
          <w:szCs w:val="20"/>
        </w:rPr>
        <w:t>.</w:t>
      </w:r>
      <w:r w:rsidR="00ED7FEC">
        <w:rPr>
          <w:rFonts w:ascii="Verdana" w:hAnsi="Verdana"/>
          <w:sz w:val="20"/>
          <w:szCs w:val="20"/>
        </w:rPr>
        <w:t xml:space="preserve"> </w:t>
      </w:r>
    </w:p>
    <w:p w14:paraId="32CD629B" w14:textId="77777777" w:rsidR="007A493B" w:rsidRPr="007A493B" w:rsidRDefault="007A493B" w:rsidP="004907FF">
      <w:pPr>
        <w:pStyle w:val="Default"/>
        <w:spacing w:line="276" w:lineRule="auto"/>
        <w:jc w:val="both"/>
        <w:rPr>
          <w:rFonts w:ascii="Verdana" w:hAnsi="Verdana"/>
          <w:sz w:val="20"/>
          <w:szCs w:val="20"/>
        </w:rPr>
      </w:pPr>
    </w:p>
    <w:p w14:paraId="31A4091A" w14:textId="77777777" w:rsidR="007A493B" w:rsidRPr="007A493B" w:rsidRDefault="007A493B" w:rsidP="007A493B">
      <w:pPr>
        <w:pStyle w:val="Default"/>
        <w:spacing w:line="276" w:lineRule="auto"/>
        <w:rPr>
          <w:rFonts w:ascii="Verdana" w:hAnsi="Verdana"/>
          <w:sz w:val="20"/>
          <w:szCs w:val="20"/>
        </w:rPr>
      </w:pPr>
      <w:r w:rsidRPr="007A493B">
        <w:rPr>
          <w:rFonts w:ascii="Verdana" w:hAnsi="Verdana"/>
          <w:noProof/>
          <w:sz w:val="20"/>
          <w:szCs w:val="20"/>
          <w:lang w:eastAsia="es-CL"/>
        </w:rPr>
        <mc:AlternateContent>
          <mc:Choice Requires="wps">
            <w:drawing>
              <wp:anchor distT="0" distB="0" distL="114300" distR="114300" simplePos="0" relativeHeight="251661312" behindDoc="0" locked="0" layoutInCell="1" allowOverlap="1" wp14:anchorId="3133ECE6" wp14:editId="3A4307F6">
                <wp:simplePos x="0" y="0"/>
                <wp:positionH relativeFrom="margin">
                  <wp:posOffset>50395</wp:posOffset>
                </wp:positionH>
                <wp:positionV relativeFrom="paragraph">
                  <wp:posOffset>178262</wp:posOffset>
                </wp:positionV>
                <wp:extent cx="6341687" cy="966354"/>
                <wp:effectExtent l="38100" t="38100" r="135890" b="120015"/>
                <wp:wrapNone/>
                <wp:docPr id="8" name="Rectángulo: esquina doblada 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341687" cy="966354"/>
                        </a:xfrm>
                        <a:prstGeom prst="foldedCorner">
                          <a:avLst>
                            <a:gd name="adj" fmla="val 27813"/>
                          </a:avLst>
                        </a:prstGeom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</wps:spPr>
                      <wps:style>
                        <a:lnRef idx="2">
                          <a:schemeClr val="accent1"/>
                        </a:lnRef>
                        <a:fillRef idx="1">
                          <a:schemeClr val="l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37B74463" w14:textId="356DA7FC" w:rsidR="00B713FD" w:rsidRPr="00807C23" w:rsidRDefault="00B713FD" w:rsidP="00C42CC9">
                            <w:pPr>
                              <w:jc w:val="both"/>
                              <w:rPr>
                                <w:color w:val="000000" w:themeColor="text1"/>
                              </w:rPr>
                            </w:pPr>
                            <w:r>
                              <w:rPr>
                                <w:color w:val="000000" w:themeColor="text1"/>
                              </w:rPr>
                              <w:t>L</w:t>
                            </w:r>
                            <w:r w:rsidRPr="00807C23">
                              <w:rPr>
                                <w:color w:val="000000" w:themeColor="text1"/>
                              </w:rPr>
                              <w:t xml:space="preserve">os instrumentos de registro de información </w:t>
                            </w:r>
                            <w:r>
                              <w:rPr>
                                <w:color w:val="000000" w:themeColor="text1"/>
                              </w:rPr>
                              <w:t>tienen un módulo</w:t>
                            </w:r>
                            <w:r w:rsidRPr="00807C23">
                              <w:rPr>
                                <w:color w:val="000000" w:themeColor="text1"/>
                              </w:rPr>
                              <w:t xml:space="preserve"> común a todos los programas. Estos elementos comunes permite</w:t>
                            </w:r>
                            <w:r>
                              <w:rPr>
                                <w:color w:val="000000" w:themeColor="text1"/>
                              </w:rPr>
                              <w:t>n</w:t>
                            </w:r>
                            <w:r w:rsidRPr="00807C23">
                              <w:rPr>
                                <w:color w:val="000000" w:themeColor="text1"/>
                              </w:rPr>
                              <w:t xml:space="preserve"> </w:t>
                            </w:r>
                            <w:r>
                              <w:rPr>
                                <w:color w:val="000000" w:themeColor="text1"/>
                              </w:rPr>
                              <w:t>caracterizar a los usuarios de FOSIS</w:t>
                            </w:r>
                            <w:r w:rsidRPr="005F3B5C">
                              <w:rPr>
                                <w:color w:val="000000" w:themeColor="text1"/>
                              </w:rPr>
                              <w:t xml:space="preserve"> </w:t>
                            </w:r>
                            <w:r>
                              <w:rPr>
                                <w:color w:val="000000" w:themeColor="text1"/>
                              </w:rPr>
                              <w:t xml:space="preserve">y </w:t>
                            </w:r>
                            <w:r w:rsidRPr="00807C23">
                              <w:rPr>
                                <w:color w:val="000000" w:themeColor="text1"/>
                              </w:rPr>
                              <w:t>comparar resultados entre distintos programas</w:t>
                            </w:r>
                            <w:r>
                              <w:rPr>
                                <w:color w:val="000000" w:themeColor="text1"/>
                              </w:rPr>
                              <w:t>. Entre estas variables encontramos, nivel educacional, composición familiar, pertenencia a pueblos originarios, etc.</w:t>
                            </w:r>
                          </w:p>
                          <w:p w14:paraId="0CC75E7D" w14:textId="77777777" w:rsidR="00B713FD" w:rsidRDefault="00B713FD" w:rsidP="007A493B">
                            <w:pPr>
                              <w:jc w:val="center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3133ECE6" id="_x0000_t65" coordsize="21600,21600" o:spt="65" adj="18900" path="m,l,21600@0,21600,21600@0,21600,xem@0,21600nfl@3@5c@7@9@11@13,21600@0e">
                <v:formulas>
                  <v:f eqn="val #0"/>
                  <v:f eqn="sum 21600 0 @0"/>
                  <v:f eqn="prod @1 8481 32768"/>
                  <v:f eqn="sum @2 @0 0"/>
                  <v:f eqn="prod @1 1117 32768"/>
                  <v:f eqn="sum @4 @0 0"/>
                  <v:f eqn="prod @1 11764 32768"/>
                  <v:f eqn="sum @6 @0 0"/>
                  <v:f eqn="prod @1 6144 32768"/>
                  <v:f eqn="sum @8 @0 0"/>
                  <v:f eqn="prod @1 20480 32768"/>
                  <v:f eqn="sum @10 @0 0"/>
                  <v:f eqn="prod @1 6144 32768"/>
                  <v:f eqn="sum @12 @0 0"/>
                </v:formulas>
                <v:path o:extrusionok="f" gradientshapeok="t" o:connecttype="rect" textboxrect="0,0,21600,@13"/>
                <v:handles>
                  <v:h position="#0,bottomRight" xrange="10800,21600"/>
                </v:handles>
                <o:complex v:ext="view"/>
              </v:shapetype>
              <v:shape id="Rectángulo: esquina doblada 8" o:spid="_x0000_s1029" type="#_x0000_t65" style="position:absolute;margin-left:3.95pt;margin-top:14.05pt;width:499.35pt;height:76.1pt;z-index:25166131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4i+P8wIAACAGAAAOAAAAZHJzL2Uyb0RvYy54bWysVM1uGjEQvlfqO1i+N8sCAYKyRIgoVaUo&#10;QSFVzsY/rBuv7dqGhb5Nn6Uv1rF3WVAa9VCVw+LxzHwz8814rm/2lUI77rw0usD5RQ8jrqlhUm8K&#10;/PX57tMEIx+IZkQZzQt84B7fzD5+uK7tlPdNaRTjDgGI9tPaFrgMwU6zzNOSV8RfGMs1KIVxFQkg&#10;uk3GHKkBvVJZv9cbZbVxzDpDufdwe9so8SzhC8FpeBTC84BUgSG3kL4ufdfxm82uyXTjiC0lbdMg&#10;/5BFRaSGoB3ULQkEbZ38A6qS1BlvRLigpsqMEJLyVANUk/feVLMqieWpFiDH244m//9g6cNu6ZBk&#10;BYZGaVJBi56AtF8/9WarzBRx/30rNUHMrBVhBE0iY7X1U3Bc2aVrJQ/HWP5euCr+Q2Fon1g+dCzz&#10;fUAULkeDYT6ajDGioLsajQaXwwianbyt8+EzNxWKhwKLOCRsYZzmLpFMdvc+JLZZmzNh3zASlYLe&#10;7YhC/fEkH7SgrTHAH2GjJ0+z0cKYbeBuVbIardXWPRFg47I36cG8MBkTGEzyRoDB6Y978YcRURuY&#10;+KAwcia8yFCmbsVqI36MtVAOQTYFBuroa5O5siVpLocJpim8tU4kdMkk6SzPLNLeEJ1O4aB4DKX0&#10;ExfQQqC2n4Kkx8O76IRSrkPe0pGso5uQSnWO+XuOqnNqbU/EdY5NtX+N2JQAHimq0aFzrqQ2TUff&#10;ALDXY7qisQcuzmqOx7Bf79PcJst4szbsALMM3UiD5y29k9CFe+LDkjiYDGgabKrwCB+hTF1g054w&#10;Ko378d59tIfHBlqMatgSBYb3QBzHSH3R8Ayv8uEwrpUkDC/HfRDcuWZ9rtHbamFgHnLYiZamY7QP&#10;6ngUzlQvsNDmMSqoiKYQu8A0uKOwCM32gpVI+XyezGCVWBLu9crSCB55jhP1vH8hzraPKMDzezDH&#10;jUKm6Vmcpq+xjZ7azLfBCBmi8sRrK8AaSnPZrsy4587lZHVa7LPfAAAA//8DAFBLAwQUAAYACAAA&#10;ACEAbtjyct0AAAAJAQAADwAAAGRycy9kb3ducmV2LnhtbEyPwW7CMBBE75X4B2sr9VacgARpGgeh&#10;qpUoN2gPPZp4m0S115FtIO3XdznBbVczmnlTrUZnxQlD7D0pyKcZCKTGm55aBZ8fb48FiJg0GW09&#10;oYJfjLCqJ3eVLo0/0w5P+9QKDqFYagVdSkMpZWw6dDpO/YDE2rcPTid+QytN0GcOd1bOsmwhne6J&#10;Gzo94EuHzc/+6BRQ+xq2yz/cDnFjTe7e/Xzz5ZV6uB/XzyASjulqhgs+o0PNTAd/JBOFVbB8YqOC&#10;WZGDuMhctgBx4KvI5iDrSt4uqP8BAAD//wMAUEsBAi0AFAAGAAgAAAAhALaDOJL+AAAA4QEAABMA&#10;AAAAAAAAAAAAAAAAAAAAAFtDb250ZW50X1R5cGVzXS54bWxQSwECLQAUAAYACAAAACEAOP0h/9YA&#10;AACUAQAACwAAAAAAAAAAAAAAAAAvAQAAX3JlbHMvLnJlbHNQSwECLQAUAAYACAAAACEAROIvj/MC&#10;AAAgBgAADgAAAAAAAAAAAAAAAAAuAgAAZHJzL2Uyb0RvYy54bWxQSwECLQAUAAYACAAAACEAbtjy&#10;ct0AAAAJAQAADwAAAAAAAAAAAAAAAABNBQAAZHJzL2Rvd25yZXYueG1sUEsFBgAAAAAEAAQA8wAA&#10;AFcGAAAAAA==&#10;" adj="15592" fillcolor="white [3201]" strokecolor="#4472c4 [3204]" strokeweight="1pt">
                <v:stroke joinstyle="miter"/>
                <v:shadow on="t" color="black" opacity="26214f" origin="-.5,-.5" offset=".74836mm,.74836mm"/>
                <v:textbox>
                  <w:txbxContent>
                    <w:p w14:paraId="37B74463" w14:textId="356DA7FC" w:rsidR="00B713FD" w:rsidRPr="00807C23" w:rsidRDefault="00B713FD" w:rsidP="00C42CC9">
                      <w:pPr>
                        <w:jc w:val="both"/>
                        <w:rPr>
                          <w:color w:val="000000" w:themeColor="text1"/>
                        </w:rPr>
                      </w:pPr>
                      <w:r>
                        <w:rPr>
                          <w:color w:val="000000" w:themeColor="text1"/>
                        </w:rPr>
                        <w:t>L</w:t>
                      </w:r>
                      <w:r w:rsidRPr="00807C23">
                        <w:rPr>
                          <w:color w:val="000000" w:themeColor="text1"/>
                        </w:rPr>
                        <w:t xml:space="preserve">os instrumentos de registro de información </w:t>
                      </w:r>
                      <w:r>
                        <w:rPr>
                          <w:color w:val="000000" w:themeColor="text1"/>
                        </w:rPr>
                        <w:t>tienen un módulo</w:t>
                      </w:r>
                      <w:r w:rsidRPr="00807C23">
                        <w:rPr>
                          <w:color w:val="000000" w:themeColor="text1"/>
                        </w:rPr>
                        <w:t xml:space="preserve"> común a todos los programas. Estos elementos comunes permite</w:t>
                      </w:r>
                      <w:r>
                        <w:rPr>
                          <w:color w:val="000000" w:themeColor="text1"/>
                        </w:rPr>
                        <w:t>n</w:t>
                      </w:r>
                      <w:r w:rsidRPr="00807C23">
                        <w:rPr>
                          <w:color w:val="000000" w:themeColor="text1"/>
                        </w:rPr>
                        <w:t xml:space="preserve"> </w:t>
                      </w:r>
                      <w:r>
                        <w:rPr>
                          <w:color w:val="000000" w:themeColor="text1"/>
                        </w:rPr>
                        <w:t>caracterizar a los usuarios de FOSIS</w:t>
                      </w:r>
                      <w:r w:rsidRPr="005F3B5C">
                        <w:rPr>
                          <w:color w:val="000000" w:themeColor="text1"/>
                        </w:rPr>
                        <w:t xml:space="preserve"> </w:t>
                      </w:r>
                      <w:r>
                        <w:rPr>
                          <w:color w:val="000000" w:themeColor="text1"/>
                        </w:rPr>
                        <w:t xml:space="preserve">y </w:t>
                      </w:r>
                      <w:r w:rsidRPr="00807C23">
                        <w:rPr>
                          <w:color w:val="000000" w:themeColor="text1"/>
                        </w:rPr>
                        <w:t>comparar resultados entre distintos programas</w:t>
                      </w:r>
                      <w:r>
                        <w:rPr>
                          <w:color w:val="000000" w:themeColor="text1"/>
                        </w:rPr>
                        <w:t>. Entre estas variables encontramos, nivel educacional, composición familiar, pertenencia a pueblos originarios, etc.</w:t>
                      </w:r>
                    </w:p>
                    <w:p w14:paraId="0CC75E7D" w14:textId="77777777" w:rsidR="00B713FD" w:rsidRDefault="00B713FD" w:rsidP="007A493B">
                      <w:pPr>
                        <w:jc w:val="center"/>
                      </w:pPr>
                    </w:p>
                  </w:txbxContent>
                </v:textbox>
                <w10:wrap anchorx="margin"/>
              </v:shape>
            </w:pict>
          </mc:Fallback>
        </mc:AlternateContent>
      </w:r>
    </w:p>
    <w:p w14:paraId="7CFE0B06" w14:textId="77777777" w:rsidR="007A493B" w:rsidRPr="007A493B" w:rsidRDefault="007A493B" w:rsidP="007A493B">
      <w:pPr>
        <w:rPr>
          <w:szCs w:val="20"/>
        </w:rPr>
      </w:pPr>
    </w:p>
    <w:p w14:paraId="38F9EA8E" w14:textId="77777777" w:rsidR="007A493B" w:rsidRPr="007A493B" w:rsidRDefault="007A493B" w:rsidP="007A493B">
      <w:pPr>
        <w:rPr>
          <w:szCs w:val="20"/>
        </w:rPr>
      </w:pPr>
    </w:p>
    <w:p w14:paraId="66A80959" w14:textId="77777777" w:rsidR="007A493B" w:rsidRPr="007A493B" w:rsidRDefault="007A493B" w:rsidP="007A493B">
      <w:pPr>
        <w:rPr>
          <w:szCs w:val="20"/>
        </w:rPr>
      </w:pPr>
    </w:p>
    <w:p w14:paraId="577B8B46" w14:textId="6DB66FBF" w:rsidR="007A493B" w:rsidRDefault="007A493B" w:rsidP="009D0176">
      <w:pPr>
        <w:jc w:val="both"/>
        <w:rPr>
          <w:szCs w:val="20"/>
        </w:rPr>
      </w:pPr>
    </w:p>
    <w:p w14:paraId="0AE9D393" w14:textId="1EF15B32" w:rsidR="003E2495" w:rsidRPr="00001164" w:rsidRDefault="003E2495" w:rsidP="00C42CC9">
      <w:pPr>
        <w:spacing w:line="276" w:lineRule="auto"/>
        <w:jc w:val="both"/>
        <w:rPr>
          <w:szCs w:val="20"/>
        </w:rPr>
      </w:pPr>
      <w:r>
        <w:rPr>
          <w:szCs w:val="20"/>
        </w:rPr>
        <w:t xml:space="preserve">La </w:t>
      </w:r>
      <w:r w:rsidR="009D0176">
        <w:rPr>
          <w:szCs w:val="20"/>
        </w:rPr>
        <w:t>metodología de evaluación emp</w:t>
      </w:r>
      <w:r w:rsidR="0004101E">
        <w:rPr>
          <w:szCs w:val="20"/>
        </w:rPr>
        <w:t>le</w:t>
      </w:r>
      <w:r w:rsidR="009D0176">
        <w:rPr>
          <w:szCs w:val="20"/>
        </w:rPr>
        <w:t>ada por FOSIS</w:t>
      </w:r>
      <w:r w:rsidR="0004101E">
        <w:rPr>
          <w:szCs w:val="20"/>
        </w:rPr>
        <w:t xml:space="preserve"> incluye la medición de las variables de interés en </w:t>
      </w:r>
      <w:r w:rsidR="00906986">
        <w:rPr>
          <w:szCs w:val="20"/>
        </w:rPr>
        <w:t xml:space="preserve">2 o </w:t>
      </w:r>
      <w:r w:rsidR="0004101E">
        <w:rPr>
          <w:szCs w:val="20"/>
        </w:rPr>
        <w:t>3 momentos de la intervención</w:t>
      </w:r>
      <w:r w:rsidR="00906986">
        <w:rPr>
          <w:szCs w:val="20"/>
        </w:rPr>
        <w:t>, dependiendo del programa:</w:t>
      </w:r>
    </w:p>
    <w:p w14:paraId="2E574A99" w14:textId="4B0EF6DD" w:rsidR="0004101E" w:rsidRPr="00001164" w:rsidRDefault="0004101E" w:rsidP="00C42CC9">
      <w:pPr>
        <w:pStyle w:val="Prrafodelista"/>
        <w:numPr>
          <w:ilvl w:val="0"/>
          <w:numId w:val="3"/>
        </w:numPr>
        <w:jc w:val="both"/>
        <w:rPr>
          <w:rFonts w:ascii="Verdana" w:hAnsi="Verdana"/>
          <w:sz w:val="20"/>
          <w:szCs w:val="20"/>
        </w:rPr>
      </w:pPr>
      <w:r w:rsidRPr="00001164">
        <w:rPr>
          <w:rFonts w:ascii="Verdana" w:hAnsi="Verdana"/>
          <w:sz w:val="20"/>
          <w:szCs w:val="20"/>
        </w:rPr>
        <w:t>Al inicio, o ingreso al programa</w:t>
      </w:r>
      <w:r w:rsidR="001C4DDC" w:rsidRPr="00001164">
        <w:rPr>
          <w:rFonts w:ascii="Verdana" w:hAnsi="Verdana"/>
          <w:sz w:val="20"/>
          <w:szCs w:val="20"/>
        </w:rPr>
        <w:t xml:space="preserve">, con el fin de </w:t>
      </w:r>
      <w:r w:rsidR="007D22B0" w:rsidRPr="00001164">
        <w:rPr>
          <w:rFonts w:ascii="Verdana" w:hAnsi="Verdana"/>
          <w:sz w:val="20"/>
          <w:szCs w:val="20"/>
        </w:rPr>
        <w:t xml:space="preserve">caracterizar la situación del usuario previamente a recibir los bienes y servicios del programa. Esto se </w:t>
      </w:r>
      <w:r w:rsidR="007730F8" w:rsidRPr="00001164">
        <w:rPr>
          <w:rFonts w:ascii="Verdana" w:hAnsi="Verdana"/>
          <w:sz w:val="20"/>
          <w:szCs w:val="20"/>
        </w:rPr>
        <w:t xml:space="preserve">definirá como </w:t>
      </w:r>
      <w:r w:rsidR="007D22B0" w:rsidRPr="00001164">
        <w:rPr>
          <w:rFonts w:ascii="Verdana" w:hAnsi="Verdana"/>
          <w:sz w:val="20"/>
          <w:szCs w:val="20"/>
        </w:rPr>
        <w:t>Línea</w:t>
      </w:r>
      <w:r w:rsidR="007730F8" w:rsidRPr="00001164">
        <w:rPr>
          <w:rFonts w:ascii="Verdana" w:hAnsi="Verdana"/>
          <w:sz w:val="20"/>
          <w:szCs w:val="20"/>
        </w:rPr>
        <w:t xml:space="preserve"> Base (LB)</w:t>
      </w:r>
      <w:r w:rsidR="00603E67" w:rsidRPr="00001164">
        <w:rPr>
          <w:rFonts w:ascii="Verdana" w:hAnsi="Verdana"/>
          <w:sz w:val="20"/>
          <w:szCs w:val="20"/>
        </w:rPr>
        <w:t>.</w:t>
      </w:r>
    </w:p>
    <w:p w14:paraId="399AE481" w14:textId="4AD23833" w:rsidR="007A493B" w:rsidRPr="00001164" w:rsidRDefault="007730F8" w:rsidP="00C42CC9">
      <w:pPr>
        <w:pStyle w:val="Prrafodelista"/>
        <w:numPr>
          <w:ilvl w:val="0"/>
          <w:numId w:val="3"/>
        </w:numPr>
        <w:jc w:val="both"/>
        <w:rPr>
          <w:rFonts w:ascii="Verdana" w:hAnsi="Verdana" w:cs="KBPJIJ+Verdana"/>
          <w:color w:val="000000"/>
          <w:sz w:val="20"/>
          <w:szCs w:val="20"/>
        </w:rPr>
      </w:pPr>
      <w:r w:rsidRPr="00001164">
        <w:rPr>
          <w:rFonts w:ascii="Verdana" w:hAnsi="Verdana"/>
          <w:sz w:val="20"/>
          <w:szCs w:val="20"/>
        </w:rPr>
        <w:t xml:space="preserve">En un momento intermedio para </w:t>
      </w:r>
      <w:r w:rsidR="008637A6" w:rsidRPr="00001164">
        <w:rPr>
          <w:rFonts w:ascii="Verdana" w:hAnsi="Verdana"/>
          <w:sz w:val="20"/>
          <w:szCs w:val="20"/>
        </w:rPr>
        <w:t>registrar la entrega de un bien o servicio</w:t>
      </w:r>
      <w:r w:rsidR="007D22B0" w:rsidRPr="00001164">
        <w:rPr>
          <w:rFonts w:ascii="Verdana" w:hAnsi="Verdana"/>
          <w:sz w:val="20"/>
          <w:szCs w:val="20"/>
        </w:rPr>
        <w:t xml:space="preserve"> (</w:t>
      </w:r>
      <w:r w:rsidR="00213DDE" w:rsidRPr="00001164">
        <w:rPr>
          <w:rFonts w:ascii="Verdana" w:hAnsi="Verdana"/>
          <w:sz w:val="20"/>
          <w:szCs w:val="20"/>
        </w:rPr>
        <w:t>financiamiento, elaboración de un plan,</w:t>
      </w:r>
      <w:r w:rsidR="00DE66F0">
        <w:rPr>
          <w:rFonts w:ascii="Verdana" w:hAnsi="Verdana"/>
          <w:sz w:val="20"/>
          <w:szCs w:val="20"/>
        </w:rPr>
        <w:t xml:space="preserve"> recepción de un bien</w:t>
      </w:r>
      <w:r w:rsidR="00213DDE" w:rsidRPr="00001164">
        <w:rPr>
          <w:rFonts w:ascii="Verdana" w:hAnsi="Verdana"/>
          <w:sz w:val="20"/>
          <w:szCs w:val="20"/>
        </w:rPr>
        <w:t xml:space="preserve"> etc</w:t>
      </w:r>
      <w:r w:rsidR="00DE66F0">
        <w:rPr>
          <w:rFonts w:ascii="Verdana" w:hAnsi="Verdana"/>
          <w:sz w:val="20"/>
          <w:szCs w:val="20"/>
        </w:rPr>
        <w:t>.</w:t>
      </w:r>
      <w:r w:rsidR="00213DDE" w:rsidRPr="00001164">
        <w:rPr>
          <w:rFonts w:ascii="Verdana" w:hAnsi="Verdana"/>
          <w:sz w:val="20"/>
          <w:szCs w:val="20"/>
        </w:rPr>
        <w:t>)</w:t>
      </w:r>
      <w:r w:rsidR="008637A6" w:rsidRPr="00001164">
        <w:rPr>
          <w:rFonts w:ascii="Verdana" w:hAnsi="Verdana"/>
          <w:sz w:val="20"/>
          <w:szCs w:val="20"/>
        </w:rPr>
        <w:t xml:space="preserve"> del programa.</w:t>
      </w:r>
      <w:r w:rsidR="00793507" w:rsidRPr="00001164">
        <w:rPr>
          <w:rFonts w:ascii="Verdana" w:hAnsi="Verdana"/>
          <w:sz w:val="20"/>
          <w:szCs w:val="20"/>
        </w:rPr>
        <w:t xml:space="preserve"> Esto de definirá como Línea intermedi</w:t>
      </w:r>
      <w:r w:rsidR="00603E67" w:rsidRPr="00001164">
        <w:rPr>
          <w:rFonts w:ascii="Verdana" w:hAnsi="Verdana"/>
          <w:sz w:val="20"/>
          <w:szCs w:val="20"/>
        </w:rPr>
        <w:t>a (LI).</w:t>
      </w:r>
    </w:p>
    <w:p w14:paraId="7FD8A422" w14:textId="1695A5ED" w:rsidR="00001164" w:rsidRPr="009212E5" w:rsidRDefault="001C4DDC" w:rsidP="00C42CC9">
      <w:pPr>
        <w:pStyle w:val="Prrafodelista"/>
        <w:numPr>
          <w:ilvl w:val="0"/>
          <w:numId w:val="3"/>
        </w:numPr>
        <w:jc w:val="both"/>
        <w:rPr>
          <w:rFonts w:ascii="Verdana" w:hAnsi="Verdana" w:cs="KBPJIJ+Verdana"/>
          <w:color w:val="000000"/>
          <w:sz w:val="20"/>
          <w:szCs w:val="20"/>
        </w:rPr>
      </w:pPr>
      <w:r w:rsidRPr="00001164">
        <w:rPr>
          <w:rFonts w:ascii="Verdana" w:hAnsi="Verdana"/>
          <w:sz w:val="20"/>
          <w:szCs w:val="20"/>
        </w:rPr>
        <w:t>Al término del programa, es decir, cuando el usuario egresa</w:t>
      </w:r>
      <w:r w:rsidR="00001164" w:rsidRPr="00001164">
        <w:rPr>
          <w:rFonts w:ascii="Verdana" w:hAnsi="Verdana"/>
          <w:sz w:val="20"/>
          <w:szCs w:val="20"/>
        </w:rPr>
        <w:t>. Esto se definirá como Línea de Salida (LS).</w:t>
      </w:r>
    </w:p>
    <w:p w14:paraId="318B1A26" w14:textId="35F1F0A8" w:rsidR="002532BA" w:rsidRPr="003A51B4" w:rsidRDefault="002532BA" w:rsidP="003A51B4">
      <w:pPr>
        <w:jc w:val="both"/>
        <w:rPr>
          <w:rFonts w:cs="KBPJIJ+Verdana"/>
          <w:color w:val="000000"/>
          <w:szCs w:val="20"/>
        </w:rPr>
      </w:pPr>
    </w:p>
    <w:p w14:paraId="0D90AF92" w14:textId="5D7E62D0" w:rsidR="002D0959" w:rsidRPr="002D0959" w:rsidRDefault="002D0959" w:rsidP="002D0959">
      <w:pPr>
        <w:rPr>
          <w:rFonts w:eastAsiaTheme="minorEastAsia" w:cs="KBPJIJ+Verdana"/>
          <w:i/>
          <w:iCs/>
          <w:color w:val="000000"/>
          <w:szCs w:val="20"/>
          <w:lang w:val="es-CL"/>
        </w:rPr>
      </w:pPr>
      <w:r w:rsidRPr="002D0959">
        <w:rPr>
          <w:rFonts w:eastAsiaTheme="minorEastAsia" w:cs="KBPJIJ+Verdana"/>
          <w:i/>
          <w:iCs/>
          <w:color w:val="000000"/>
          <w:szCs w:val="20"/>
          <w:lang w:val="es-CL"/>
        </w:rPr>
        <w:t>Figura 1: Modelo de evaluación de resultados FOSIS</w:t>
      </w:r>
    </w:p>
    <w:p w14:paraId="1DAA3C44" w14:textId="44523ED5" w:rsidR="002532BA" w:rsidRDefault="003A51B4" w:rsidP="009212E5">
      <w:pPr>
        <w:pStyle w:val="Prrafodelista"/>
        <w:jc w:val="both"/>
        <w:rPr>
          <w:rFonts w:ascii="Verdana" w:hAnsi="Verdana" w:cs="KBPJIJ+Verdana"/>
          <w:color w:val="000000"/>
          <w:sz w:val="20"/>
          <w:szCs w:val="20"/>
        </w:rPr>
      </w:pPr>
      <w:r>
        <w:rPr>
          <w:rFonts w:ascii="Verdana" w:hAnsi="Verdana" w:cs="KBPJIJ+Verdana"/>
          <w:noProof/>
          <w:color w:val="000000"/>
          <w:sz w:val="20"/>
          <w:szCs w:val="20"/>
        </w:rPr>
        <w:drawing>
          <wp:anchor distT="0" distB="0" distL="114300" distR="114300" simplePos="0" relativeHeight="251671552" behindDoc="1" locked="0" layoutInCell="1" allowOverlap="1" wp14:anchorId="57F49974" wp14:editId="54A8CD23">
            <wp:simplePos x="0" y="0"/>
            <wp:positionH relativeFrom="column">
              <wp:posOffset>1486246</wp:posOffset>
            </wp:positionH>
            <wp:positionV relativeFrom="paragraph">
              <wp:posOffset>47625</wp:posOffset>
            </wp:positionV>
            <wp:extent cx="3601720" cy="1572260"/>
            <wp:effectExtent l="0" t="0" r="0" b="0"/>
            <wp:wrapTight wrapText="bothSides">
              <wp:wrapPolygon edited="0">
                <wp:start x="1142" y="3402"/>
                <wp:lineTo x="685" y="4187"/>
                <wp:lineTo x="1142" y="7590"/>
                <wp:lineTo x="0" y="8375"/>
                <wp:lineTo x="0" y="13086"/>
                <wp:lineTo x="6512" y="16488"/>
                <wp:lineTo x="6512" y="16750"/>
                <wp:lineTo x="7769" y="19890"/>
                <wp:lineTo x="7883" y="20414"/>
                <wp:lineTo x="9711" y="20414"/>
                <wp:lineTo x="9825" y="19890"/>
                <wp:lineTo x="11196" y="16750"/>
                <wp:lineTo x="16566" y="16488"/>
                <wp:lineTo x="21250" y="14394"/>
                <wp:lineTo x="21478" y="11254"/>
                <wp:lineTo x="21478" y="10207"/>
                <wp:lineTo x="20793" y="8113"/>
                <wp:lineTo x="18165" y="3402"/>
                <wp:lineTo x="1142" y="3402"/>
              </wp:wrapPolygon>
            </wp:wrapTight>
            <wp:docPr id="5" name="Diagrama 5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0" r:lo="rId11" r:qs="rId12" r:cs="rId13"/>
              </a:graphicData>
            </a:graphic>
          </wp:anchor>
        </w:drawing>
      </w:r>
    </w:p>
    <w:p w14:paraId="39D42139" w14:textId="10497A41" w:rsidR="005F3B5C" w:rsidRDefault="003A51B4" w:rsidP="009212E5">
      <w:pPr>
        <w:pStyle w:val="Prrafodelista"/>
        <w:jc w:val="both"/>
        <w:rPr>
          <w:rFonts w:ascii="Verdana" w:hAnsi="Verdana" w:cs="KBPJIJ+Verdana"/>
          <w:color w:val="000000"/>
          <w:sz w:val="20"/>
          <w:szCs w:val="20"/>
        </w:rPr>
      </w:pPr>
      <w:r>
        <w:rPr>
          <w:rFonts w:ascii="Verdana" w:hAnsi="Verdana" w:cs="KBPJIJ+Verdana"/>
          <w:noProof/>
          <w:color w:val="000000"/>
          <w:sz w:val="20"/>
          <w:szCs w:val="20"/>
        </w:rPr>
        <w:drawing>
          <wp:anchor distT="0" distB="0" distL="114300" distR="114300" simplePos="0" relativeHeight="251667456" behindDoc="1" locked="0" layoutInCell="1" allowOverlap="1" wp14:anchorId="628B3B2E" wp14:editId="4DE93D6F">
            <wp:simplePos x="0" y="0"/>
            <wp:positionH relativeFrom="column">
              <wp:posOffset>5260282</wp:posOffset>
            </wp:positionH>
            <wp:positionV relativeFrom="paragraph">
              <wp:posOffset>131503</wp:posOffset>
            </wp:positionV>
            <wp:extent cx="914400" cy="914400"/>
            <wp:effectExtent l="0" t="0" r="0" b="0"/>
            <wp:wrapTight wrapText="bothSides">
              <wp:wrapPolygon edited="0">
                <wp:start x="1800" y="1800"/>
                <wp:lineTo x="1800" y="19350"/>
                <wp:lineTo x="19350" y="19350"/>
                <wp:lineTo x="20250" y="7200"/>
                <wp:lineTo x="17100" y="5850"/>
                <wp:lineTo x="5400" y="1800"/>
                <wp:lineTo x="1800" y="1800"/>
              </wp:wrapPolygon>
            </wp:wrapTight>
            <wp:docPr id="6" name="Gráfico 6" descr="Tendencia alcista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upwardtrend_ltr.svg"/>
                    <pic:cNvPicPr/>
                  </pic:nvPicPr>
                  <pic:blipFill>
                    <a:blip r:embed="rId1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16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914400" cy="914400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rFonts w:ascii="Verdana" w:hAnsi="Verdana" w:cs="KBPJIJ+Verdana"/>
          <w:noProof/>
          <w:color w:val="000000"/>
          <w:sz w:val="20"/>
          <w:szCs w:val="20"/>
        </w:rPr>
        <w:drawing>
          <wp:anchor distT="0" distB="0" distL="114300" distR="114300" simplePos="0" relativeHeight="251672576" behindDoc="1" locked="0" layoutInCell="1" allowOverlap="1" wp14:anchorId="35607990" wp14:editId="66C90043">
            <wp:simplePos x="0" y="0"/>
            <wp:positionH relativeFrom="column">
              <wp:posOffset>227330</wp:posOffset>
            </wp:positionH>
            <wp:positionV relativeFrom="paragraph">
              <wp:posOffset>137795</wp:posOffset>
            </wp:positionV>
            <wp:extent cx="914400" cy="914400"/>
            <wp:effectExtent l="0" t="0" r="0" b="0"/>
            <wp:wrapTight wrapText="bothSides">
              <wp:wrapPolygon edited="0">
                <wp:start x="8550" y="0"/>
                <wp:lineTo x="5850" y="1350"/>
                <wp:lineTo x="2250" y="5400"/>
                <wp:lineTo x="2250" y="8550"/>
                <wp:lineTo x="4500" y="15300"/>
                <wp:lineTo x="4950" y="20250"/>
                <wp:lineTo x="13500" y="20250"/>
                <wp:lineTo x="13950" y="19350"/>
                <wp:lineTo x="18000" y="15300"/>
                <wp:lineTo x="18450" y="10350"/>
                <wp:lineTo x="18000" y="6300"/>
                <wp:lineTo x="13050" y="1350"/>
                <wp:lineTo x="10800" y="0"/>
                <wp:lineTo x="8550" y="0"/>
              </wp:wrapPolygon>
            </wp:wrapTight>
            <wp:docPr id="10" name="Gráfico 10" descr="Cabeza con engranajes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0" name="headwithgears.svg"/>
                    <pic:cNvPicPr/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18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914400" cy="914400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3F4E64B1" w14:textId="15AB48D3" w:rsidR="005F3B5C" w:rsidRDefault="005F3B5C" w:rsidP="009212E5">
      <w:pPr>
        <w:pStyle w:val="Prrafodelista"/>
        <w:jc w:val="both"/>
        <w:rPr>
          <w:rFonts w:ascii="Verdana" w:hAnsi="Verdana" w:cs="KBPJIJ+Verdana"/>
          <w:color w:val="000000"/>
          <w:sz w:val="20"/>
          <w:szCs w:val="20"/>
        </w:rPr>
      </w:pPr>
    </w:p>
    <w:p w14:paraId="7E65B8C0" w14:textId="60B0398A" w:rsidR="005F3B5C" w:rsidRDefault="005F3B5C" w:rsidP="009212E5">
      <w:pPr>
        <w:pStyle w:val="Prrafodelista"/>
        <w:jc w:val="both"/>
        <w:rPr>
          <w:rFonts w:ascii="Verdana" w:hAnsi="Verdana" w:cs="KBPJIJ+Verdana"/>
          <w:color w:val="000000"/>
          <w:sz w:val="20"/>
          <w:szCs w:val="20"/>
        </w:rPr>
      </w:pPr>
    </w:p>
    <w:p w14:paraId="4ACD3156" w14:textId="41EC10CC" w:rsidR="005F3B5C" w:rsidRDefault="005F3B5C" w:rsidP="009212E5">
      <w:pPr>
        <w:pStyle w:val="Prrafodelista"/>
        <w:jc w:val="both"/>
        <w:rPr>
          <w:rFonts w:ascii="Verdana" w:hAnsi="Verdana" w:cs="KBPJIJ+Verdana"/>
          <w:color w:val="000000"/>
          <w:sz w:val="20"/>
          <w:szCs w:val="20"/>
        </w:rPr>
      </w:pPr>
    </w:p>
    <w:p w14:paraId="0D63F1EF" w14:textId="4DADD25B" w:rsidR="005F3B5C" w:rsidRDefault="005F3B5C" w:rsidP="009212E5">
      <w:pPr>
        <w:pStyle w:val="Prrafodelista"/>
        <w:jc w:val="both"/>
        <w:rPr>
          <w:rFonts w:ascii="Verdana" w:hAnsi="Verdana" w:cs="KBPJIJ+Verdana"/>
          <w:color w:val="000000"/>
          <w:sz w:val="20"/>
          <w:szCs w:val="20"/>
        </w:rPr>
      </w:pPr>
    </w:p>
    <w:p w14:paraId="49EF3191" w14:textId="1D04B529" w:rsidR="005F3B5C" w:rsidRDefault="005F3B5C" w:rsidP="009212E5">
      <w:pPr>
        <w:pStyle w:val="Prrafodelista"/>
        <w:jc w:val="both"/>
        <w:rPr>
          <w:rFonts w:ascii="Verdana" w:hAnsi="Verdana" w:cs="KBPJIJ+Verdana"/>
          <w:color w:val="000000"/>
          <w:sz w:val="20"/>
          <w:szCs w:val="20"/>
        </w:rPr>
      </w:pPr>
    </w:p>
    <w:p w14:paraId="4DF01C1D" w14:textId="22414F1E" w:rsidR="005F3B5C" w:rsidRDefault="003A51B4" w:rsidP="009212E5">
      <w:pPr>
        <w:pStyle w:val="Prrafodelista"/>
        <w:jc w:val="both"/>
        <w:rPr>
          <w:rFonts w:ascii="Verdana" w:hAnsi="Verdana" w:cs="KBPJIJ+Verdana"/>
          <w:color w:val="000000"/>
          <w:sz w:val="20"/>
          <w:szCs w:val="20"/>
        </w:rPr>
      </w:pPr>
      <w:r>
        <w:rPr>
          <w:rFonts w:ascii="Verdana" w:hAnsi="Verdana" w:cs="KBPJIJ+Verdana"/>
          <w:noProof/>
          <w:color w:val="000000"/>
          <w:sz w:val="20"/>
          <w:szCs w:val="20"/>
        </w:rPr>
        <mc:AlternateContent>
          <mc:Choice Requires="wps">
            <w:drawing>
              <wp:anchor distT="0" distB="0" distL="114300" distR="114300" simplePos="0" relativeHeight="251668480" behindDoc="0" locked="0" layoutInCell="1" allowOverlap="1" wp14:anchorId="5390176F" wp14:editId="02BE353F">
                <wp:simplePos x="0" y="0"/>
                <wp:positionH relativeFrom="column">
                  <wp:posOffset>5028276</wp:posOffset>
                </wp:positionH>
                <wp:positionV relativeFrom="paragraph">
                  <wp:posOffset>103390</wp:posOffset>
                </wp:positionV>
                <wp:extent cx="1357745" cy="450273"/>
                <wp:effectExtent l="0" t="0" r="0" b="6985"/>
                <wp:wrapNone/>
                <wp:docPr id="7" name="Cuadro de texto 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357745" cy="450273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3BDE266A" w14:textId="5BE44031" w:rsidR="00B713FD" w:rsidRPr="003A51B4" w:rsidRDefault="00B713FD" w:rsidP="002532BA">
                            <w:pPr>
                              <w:jc w:val="center"/>
                              <w:rPr>
                                <w:szCs w:val="20"/>
                                <w:lang w:val="es-CL"/>
                              </w:rPr>
                            </w:pPr>
                            <w:r w:rsidRPr="003A51B4">
                              <w:rPr>
                                <w:szCs w:val="20"/>
                                <w:lang w:val="es-CL"/>
                              </w:rPr>
                              <w:t>Evaluación de Resultados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5390176F" id="Cuadro de texto 7" o:spid="_x0000_s1030" type="#_x0000_t202" style="position:absolute;left:0;text-align:left;margin-left:395.95pt;margin-top:8.15pt;width:106.9pt;height:35.45pt;z-index:251668480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hsD/SQIAAIcEAAAOAAAAZHJzL2Uyb0RvYy54bWysVE1v2zAMvQ/YfxB0X+x81Z0Rp8hSZBhQ&#10;tAXSoWdFlmMBsqhJSuzs14+S4zTrdhp2kUmReiQfSS/uukaRo7BOgi7oeJRSIjSHUup9Qb+/bD7d&#10;UuI80yVToEVBT8LRu+XHD4vW5GICNahSWIIg2uWtKWjtvcmTxPFaNMyNwAiNxgpswzyqdp+UlrWI&#10;3qhkkqY3SQu2NBa4cA5v73sjXUb8qhLcP1WVE56ogmJuPp42nrtwJssFy/eWmVrycxrsH7JomNQY&#10;9AJ1zzwjByv/gGokt+Cg8iMOTQJVJbmINWA14/RdNduaGRFrQXKcudDk/h8sfzw+WyLLgmaUaNZg&#10;i9YHVlogpSBedB5IFkhqjcvRd2vQ23dfoMNmD/cOL0PtXWWb8MWqCNqR7tOFYkQiPDyazrNsNqeE&#10;o202TyfZNMAkb6+Ndf6rgIYEoaAWWxiZZccH53vXwSUEc6BkuZFKRSWMjVgrS44MG658zBHBf/NS&#10;mrQFvZnO0wisITzvkZXGXEKtfU1B8t2uiwRNhnp3UJ6QBgv9NDnDNxJzfWDOPzOL44OV40r4Jzwq&#10;BRgLzhIlNdiff7sP/thVtFLS4jgW1P04MCsoUd809vvzeDYL8xuV2TyboGKvLbtriz40a0ACxrh8&#10;hkcx+Hs1iJWF5hU3ZxWioolpjrEL6gdx7fslwc3jYrWKTjixhvkHvTU8QAfCQydeuldmzbldYWQe&#10;YRhclr/rWu8bXmpYHTxUMrY08NyzeqYfpz0OxXkzwzpd69Hr7f+x/AUAAP//AwBQSwMEFAAGAAgA&#10;AAAhAMzMrFLiAAAACgEAAA8AAABkcnMvZG93bnJldi54bWxMj8tuwjAQRfeV+g/WVOqmKjZEEEjj&#10;oKrqQ+oOUkDsTDxNosbjKDZJ+vc1q7Ic3aN7z6Tr0TSsx87VliRMJwIYUmF1TaWEr/ztcQnMeUVa&#10;NZZQwi86WGe3N6lKtB1og/3WlyyUkEuUhMr7NuHcFRUa5Sa2RQrZt+2M8uHsSq47NYRy0/CZEAtu&#10;VE1hoVItvlRY/GzPRsLxoTx8uvF9N0TzqH396PN4r3Mp7+/G5ydgHkf/D8NFP6hDFpxO9kzasUZC&#10;vJquAhqCRQTsAggxj4GdJCzjGfAs5dcvZH8AAAD//wMAUEsBAi0AFAAGAAgAAAAhALaDOJL+AAAA&#10;4QEAABMAAAAAAAAAAAAAAAAAAAAAAFtDb250ZW50X1R5cGVzXS54bWxQSwECLQAUAAYACAAAACEA&#10;OP0h/9YAAACUAQAACwAAAAAAAAAAAAAAAAAvAQAAX3JlbHMvLnJlbHNQSwECLQAUAAYACAAAACEA&#10;3obA/0kCAACHBAAADgAAAAAAAAAAAAAAAAAuAgAAZHJzL2Uyb0RvYy54bWxQSwECLQAUAAYACAAA&#10;ACEAzMysUuIAAAAKAQAADwAAAAAAAAAAAAAAAACjBAAAZHJzL2Rvd25yZXYueG1sUEsFBgAAAAAE&#10;AAQA8wAAALIFAAAAAA==&#10;" fillcolor="white [3201]" stroked="f" strokeweight=".5pt">
                <v:textbox>
                  <w:txbxContent>
                    <w:p w14:paraId="3BDE266A" w14:textId="5BE44031" w:rsidR="00B713FD" w:rsidRPr="003A51B4" w:rsidRDefault="00B713FD" w:rsidP="002532BA">
                      <w:pPr>
                        <w:jc w:val="center"/>
                        <w:rPr>
                          <w:szCs w:val="20"/>
                          <w:lang w:val="es-CL"/>
                        </w:rPr>
                      </w:pPr>
                      <w:r w:rsidRPr="003A51B4">
                        <w:rPr>
                          <w:szCs w:val="20"/>
                          <w:lang w:val="es-CL"/>
                        </w:rPr>
                        <w:t>Evaluación de Resultados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rFonts w:ascii="Verdana" w:hAnsi="Verdana" w:cs="KBPJIJ+Verdana"/>
          <w:noProof/>
          <w:color w:val="000000"/>
          <w:sz w:val="20"/>
          <w:szCs w:val="20"/>
        </w:rPr>
        <mc:AlternateContent>
          <mc:Choice Requires="wps">
            <w:drawing>
              <wp:anchor distT="0" distB="0" distL="114300" distR="114300" simplePos="0" relativeHeight="251670528" behindDoc="0" locked="0" layoutInCell="1" allowOverlap="1" wp14:anchorId="7419EC51" wp14:editId="1BD49237">
                <wp:simplePos x="0" y="0"/>
                <wp:positionH relativeFrom="column">
                  <wp:posOffset>-173</wp:posOffset>
                </wp:positionH>
                <wp:positionV relativeFrom="paragraph">
                  <wp:posOffset>105583</wp:posOffset>
                </wp:positionV>
                <wp:extent cx="1357745" cy="450273"/>
                <wp:effectExtent l="0" t="0" r="0" b="6985"/>
                <wp:wrapNone/>
                <wp:docPr id="15" name="Cuadro de texto 1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357745" cy="450273"/>
                        </a:xfrm>
                        <a:prstGeom prst="rect">
                          <a:avLst/>
                        </a:prstGeom>
                        <a:solidFill>
                          <a:sysClr val="window" lastClr="FFFFFF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6069DF10" w14:textId="7D1F623D" w:rsidR="00B713FD" w:rsidRPr="003A51B4" w:rsidRDefault="00B713FD" w:rsidP="003A51B4">
                            <w:pPr>
                              <w:jc w:val="center"/>
                              <w:rPr>
                                <w:szCs w:val="20"/>
                                <w:lang w:val="es-CL"/>
                              </w:rPr>
                            </w:pPr>
                            <w:r w:rsidRPr="003A51B4">
                              <w:rPr>
                                <w:szCs w:val="20"/>
                                <w:lang w:val="es-CL"/>
                              </w:rPr>
                              <w:t>Diseño de Evaluación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419EC51" id="Cuadro de texto 15" o:spid="_x0000_s1031" type="#_x0000_t202" style="position:absolute;left:0;text-align:left;margin-left:0;margin-top:8.3pt;width:106.9pt;height:35.45pt;z-index:251670528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85t9TwIAAJoEAAAOAAAAZHJzL2Uyb0RvYy54bWysVEtvGjEQvlfqf7B8bxYIhBRliSgRVSWU&#10;RCJVzsbrDSt5Pa5t2KW/vp+9vJr2VJWDmffjm5m9u29rzXbK+YpMzvtXPc6UkVRU5i3n318Wn245&#10;80GYQmgyKud75fn99OOHu8ZO1IA2pAvlGIIYP2lszjch2EmWeblRtfBXZJWBsiRXiwDWvWWFEw2i&#10;1zob9Ho3WUOusI6k8h7Sh07Jpyl+WSoZnsrSq8B0zlFbSK9L7zq+2fROTN6csJtKHsoQ/1BFLSqD&#10;pKdQDyIItnXVH6HqSjryVIYrSXVGZVlJlXpAN/3eu25WG2FV6gXgeHuCyf+/sPJx9+xYVWB2I86M&#10;qDGj+VYUjlihWFBtIAYNYGqsn8B6ZWEf2i/UwuUo9xDG7tvS1fEffTHoAfj+BDJCMRmdrkfj8RDJ&#10;JHTDUW8wvo5hsrO3dT58VVSzSOTcYYgJW7Fb+tCZHk1iMk+6KhaV1onZ+7l2bCcwb6xJQQ1nWvgA&#10;Yc4X6XfI9pubNqzJ+c31qJcyGYrxulTaoLjYfNdkpEK7bhNmqfIoWVOxBy6OugXzVi4qFL9E5mfh&#10;sFGAAlcSnvCUmpCLDhRnG3I//yaP9hg0tJw12NCc+x9b4RQa+mawAp/7w2Fc6cQMR+MBGHepWV9q&#10;zLaeE0Dp4x6tTGS0D/pIlo7qVxzTLGaFShiJ3DkPR3IeurvBMUo1myUjLLEVYWlWVsbQcQJxNC/t&#10;q3D2ML+4RI903GUxeTfGzjZ6GpptA5VVmvEZ1QP8OIC0JYdjjRd2ySer8ydl+gsAAP//AwBQSwME&#10;FAAGAAgAAAAhAOtUPl3eAAAABgEAAA8AAABkcnMvZG93bnJldi54bWxMj8FOwzAQRO9I/IO1SNyo&#10;0yJCFeJUCIGgElEhIHF14yUJxOvIdpvQr+9yguPsrGbe5KvJ9mKPPnSOFMxnCQik2pmOGgXvbw8X&#10;SxAhajK6d4QKfjDAqjg9yXVm3EivuK9iIziEQqYVtDEOmZShbtHqMHMDEnufzlsdWfpGGq9HDre9&#10;XCRJKq3uiBtaPeBdi/V3tbMKPsbq0W/W66+X4ak8bA5V+Yz3pVLnZ9PtDYiIU/x7hl98RoeCmbZu&#10;RyaIXgEPiXxNUxDsLuaXPGSrYHl9BbLI5X/84ggAAP//AwBQSwECLQAUAAYACAAAACEAtoM4kv4A&#10;AADhAQAAEwAAAAAAAAAAAAAAAAAAAAAAW0NvbnRlbnRfVHlwZXNdLnhtbFBLAQItABQABgAIAAAA&#10;IQA4/SH/1gAAAJQBAAALAAAAAAAAAAAAAAAAAC8BAABfcmVscy8ucmVsc1BLAQItABQABgAIAAAA&#10;IQAj85t9TwIAAJoEAAAOAAAAAAAAAAAAAAAAAC4CAABkcnMvZTJvRG9jLnhtbFBLAQItABQABgAI&#10;AAAAIQDrVD5d3gAAAAYBAAAPAAAAAAAAAAAAAAAAAKkEAABkcnMvZG93bnJldi54bWxQSwUGAAAA&#10;AAQABADzAAAAtAUAAAAA&#10;" fillcolor="window" stroked="f" strokeweight=".5pt">
                <v:textbox>
                  <w:txbxContent>
                    <w:p w14:paraId="6069DF10" w14:textId="7D1F623D" w:rsidR="00B713FD" w:rsidRPr="003A51B4" w:rsidRDefault="00B713FD" w:rsidP="003A51B4">
                      <w:pPr>
                        <w:jc w:val="center"/>
                        <w:rPr>
                          <w:szCs w:val="20"/>
                          <w:lang w:val="es-CL"/>
                        </w:rPr>
                      </w:pPr>
                      <w:r w:rsidRPr="003A51B4">
                        <w:rPr>
                          <w:szCs w:val="20"/>
                          <w:lang w:val="es-CL"/>
                        </w:rPr>
                        <w:t>Diseño de Evaluación</w:t>
                      </w:r>
                    </w:p>
                  </w:txbxContent>
                </v:textbox>
              </v:shape>
            </w:pict>
          </mc:Fallback>
        </mc:AlternateContent>
      </w:r>
    </w:p>
    <w:p w14:paraId="57CA5C9D" w14:textId="73129512" w:rsidR="005F3B5C" w:rsidRDefault="005F3B5C" w:rsidP="009212E5">
      <w:pPr>
        <w:pStyle w:val="Prrafodelista"/>
        <w:jc w:val="both"/>
        <w:rPr>
          <w:rFonts w:ascii="Verdana" w:hAnsi="Verdana" w:cs="KBPJIJ+Verdana"/>
          <w:color w:val="000000"/>
          <w:sz w:val="20"/>
          <w:szCs w:val="20"/>
        </w:rPr>
      </w:pPr>
    </w:p>
    <w:p w14:paraId="5984103B" w14:textId="71D10A9B" w:rsidR="005F3B5C" w:rsidRDefault="005F3B5C" w:rsidP="009212E5">
      <w:pPr>
        <w:pStyle w:val="Prrafodelista"/>
        <w:jc w:val="both"/>
        <w:rPr>
          <w:rFonts w:ascii="Verdana" w:hAnsi="Verdana" w:cs="KBPJIJ+Verdana"/>
          <w:color w:val="000000"/>
          <w:sz w:val="20"/>
          <w:szCs w:val="20"/>
        </w:rPr>
      </w:pPr>
    </w:p>
    <w:p w14:paraId="6354A560" w14:textId="37CB0C03" w:rsidR="005F3B5C" w:rsidRDefault="005F3B5C" w:rsidP="009212E5">
      <w:pPr>
        <w:pStyle w:val="Prrafodelista"/>
        <w:jc w:val="both"/>
        <w:rPr>
          <w:rFonts w:ascii="Verdana" w:hAnsi="Verdana" w:cs="KBPJIJ+Verdana"/>
          <w:color w:val="000000"/>
          <w:sz w:val="20"/>
          <w:szCs w:val="20"/>
        </w:rPr>
      </w:pPr>
    </w:p>
    <w:p w14:paraId="02835EDC" w14:textId="3B4572FF" w:rsidR="00E97CB2" w:rsidRPr="000B06F6" w:rsidRDefault="00E97CB2" w:rsidP="000B06F6">
      <w:pPr>
        <w:jc w:val="both"/>
        <w:rPr>
          <w:rFonts w:cs="KBPJIJ+Verdana"/>
          <w:color w:val="000000"/>
          <w:szCs w:val="20"/>
        </w:rPr>
      </w:pPr>
    </w:p>
    <w:p w14:paraId="6F555146" w14:textId="19FCB57F" w:rsidR="007A493B" w:rsidRPr="001C7243" w:rsidRDefault="001C7243" w:rsidP="00A37BE1">
      <w:pPr>
        <w:pStyle w:val="Ttulo2"/>
        <w:numPr>
          <w:ilvl w:val="0"/>
          <w:numId w:val="5"/>
        </w:numPr>
        <w:rPr>
          <w:rFonts w:ascii="Verdana" w:hAnsi="Verdana"/>
          <w:b/>
          <w:bCs/>
          <w:sz w:val="20"/>
          <w:szCs w:val="20"/>
        </w:rPr>
      </w:pPr>
      <w:bookmarkStart w:id="4" w:name="_Toc70667485"/>
      <w:r>
        <w:rPr>
          <w:rStyle w:val="Ttulo2Car"/>
          <w:rFonts w:ascii="Verdana" w:hAnsi="Verdana"/>
          <w:b/>
          <w:bCs/>
          <w:sz w:val="20"/>
          <w:szCs w:val="20"/>
        </w:rPr>
        <w:t>Registro de Información</w:t>
      </w:r>
      <w:r w:rsidR="00C94FD7">
        <w:rPr>
          <w:rStyle w:val="Ttulo2Car"/>
          <w:rFonts w:ascii="Verdana" w:hAnsi="Verdana"/>
          <w:b/>
          <w:bCs/>
          <w:sz w:val="20"/>
          <w:szCs w:val="20"/>
        </w:rPr>
        <w:t xml:space="preserve">. </w:t>
      </w:r>
      <w:r w:rsidR="007A493B" w:rsidRPr="001C7243">
        <w:rPr>
          <w:rStyle w:val="Ttulo2Car"/>
          <w:rFonts w:ascii="Verdana" w:hAnsi="Verdana"/>
          <w:b/>
          <w:bCs/>
          <w:sz w:val="20"/>
          <w:szCs w:val="20"/>
        </w:rPr>
        <w:t>Sistema Nacional de Usuarios (SNU)</w:t>
      </w:r>
      <w:bookmarkEnd w:id="4"/>
      <w:r w:rsidR="007A493B" w:rsidRPr="001C7243">
        <w:rPr>
          <w:rStyle w:val="Ttulo2Car"/>
          <w:rFonts w:ascii="Verdana" w:hAnsi="Verdana"/>
          <w:b/>
          <w:bCs/>
          <w:sz w:val="20"/>
          <w:szCs w:val="20"/>
        </w:rPr>
        <w:t xml:space="preserve"> </w:t>
      </w:r>
    </w:p>
    <w:p w14:paraId="19B02558" w14:textId="788F789E" w:rsidR="00F46B0A" w:rsidRDefault="00F46B0A" w:rsidP="007A493B">
      <w:pPr>
        <w:pStyle w:val="Textoindependiente"/>
        <w:spacing w:line="276" w:lineRule="auto"/>
        <w:jc w:val="both"/>
        <w:rPr>
          <w:rFonts w:ascii="Verdana" w:hAnsi="Verdana"/>
          <w:sz w:val="20"/>
          <w:szCs w:val="20"/>
        </w:rPr>
      </w:pPr>
    </w:p>
    <w:p w14:paraId="1F63C9A8" w14:textId="4D54A9B0" w:rsidR="00F46B0A" w:rsidRPr="00F46B0A" w:rsidRDefault="00F46B0A" w:rsidP="00F46B0A">
      <w:pPr>
        <w:pStyle w:val="Ttulo3"/>
        <w:rPr>
          <w:rFonts w:ascii="Verdana" w:hAnsi="Verdana"/>
          <w:color w:val="auto"/>
          <w:sz w:val="20"/>
          <w:szCs w:val="20"/>
        </w:rPr>
      </w:pPr>
      <w:bookmarkStart w:id="5" w:name="_Toc70667486"/>
      <w:r>
        <w:rPr>
          <w:rFonts w:ascii="Verdana" w:hAnsi="Verdana"/>
          <w:color w:val="auto"/>
          <w:sz w:val="20"/>
          <w:szCs w:val="20"/>
        </w:rPr>
        <w:t>¿</w:t>
      </w:r>
      <w:r w:rsidRPr="00F46B0A">
        <w:rPr>
          <w:rFonts w:ascii="Verdana" w:hAnsi="Verdana"/>
          <w:color w:val="auto"/>
          <w:sz w:val="20"/>
          <w:szCs w:val="20"/>
        </w:rPr>
        <w:t>Qué es el SNU</w:t>
      </w:r>
      <w:r>
        <w:rPr>
          <w:rFonts w:ascii="Verdana" w:hAnsi="Verdana"/>
          <w:color w:val="auto"/>
          <w:sz w:val="20"/>
          <w:szCs w:val="20"/>
        </w:rPr>
        <w:t>?</w:t>
      </w:r>
      <w:bookmarkEnd w:id="5"/>
    </w:p>
    <w:p w14:paraId="4272D84A" w14:textId="70B9B50E" w:rsidR="007A493B" w:rsidRPr="007A493B" w:rsidRDefault="007A493B" w:rsidP="00C42CC9">
      <w:pPr>
        <w:pStyle w:val="Textoindependiente"/>
        <w:spacing w:line="276" w:lineRule="auto"/>
        <w:jc w:val="both"/>
        <w:rPr>
          <w:rFonts w:ascii="Verdana" w:hAnsi="Verdana"/>
          <w:sz w:val="20"/>
          <w:szCs w:val="20"/>
        </w:rPr>
      </w:pPr>
      <w:r w:rsidRPr="007A493B">
        <w:rPr>
          <w:rFonts w:ascii="Verdana" w:hAnsi="Verdana"/>
          <w:sz w:val="20"/>
          <w:szCs w:val="20"/>
        </w:rPr>
        <w:t xml:space="preserve">El Sistema Nacional de Usuarios es la herramienta informática que permite el registro y monitoreo de información relevante respecto a programas y usuarios/as. El SNU de FOSIS es una herramienta de gran utilidad para la gestión programática, en la medida que el ingreso de la información sea oportuno y que los canales de supervisión y verificación de </w:t>
      </w:r>
      <w:r w:rsidR="00CA7A6B" w:rsidRPr="007A493B">
        <w:rPr>
          <w:rFonts w:ascii="Verdana" w:hAnsi="Verdana"/>
          <w:sz w:val="20"/>
          <w:szCs w:val="20"/>
        </w:rPr>
        <w:t>esta</w:t>
      </w:r>
      <w:r w:rsidRPr="007A493B">
        <w:rPr>
          <w:rFonts w:ascii="Verdana" w:hAnsi="Verdana"/>
          <w:sz w:val="20"/>
          <w:szCs w:val="20"/>
        </w:rPr>
        <w:t xml:space="preserve"> sean efectivos.</w:t>
      </w:r>
    </w:p>
    <w:p w14:paraId="4AE066D9" w14:textId="77777777" w:rsidR="007A493B" w:rsidRPr="007A493B" w:rsidRDefault="007A493B" w:rsidP="007A493B">
      <w:pPr>
        <w:jc w:val="center"/>
        <w:rPr>
          <w:i/>
          <w:szCs w:val="20"/>
        </w:rPr>
      </w:pPr>
    </w:p>
    <w:p w14:paraId="1DD6761D" w14:textId="33D79ACD" w:rsidR="007A493B" w:rsidRPr="007A493B" w:rsidRDefault="007A493B" w:rsidP="000B06F6">
      <w:pPr>
        <w:rPr>
          <w:szCs w:val="20"/>
        </w:rPr>
      </w:pPr>
      <w:r w:rsidRPr="007A493B">
        <w:rPr>
          <w:i/>
          <w:szCs w:val="20"/>
        </w:rPr>
        <w:t>Figura 2</w:t>
      </w:r>
      <w:r w:rsidR="000B06F6">
        <w:rPr>
          <w:i/>
          <w:szCs w:val="20"/>
        </w:rPr>
        <w:t>:</w:t>
      </w:r>
      <w:r w:rsidR="00634F60">
        <w:rPr>
          <w:i/>
          <w:szCs w:val="20"/>
        </w:rPr>
        <w:t xml:space="preserve"> Pantalla de inicio</w:t>
      </w:r>
      <w:r w:rsidRPr="007A493B">
        <w:rPr>
          <w:i/>
          <w:szCs w:val="20"/>
        </w:rPr>
        <w:t xml:space="preserve"> </w:t>
      </w:r>
      <w:r w:rsidRPr="007A493B">
        <w:rPr>
          <w:i/>
          <w:noProof/>
          <w:szCs w:val="20"/>
          <w:lang w:eastAsia="es-CL"/>
        </w:rPr>
        <w:t>SNU</w:t>
      </w:r>
      <w:r w:rsidRPr="007A493B">
        <w:rPr>
          <w:i/>
          <w:noProof/>
          <w:szCs w:val="20"/>
          <w:lang w:eastAsia="es-CL"/>
        </w:rPr>
        <w:drawing>
          <wp:anchor distT="0" distB="0" distL="114300" distR="114300" simplePos="0" relativeHeight="251663360" behindDoc="1" locked="0" layoutInCell="1" allowOverlap="1" wp14:anchorId="2293E52E" wp14:editId="1ECBE2D1">
            <wp:simplePos x="0" y="0"/>
            <wp:positionH relativeFrom="margin">
              <wp:align>center</wp:align>
            </wp:positionH>
            <wp:positionV relativeFrom="paragraph">
              <wp:posOffset>358154</wp:posOffset>
            </wp:positionV>
            <wp:extent cx="4972685" cy="2653665"/>
            <wp:effectExtent l="38100" t="38100" r="94615" b="89535"/>
            <wp:wrapTight wrapText="bothSides">
              <wp:wrapPolygon edited="0">
                <wp:start x="0" y="-310"/>
                <wp:lineTo x="-165" y="-155"/>
                <wp:lineTo x="-165" y="21709"/>
                <wp:lineTo x="0" y="22174"/>
                <wp:lineTo x="21763" y="22174"/>
                <wp:lineTo x="21928" y="19848"/>
                <wp:lineTo x="21928" y="2326"/>
                <wp:lineTo x="21763" y="0"/>
                <wp:lineTo x="21763" y="-310"/>
                <wp:lineTo x="0" y="-310"/>
              </wp:wrapPolygon>
            </wp:wrapTight>
            <wp:docPr id="3" name="Imagen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" name="Pantallazo SNU.png"/>
                    <pic:cNvPicPr/>
                  </pic:nvPicPr>
                  <pic:blipFill>
                    <a:blip r:embed="rId1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972685" cy="2653665"/>
                    </a:xfrm>
                    <a:prstGeom prst="rect">
                      <a:avLst/>
                    </a:prstGeom>
                    <a:ln>
                      <a:noFill/>
                    </a:ln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477E03DC" w14:textId="77777777" w:rsidR="007A493B" w:rsidRPr="007A493B" w:rsidRDefault="007A493B" w:rsidP="007A493B">
      <w:pPr>
        <w:rPr>
          <w:szCs w:val="20"/>
        </w:rPr>
      </w:pPr>
    </w:p>
    <w:p w14:paraId="4866FA25" w14:textId="77777777" w:rsidR="00FA716B" w:rsidRDefault="00FA716B" w:rsidP="007A493B">
      <w:pPr>
        <w:jc w:val="both"/>
        <w:rPr>
          <w:szCs w:val="20"/>
        </w:rPr>
      </w:pPr>
    </w:p>
    <w:p w14:paraId="31973482" w14:textId="77777777" w:rsidR="00FA716B" w:rsidRDefault="00FA716B" w:rsidP="007A493B">
      <w:pPr>
        <w:jc w:val="both"/>
        <w:rPr>
          <w:szCs w:val="20"/>
        </w:rPr>
      </w:pPr>
    </w:p>
    <w:p w14:paraId="10C63B9E" w14:textId="77777777" w:rsidR="00FA716B" w:rsidRDefault="00FA716B" w:rsidP="007A493B">
      <w:pPr>
        <w:jc w:val="both"/>
        <w:rPr>
          <w:szCs w:val="20"/>
        </w:rPr>
      </w:pPr>
    </w:p>
    <w:p w14:paraId="1FE9CE74" w14:textId="77777777" w:rsidR="00FA716B" w:rsidRDefault="00FA716B" w:rsidP="007A493B">
      <w:pPr>
        <w:jc w:val="both"/>
        <w:rPr>
          <w:szCs w:val="20"/>
        </w:rPr>
      </w:pPr>
    </w:p>
    <w:p w14:paraId="67A1F880" w14:textId="77777777" w:rsidR="00FA716B" w:rsidRDefault="00FA716B" w:rsidP="007A493B">
      <w:pPr>
        <w:jc w:val="both"/>
        <w:rPr>
          <w:szCs w:val="20"/>
        </w:rPr>
      </w:pPr>
    </w:p>
    <w:p w14:paraId="4BC747D3" w14:textId="77777777" w:rsidR="00FA716B" w:rsidRDefault="00FA716B" w:rsidP="007A493B">
      <w:pPr>
        <w:jc w:val="both"/>
        <w:rPr>
          <w:szCs w:val="20"/>
        </w:rPr>
      </w:pPr>
    </w:p>
    <w:p w14:paraId="371B5720" w14:textId="77777777" w:rsidR="00FA716B" w:rsidRDefault="00FA716B" w:rsidP="007A493B">
      <w:pPr>
        <w:jc w:val="both"/>
        <w:rPr>
          <w:szCs w:val="20"/>
        </w:rPr>
      </w:pPr>
    </w:p>
    <w:p w14:paraId="2EEA2890" w14:textId="77777777" w:rsidR="00FA716B" w:rsidRDefault="00FA716B" w:rsidP="007A493B">
      <w:pPr>
        <w:jc w:val="both"/>
        <w:rPr>
          <w:szCs w:val="20"/>
        </w:rPr>
      </w:pPr>
    </w:p>
    <w:p w14:paraId="6822F028" w14:textId="77777777" w:rsidR="00FA716B" w:rsidRDefault="00FA716B" w:rsidP="007A493B">
      <w:pPr>
        <w:jc w:val="both"/>
        <w:rPr>
          <w:szCs w:val="20"/>
        </w:rPr>
      </w:pPr>
    </w:p>
    <w:p w14:paraId="1F641230" w14:textId="213A75F5" w:rsidR="007A493B" w:rsidRPr="007A493B" w:rsidRDefault="007A493B" w:rsidP="00C42CC9">
      <w:pPr>
        <w:spacing w:line="276" w:lineRule="auto"/>
        <w:jc w:val="both"/>
        <w:rPr>
          <w:szCs w:val="20"/>
        </w:rPr>
      </w:pPr>
      <w:r w:rsidRPr="007A493B">
        <w:rPr>
          <w:szCs w:val="20"/>
        </w:rPr>
        <w:t xml:space="preserve">Los distintos actores que interactúan con el Sistema Nacional de Usuarios </w:t>
      </w:r>
      <w:r w:rsidR="00B713FD">
        <w:rPr>
          <w:szCs w:val="20"/>
        </w:rPr>
        <w:t xml:space="preserve">de </w:t>
      </w:r>
      <w:r w:rsidRPr="007A493B">
        <w:rPr>
          <w:szCs w:val="20"/>
        </w:rPr>
        <w:t>FOSIS comprenden tanto a funcionarios de la institución, como también a empresas u organizaciones externas que tienen a su cargo beneficiarios directos de algún programa.</w:t>
      </w:r>
    </w:p>
    <w:p w14:paraId="5D1A853E" w14:textId="77777777" w:rsidR="007A493B" w:rsidRPr="007A493B" w:rsidRDefault="007A493B" w:rsidP="00C42CC9">
      <w:pPr>
        <w:spacing w:line="276" w:lineRule="auto"/>
        <w:jc w:val="both"/>
        <w:rPr>
          <w:szCs w:val="20"/>
        </w:rPr>
      </w:pPr>
      <w:r w:rsidRPr="007A493B">
        <w:rPr>
          <w:szCs w:val="20"/>
        </w:rPr>
        <w:t>El Sistema Nacional de Usuarios FOSIS contempla tres tipos de funciones y dentro de ellas es posible asumir distintos roles.</w:t>
      </w:r>
    </w:p>
    <w:p w14:paraId="5D767224" w14:textId="77777777" w:rsidR="007A493B" w:rsidRPr="007A493B" w:rsidRDefault="007A493B" w:rsidP="007A493B">
      <w:pPr>
        <w:jc w:val="both"/>
        <w:rPr>
          <w:szCs w:val="20"/>
        </w:rPr>
      </w:pPr>
    </w:p>
    <w:p w14:paraId="2405A805" w14:textId="77777777" w:rsidR="007A493B" w:rsidRPr="007A493B" w:rsidRDefault="007A493B" w:rsidP="00634F60">
      <w:pPr>
        <w:rPr>
          <w:i/>
          <w:szCs w:val="20"/>
        </w:rPr>
      </w:pPr>
      <w:r w:rsidRPr="007A493B">
        <w:rPr>
          <w:i/>
          <w:szCs w:val="20"/>
        </w:rPr>
        <w:t>Figura 3. Funciones dentro del SNU</w:t>
      </w:r>
    </w:p>
    <w:p w14:paraId="080B9299" w14:textId="77777777" w:rsidR="007A493B" w:rsidRPr="007A493B" w:rsidRDefault="007A493B" w:rsidP="007A493B">
      <w:pPr>
        <w:rPr>
          <w:rFonts w:cs="KBPJIJ+Verdana"/>
          <w:color w:val="000000"/>
          <w:szCs w:val="20"/>
        </w:rPr>
      </w:pPr>
      <w:r w:rsidRPr="007A493B">
        <w:rPr>
          <w:noProof/>
          <w:szCs w:val="20"/>
          <w:lang w:eastAsia="es-CL"/>
        </w:rPr>
        <w:drawing>
          <wp:anchor distT="0" distB="0" distL="114300" distR="114300" simplePos="0" relativeHeight="251666432" behindDoc="1" locked="0" layoutInCell="1" allowOverlap="1" wp14:anchorId="756DF62C" wp14:editId="282E8AB8">
            <wp:simplePos x="0" y="0"/>
            <wp:positionH relativeFrom="column">
              <wp:posOffset>429472</wp:posOffset>
            </wp:positionH>
            <wp:positionV relativeFrom="paragraph">
              <wp:posOffset>24130</wp:posOffset>
            </wp:positionV>
            <wp:extent cx="5505450" cy="371475"/>
            <wp:effectExtent l="38100" t="38100" r="114300" b="123825"/>
            <wp:wrapTight wrapText="bothSides">
              <wp:wrapPolygon edited="0">
                <wp:start x="149" y="-2215"/>
                <wp:lineTo x="-149" y="-1108"/>
                <wp:lineTo x="-149" y="23262"/>
                <wp:lineTo x="149" y="27692"/>
                <wp:lineTo x="21675" y="27692"/>
                <wp:lineTo x="21974" y="17723"/>
                <wp:lineTo x="21974" y="12185"/>
                <wp:lineTo x="21824" y="2215"/>
                <wp:lineTo x="21675" y="-2215"/>
                <wp:lineTo x="149" y="-2215"/>
              </wp:wrapPolygon>
            </wp:wrapTight>
            <wp:docPr id="13" name="Diagrama 13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0" r:lo="rId21" r:qs="rId22" r:cs="rId23"/>
              </a:graphicData>
            </a:graphic>
          </wp:anchor>
        </w:drawing>
      </w:r>
    </w:p>
    <w:p w14:paraId="3F03B5B3" w14:textId="77777777" w:rsidR="007A493B" w:rsidRPr="007A493B" w:rsidRDefault="007A493B" w:rsidP="007A493B">
      <w:pPr>
        <w:jc w:val="both"/>
        <w:rPr>
          <w:rFonts w:cs="KBPJIJ+Verdana"/>
          <w:color w:val="000000"/>
          <w:szCs w:val="20"/>
        </w:rPr>
      </w:pPr>
    </w:p>
    <w:p w14:paraId="35EF4120" w14:textId="77777777" w:rsidR="00634F60" w:rsidRDefault="00634F60" w:rsidP="007A493B">
      <w:pPr>
        <w:jc w:val="both"/>
        <w:rPr>
          <w:rFonts w:cs="KBPJIJ+Verdana"/>
          <w:color w:val="000000"/>
          <w:szCs w:val="20"/>
        </w:rPr>
      </w:pPr>
    </w:p>
    <w:p w14:paraId="57870A7E" w14:textId="56A123A2" w:rsidR="00634F60" w:rsidRDefault="00634F60" w:rsidP="00C42CC9">
      <w:pPr>
        <w:spacing w:line="276" w:lineRule="auto"/>
        <w:jc w:val="both"/>
        <w:rPr>
          <w:rFonts w:cs="Arial"/>
          <w:b/>
          <w:bCs/>
          <w:color w:val="000000"/>
          <w:szCs w:val="20"/>
        </w:rPr>
      </w:pPr>
      <w:r>
        <w:rPr>
          <w:rFonts w:cs="KBPJIJ+Verdana"/>
          <w:color w:val="000000"/>
          <w:szCs w:val="20"/>
        </w:rPr>
        <w:t>Una vez levantada la información en terreno, ya sea mediante la aplicación de instrumentos en el domicilio del postulante/usuario o mediante canales remotos (teléfono, videollamada, etc.), e</w:t>
      </w:r>
      <w:r w:rsidR="007A493B" w:rsidRPr="007A493B">
        <w:rPr>
          <w:rFonts w:cs="KBPJIJ+Verdana"/>
          <w:color w:val="000000"/>
          <w:szCs w:val="20"/>
        </w:rPr>
        <w:t xml:space="preserve">l </w:t>
      </w:r>
      <w:r>
        <w:rPr>
          <w:rFonts w:cs="KBPJIJ+Verdana"/>
          <w:color w:val="000000"/>
          <w:szCs w:val="20"/>
        </w:rPr>
        <w:t>e</w:t>
      </w:r>
      <w:r w:rsidR="007A493B" w:rsidRPr="007A493B">
        <w:rPr>
          <w:rFonts w:cs="KBPJIJ+Verdana"/>
          <w:color w:val="000000"/>
          <w:szCs w:val="20"/>
        </w:rPr>
        <w:t xml:space="preserve">jecutor de </w:t>
      </w:r>
      <w:r w:rsidR="00B713FD">
        <w:rPr>
          <w:rFonts w:cs="KBPJIJ+Verdana"/>
          <w:color w:val="000000"/>
          <w:szCs w:val="20"/>
        </w:rPr>
        <w:t>p</w:t>
      </w:r>
      <w:r w:rsidR="007A493B" w:rsidRPr="007A493B">
        <w:rPr>
          <w:rFonts w:cs="KBPJIJ+Verdana"/>
          <w:color w:val="000000"/>
          <w:szCs w:val="20"/>
        </w:rPr>
        <w:t xml:space="preserve">rogramas podrá acceder a este sistema en la función de </w:t>
      </w:r>
      <w:r w:rsidR="007A493B" w:rsidRPr="007A493B">
        <w:rPr>
          <w:rFonts w:cs="KBPJIJ+Verdana"/>
          <w:b/>
          <w:color w:val="000000"/>
          <w:szCs w:val="20"/>
        </w:rPr>
        <w:t xml:space="preserve">Registro de Información </w:t>
      </w:r>
      <w:r w:rsidR="007A493B" w:rsidRPr="007A493B">
        <w:rPr>
          <w:rFonts w:cs="KBPJIJ+Verdana"/>
          <w:color w:val="000000"/>
          <w:szCs w:val="20"/>
        </w:rPr>
        <w:t xml:space="preserve">con el rol de </w:t>
      </w:r>
      <w:r w:rsidR="007A493B" w:rsidRPr="007A493B">
        <w:rPr>
          <w:rFonts w:cs="KBPJIJ+Verdana"/>
          <w:b/>
          <w:color w:val="000000"/>
          <w:szCs w:val="20"/>
        </w:rPr>
        <w:t xml:space="preserve">Ejecutor. </w:t>
      </w:r>
      <w:r w:rsidR="007A493B" w:rsidRPr="007A493B">
        <w:rPr>
          <w:rFonts w:cs="KBPJIJ+Verdana"/>
          <w:color w:val="000000"/>
          <w:szCs w:val="20"/>
        </w:rPr>
        <w:t>Será el r</w:t>
      </w:r>
      <w:r w:rsidR="007A493B" w:rsidRPr="007A493B">
        <w:rPr>
          <w:rFonts w:cs="Arial"/>
          <w:color w:val="000000"/>
          <w:szCs w:val="20"/>
        </w:rPr>
        <w:t xml:space="preserve">esponsable de ingresar al sistema la información de cada beneficiario de los proyectos a su cargo, sean estas personas, familias u organizaciones. </w:t>
      </w:r>
      <w:r w:rsidR="007A493B" w:rsidRPr="007A493B">
        <w:rPr>
          <w:rFonts w:cs="Arial"/>
          <w:b/>
          <w:bCs/>
          <w:color w:val="000000"/>
          <w:szCs w:val="20"/>
        </w:rPr>
        <w:t>Este rol sólo tiene acceso a administrar los usuarios que le son asociados.</w:t>
      </w:r>
    </w:p>
    <w:p w14:paraId="1B3FAB21" w14:textId="366EE655" w:rsidR="007A493B" w:rsidRPr="00FA716B" w:rsidRDefault="007A493B" w:rsidP="00C42CC9">
      <w:pPr>
        <w:spacing w:line="276" w:lineRule="auto"/>
        <w:jc w:val="both"/>
        <w:rPr>
          <w:rFonts w:cs="Arial"/>
          <w:b/>
          <w:bCs/>
          <w:color w:val="000000"/>
          <w:szCs w:val="20"/>
        </w:rPr>
      </w:pPr>
      <w:r w:rsidRPr="007A493B">
        <w:rPr>
          <w:rFonts w:cs="KBPJIJ+Verdana"/>
          <w:color w:val="000000"/>
          <w:szCs w:val="20"/>
        </w:rPr>
        <w:t>El sistema</w:t>
      </w:r>
      <w:r w:rsidRPr="007A493B">
        <w:rPr>
          <w:rFonts w:cs="KBPJIJ+Verdana"/>
          <w:b/>
          <w:color w:val="000000"/>
          <w:szCs w:val="20"/>
        </w:rPr>
        <w:t xml:space="preserve"> </w:t>
      </w:r>
      <w:r w:rsidRPr="007A493B">
        <w:rPr>
          <w:rFonts w:cs="KBPJIJ+Verdana"/>
          <w:color w:val="000000"/>
          <w:szCs w:val="20"/>
        </w:rPr>
        <w:t>está diseñado para ingresar los valores iniciales (línea base o T0) y guardar la información del beneficiario respectivo sin necesidad de ingresar valores finales (</w:t>
      </w:r>
      <w:r w:rsidR="00CF0B08">
        <w:rPr>
          <w:rFonts w:cs="KBPJIJ+Verdana"/>
          <w:color w:val="000000"/>
          <w:szCs w:val="20"/>
        </w:rPr>
        <w:t>línea de salida</w:t>
      </w:r>
      <w:r w:rsidRPr="007A493B">
        <w:rPr>
          <w:rFonts w:cs="KBPJIJ+Verdana"/>
          <w:color w:val="000000"/>
          <w:szCs w:val="20"/>
        </w:rPr>
        <w:t xml:space="preserve"> o T1) los cuales sólo serán</w:t>
      </w:r>
      <w:r w:rsidRPr="007A493B">
        <w:rPr>
          <w:rFonts w:cs="KBPJKK+Verdana"/>
          <w:bCs/>
          <w:color w:val="000000"/>
          <w:szCs w:val="20"/>
        </w:rPr>
        <w:t xml:space="preserve"> llenados una vez terminada la intervención</w:t>
      </w:r>
      <w:r w:rsidRPr="007A493B">
        <w:rPr>
          <w:rFonts w:cs="KBPJIJ+Verdana"/>
          <w:color w:val="000000"/>
          <w:szCs w:val="20"/>
        </w:rPr>
        <w:t>.</w:t>
      </w:r>
    </w:p>
    <w:p w14:paraId="7494C7AF" w14:textId="77777777" w:rsidR="007A493B" w:rsidRPr="007A493B" w:rsidRDefault="007A493B" w:rsidP="007A493B">
      <w:pPr>
        <w:jc w:val="both"/>
        <w:rPr>
          <w:szCs w:val="20"/>
        </w:rPr>
      </w:pPr>
      <w:r w:rsidRPr="007A493B">
        <w:rPr>
          <w:noProof/>
          <w:szCs w:val="20"/>
          <w:lang w:eastAsia="es-CL"/>
        </w:rPr>
        <mc:AlternateContent>
          <mc:Choice Requires="wps">
            <w:drawing>
              <wp:anchor distT="0" distB="0" distL="114300" distR="114300" simplePos="0" relativeHeight="251662336" behindDoc="0" locked="0" layoutInCell="1" allowOverlap="1" wp14:anchorId="1FD8CEE3" wp14:editId="06E357AC">
                <wp:simplePos x="0" y="0"/>
                <wp:positionH relativeFrom="margin">
                  <wp:posOffset>62865</wp:posOffset>
                </wp:positionH>
                <wp:positionV relativeFrom="paragraph">
                  <wp:posOffset>77470</wp:posOffset>
                </wp:positionV>
                <wp:extent cx="6149340" cy="1673525"/>
                <wp:effectExtent l="38100" t="38100" r="137160" b="117475"/>
                <wp:wrapNone/>
                <wp:docPr id="2" name="Rectángulo: esquina doblada 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149340" cy="1673525"/>
                        </a:xfrm>
                        <a:prstGeom prst="foldedCorner">
                          <a:avLst>
                            <a:gd name="adj" fmla="val 9770"/>
                          </a:avLst>
                        </a:prstGeom>
                        <a:solidFill>
                          <a:sysClr val="window" lastClr="FFFFFF"/>
                        </a:solidFill>
                        <a:ln w="12700" cap="flat" cmpd="sng" algn="ctr">
                          <a:solidFill>
                            <a:srgbClr val="5B9BD5"/>
                          </a:solidFill>
                          <a:prstDash val="solid"/>
                          <a:miter lim="800000"/>
                        </a:ln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</wps:spPr>
                      <wps:txbx>
                        <w:txbxContent>
                          <w:p w14:paraId="7A3BA160" w14:textId="77777777" w:rsidR="00B713FD" w:rsidRPr="00CF0B08" w:rsidRDefault="00B713FD" w:rsidP="007A493B">
                            <w:pPr>
                              <w:spacing w:after="0"/>
                              <w:jc w:val="both"/>
                              <w:rPr>
                                <w:rFonts w:cs="Arial"/>
                                <w:szCs w:val="20"/>
                                <w:lang w:val="es-MX"/>
                              </w:rPr>
                            </w:pPr>
                            <w:r w:rsidRPr="00CF0B08">
                              <w:rPr>
                                <w:rFonts w:cs="Arial"/>
                                <w:szCs w:val="20"/>
                                <w:lang w:val="es-MX"/>
                              </w:rPr>
                              <w:t xml:space="preserve">Es </w:t>
                            </w:r>
                            <w:r w:rsidRPr="00CF0B08">
                              <w:rPr>
                                <w:rFonts w:cs="Arial"/>
                                <w:b/>
                                <w:szCs w:val="20"/>
                                <w:u w:val="single"/>
                                <w:lang w:val="es-MX"/>
                              </w:rPr>
                              <w:t>importante</w:t>
                            </w:r>
                            <w:r w:rsidRPr="00CF0B08">
                              <w:rPr>
                                <w:rFonts w:cs="Arial"/>
                                <w:szCs w:val="20"/>
                                <w:lang w:val="es-MX"/>
                              </w:rPr>
                              <w:t xml:space="preserve"> recordar que:</w:t>
                            </w:r>
                          </w:p>
                          <w:p w14:paraId="5CAAE03A" w14:textId="0CA448D9" w:rsidR="00B713FD" w:rsidRPr="00CF0B08" w:rsidRDefault="00B713FD" w:rsidP="00A37BE1">
                            <w:pPr>
                              <w:pStyle w:val="Prrafodelista"/>
                              <w:numPr>
                                <w:ilvl w:val="0"/>
                                <w:numId w:val="2"/>
                              </w:numPr>
                              <w:spacing w:after="0"/>
                              <w:jc w:val="both"/>
                              <w:rPr>
                                <w:rFonts w:ascii="Verdana" w:hAnsi="Verdana" w:cs="Arial"/>
                                <w:sz w:val="20"/>
                                <w:szCs w:val="20"/>
                                <w:lang w:val="es-MX"/>
                              </w:rPr>
                            </w:pPr>
                            <w:r>
                              <w:rPr>
                                <w:rFonts w:ascii="Verdana" w:hAnsi="Verdana" w:cs="Arial"/>
                                <w:sz w:val="20"/>
                                <w:szCs w:val="20"/>
                                <w:lang w:val="es-MX"/>
                              </w:rPr>
                              <w:t>El levantamiento</w:t>
                            </w:r>
                            <w:r w:rsidRPr="00CF0B08">
                              <w:rPr>
                                <w:rFonts w:ascii="Verdana" w:hAnsi="Verdana" w:cs="Arial"/>
                                <w:sz w:val="20"/>
                                <w:szCs w:val="20"/>
                                <w:lang w:val="es-MX"/>
                              </w:rPr>
                              <w:t xml:space="preserve"> y registro de información en los sistemas de FOSIS es parte integral de la intervención programática, por tanto, se debe considerar el registro de la </w:t>
                            </w:r>
                            <w:r w:rsidRPr="00CF0B08">
                              <w:rPr>
                                <w:rFonts w:ascii="Verdana" w:hAnsi="Verdana" w:cs="Arial"/>
                                <w:sz w:val="20"/>
                                <w:szCs w:val="20"/>
                                <w:u w:val="single"/>
                                <w:lang w:val="es-MX"/>
                              </w:rPr>
                              <w:t>totalidad</w:t>
                            </w:r>
                            <w:r w:rsidRPr="00CF0B08">
                              <w:rPr>
                                <w:rFonts w:ascii="Verdana" w:hAnsi="Verdana" w:cs="Arial"/>
                                <w:sz w:val="20"/>
                                <w:szCs w:val="20"/>
                                <w:lang w:val="es-MX"/>
                              </w:rPr>
                              <w:t xml:space="preserve"> de usuarios/as atendidos/as.</w:t>
                            </w:r>
                          </w:p>
                          <w:p w14:paraId="2268F0C2" w14:textId="77777777" w:rsidR="00B713FD" w:rsidRPr="00CF0B08" w:rsidRDefault="00B713FD" w:rsidP="00A37BE1">
                            <w:pPr>
                              <w:pStyle w:val="Prrafodelista"/>
                              <w:numPr>
                                <w:ilvl w:val="0"/>
                                <w:numId w:val="2"/>
                              </w:numPr>
                              <w:spacing w:after="0"/>
                              <w:jc w:val="both"/>
                              <w:rPr>
                                <w:rFonts w:ascii="Verdana" w:hAnsi="Verdana" w:cs="Arial"/>
                                <w:sz w:val="20"/>
                                <w:szCs w:val="20"/>
                                <w:lang w:val="es-MX"/>
                              </w:rPr>
                            </w:pPr>
                            <w:r w:rsidRPr="00CF0B08">
                              <w:rPr>
                                <w:rFonts w:ascii="Verdana" w:hAnsi="Verdana" w:cs="Arial"/>
                                <w:sz w:val="20"/>
                                <w:szCs w:val="20"/>
                                <w:lang w:val="es-MX"/>
                              </w:rPr>
                              <w:t xml:space="preserve">Los registros de Línea Intermedia (LI) y Línea Salida (LS) del SNU nos permiten medir el cumplimiento de los </w:t>
                            </w:r>
                            <w:r w:rsidRPr="00CF0B08">
                              <w:rPr>
                                <w:rFonts w:ascii="Verdana" w:hAnsi="Verdana" w:cs="Arial"/>
                                <w:sz w:val="20"/>
                                <w:szCs w:val="20"/>
                                <w:u w:val="single"/>
                                <w:lang w:val="es-MX"/>
                              </w:rPr>
                              <w:t>objetivos</w:t>
                            </w:r>
                            <w:r w:rsidRPr="00CF0B08">
                              <w:rPr>
                                <w:rFonts w:ascii="Verdana" w:hAnsi="Verdana" w:cs="Arial"/>
                                <w:sz w:val="20"/>
                                <w:szCs w:val="20"/>
                                <w:lang w:val="es-MX"/>
                              </w:rPr>
                              <w:t xml:space="preserve"> de los programas. </w:t>
                            </w:r>
                          </w:p>
                          <w:p w14:paraId="2EE8F43B" w14:textId="77777777" w:rsidR="00B713FD" w:rsidRPr="00CF0B08" w:rsidRDefault="00B713FD" w:rsidP="00A37BE1">
                            <w:pPr>
                              <w:pStyle w:val="Prrafodelista"/>
                              <w:numPr>
                                <w:ilvl w:val="0"/>
                                <w:numId w:val="2"/>
                              </w:numPr>
                              <w:spacing w:after="0"/>
                              <w:jc w:val="both"/>
                              <w:rPr>
                                <w:rFonts w:ascii="Verdana" w:hAnsi="Verdana" w:cs="Arial"/>
                                <w:sz w:val="20"/>
                                <w:szCs w:val="20"/>
                                <w:u w:val="single"/>
                                <w:lang w:val="es-MX"/>
                              </w:rPr>
                            </w:pPr>
                            <w:r w:rsidRPr="00CF0B08">
                              <w:rPr>
                                <w:rFonts w:ascii="Verdana" w:hAnsi="Verdana" w:cs="Arial"/>
                                <w:sz w:val="20"/>
                                <w:szCs w:val="20"/>
                                <w:u w:val="single"/>
                                <w:lang w:val="es-MX"/>
                              </w:rPr>
                              <w:t>Todos</w:t>
                            </w:r>
                            <w:r w:rsidRPr="00CF0B08">
                              <w:rPr>
                                <w:rFonts w:ascii="Verdana" w:hAnsi="Verdana" w:cs="Arial"/>
                                <w:sz w:val="20"/>
                                <w:szCs w:val="20"/>
                                <w:lang w:val="es-MX"/>
                              </w:rPr>
                              <w:t xml:space="preserve"> los/as usuarios/as que terminan la intervención (“Terminados”) </w:t>
                            </w:r>
                            <w:r w:rsidRPr="00CF0B08">
                              <w:rPr>
                                <w:rFonts w:ascii="Verdana" w:hAnsi="Verdana" w:cs="Arial"/>
                                <w:sz w:val="20"/>
                                <w:szCs w:val="20"/>
                                <w:u w:val="single"/>
                                <w:lang w:val="es-MX"/>
                              </w:rPr>
                              <w:t>deben contar con línea de salida.</w:t>
                            </w:r>
                          </w:p>
                          <w:p w14:paraId="39EE464A" w14:textId="77777777" w:rsidR="00B713FD" w:rsidRPr="00CF0B08" w:rsidRDefault="00B713FD" w:rsidP="007A493B">
                            <w:pPr>
                              <w:jc w:val="center"/>
                              <w:rPr>
                                <w:lang w:val="es-MX"/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FD8CEE3" id="Rectángulo: esquina doblada 2" o:spid="_x0000_s1032" type="#_x0000_t65" style="position:absolute;left:0;text-align:left;margin-left:4.95pt;margin-top:6.1pt;width:484.2pt;height:131.75pt;z-index:251662336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oIDzAQMAAAEGAAAOAAAAZHJzL2Uyb0RvYy54bWysVM1uGjEQvlfqO1i+NwsEQkBZIgKiqhQ1&#10;UUiV82B7Wbde27ENC32bPktfrGPv8pO2p6oclhnPj7+Z+Tw3t7tKka1wXhqd0+5FhxKhmeFSr3P6&#10;5Xnx4ZoSH0BzUEaLnO6Fp7eT9+9uajsWPVMaxYUjmET7cW1zWoZgx1nmWSkq8BfGCo3GwrgKAqpu&#10;nXEHNWavVNbrdK6y2jhunWHCezydN0Y6SfmLQrDwUBReBKJyithC+rr0XcVvNrmB8dqBLSVrYcA/&#10;oKhAarz0mGoOAcjGyT9SVZI5400RLpipMlMUkolUA1bT7fxWzbIEK1It2Bxvj23y/y8t+7x9dETy&#10;nPYo0VDhiJ6waT9/6PVGmTER/nUjNRBuVgo4kF7sWG39GAOX9tG1mkcxlr8rXBX/sTCyS13eH7ss&#10;doEwPLzq9keXfRwGQ1v3ang56A1i1uwUbp0PH4WpSBRyWkSW8JlxWrjUZdje+5DazVvQwL9SUlQK&#10;h7cFRUbDYZot5mx9UTpkjYHeKMkXUqmk7P1MOYKBOUVucVNTosAHPMzpIv1agG/ClCY1VtAbdmIx&#10;gOwtFAQUK4v99HpNCag1PgsWGthvor1br463Du5Gd/NDF964RdBz8GWDLpkiFhhXMuDLUbLK6XUn&#10;/lqISkerSNxvu2Q26LoseU1WauOeANENOhhECZexv5fX3UbBcmM1MVkLPShKnAkvMpSJjXGaMX+E&#10;dUSP1GDfmsEoW0IDtZ/SNHNtvdOMj2CSdoYzi7RqiBSlsFvtEjH7sbB4sjJ8j2RFOIlZ3rKFRBj3&#10;OKlHcDh5RI2rKDzgp1AGZ2NaiZLSuO9/O4/++JrQSkmNawDn9roBJ5AAnzS+s1G3H6kaktIfDHuo&#10;uHPL6tyiN9XMIIm6uPQsS2L0D+ogFs5UL7ixpvFWNIFmeHfDkFaZBdTRhDuPiek0ybgrLIR7vbQs&#10;Jj8M4Hn3As62jyTg+/psDiuj5f2p/Y1vjNRmugmmkCEaT31tFdwzaTDtToyL7FxPXqfNPfkFAAD/&#10;/wMAUEsDBBQABgAIAAAAIQCgM2QB3wAAAAgBAAAPAAAAZHJzL2Rvd25yZXYueG1sTI/NTsMwEITv&#10;SLyDtUjcqEOqkh/iVAgJIQEVolDObmziEHsdxW4a3r7LCY6zM5r5tlrPzrJJj6HzKOB6kQDT2HjV&#10;YSvg4/3hKgcWokQlrUct4EcHWNfnZ5UslT/im562sWVUgqGUAkyMQ8l5aIx2Miz8oJG8Lz86GUmO&#10;LVejPFK5szxNkhvuZIe0YOSg741u+u3BCdi8No/9MJn++WXz/bRbfdplyHdCXF7Md7fAop7jXxh+&#10;8QkdamLa+wOqwKyAoqAgndMUGNlFli+B7QWk2SoDXlf8/wP1CQAA//8DAFBLAQItABQABgAIAAAA&#10;IQC2gziS/gAAAOEBAAATAAAAAAAAAAAAAAAAAAAAAABbQ29udGVudF9UeXBlc10ueG1sUEsBAi0A&#10;FAAGAAgAAAAhADj9If/WAAAAlAEAAAsAAAAAAAAAAAAAAAAALwEAAF9yZWxzLy5yZWxzUEsBAi0A&#10;FAAGAAgAAAAhAAWggPMBAwAAAQYAAA4AAAAAAAAAAAAAAAAALgIAAGRycy9lMm9Eb2MueG1sUEsB&#10;Ai0AFAAGAAgAAAAhAKAzZAHfAAAACAEAAA8AAAAAAAAAAAAAAAAAWwUAAGRycy9kb3ducmV2Lnht&#10;bFBLBQYAAAAABAAEAPMAAABnBgAAAAA=&#10;" adj="19490" fillcolor="window" strokecolor="#5b9bd5" strokeweight="1pt">
                <v:stroke joinstyle="miter"/>
                <v:shadow on="t" color="black" opacity="26214f" origin="-.5,-.5" offset=".74836mm,.74836mm"/>
                <v:textbox>
                  <w:txbxContent>
                    <w:p w14:paraId="7A3BA160" w14:textId="77777777" w:rsidR="00B713FD" w:rsidRPr="00CF0B08" w:rsidRDefault="00B713FD" w:rsidP="007A493B">
                      <w:pPr>
                        <w:spacing w:after="0"/>
                        <w:jc w:val="both"/>
                        <w:rPr>
                          <w:rFonts w:cs="Arial"/>
                          <w:szCs w:val="20"/>
                          <w:lang w:val="es-MX"/>
                        </w:rPr>
                      </w:pPr>
                      <w:r w:rsidRPr="00CF0B08">
                        <w:rPr>
                          <w:rFonts w:cs="Arial"/>
                          <w:szCs w:val="20"/>
                          <w:lang w:val="es-MX"/>
                        </w:rPr>
                        <w:t xml:space="preserve">Es </w:t>
                      </w:r>
                      <w:r w:rsidRPr="00CF0B08">
                        <w:rPr>
                          <w:rFonts w:cs="Arial"/>
                          <w:b/>
                          <w:szCs w:val="20"/>
                          <w:u w:val="single"/>
                          <w:lang w:val="es-MX"/>
                        </w:rPr>
                        <w:t>importante</w:t>
                      </w:r>
                      <w:r w:rsidRPr="00CF0B08">
                        <w:rPr>
                          <w:rFonts w:cs="Arial"/>
                          <w:szCs w:val="20"/>
                          <w:lang w:val="es-MX"/>
                        </w:rPr>
                        <w:t xml:space="preserve"> recordar que:</w:t>
                      </w:r>
                    </w:p>
                    <w:p w14:paraId="5CAAE03A" w14:textId="0CA448D9" w:rsidR="00B713FD" w:rsidRPr="00CF0B08" w:rsidRDefault="00B713FD" w:rsidP="00A37BE1">
                      <w:pPr>
                        <w:pStyle w:val="Prrafodelista"/>
                        <w:numPr>
                          <w:ilvl w:val="0"/>
                          <w:numId w:val="2"/>
                        </w:numPr>
                        <w:spacing w:after="0"/>
                        <w:jc w:val="both"/>
                        <w:rPr>
                          <w:rFonts w:ascii="Verdana" w:hAnsi="Verdana" w:cs="Arial"/>
                          <w:sz w:val="20"/>
                          <w:szCs w:val="20"/>
                          <w:lang w:val="es-MX"/>
                        </w:rPr>
                      </w:pPr>
                      <w:r>
                        <w:rPr>
                          <w:rFonts w:ascii="Verdana" w:hAnsi="Verdana" w:cs="Arial"/>
                          <w:sz w:val="20"/>
                          <w:szCs w:val="20"/>
                          <w:lang w:val="es-MX"/>
                        </w:rPr>
                        <w:t>El levantamiento</w:t>
                      </w:r>
                      <w:r w:rsidRPr="00CF0B08">
                        <w:rPr>
                          <w:rFonts w:ascii="Verdana" w:hAnsi="Verdana" w:cs="Arial"/>
                          <w:sz w:val="20"/>
                          <w:szCs w:val="20"/>
                          <w:lang w:val="es-MX"/>
                        </w:rPr>
                        <w:t xml:space="preserve"> y registro de información en los sistemas de FOSIS es parte integral de la intervención programática, por tanto, se debe considerar el registro de la </w:t>
                      </w:r>
                      <w:r w:rsidRPr="00CF0B08">
                        <w:rPr>
                          <w:rFonts w:ascii="Verdana" w:hAnsi="Verdana" w:cs="Arial"/>
                          <w:sz w:val="20"/>
                          <w:szCs w:val="20"/>
                          <w:u w:val="single"/>
                          <w:lang w:val="es-MX"/>
                        </w:rPr>
                        <w:t>totalidad</w:t>
                      </w:r>
                      <w:r w:rsidRPr="00CF0B08">
                        <w:rPr>
                          <w:rFonts w:ascii="Verdana" w:hAnsi="Verdana" w:cs="Arial"/>
                          <w:sz w:val="20"/>
                          <w:szCs w:val="20"/>
                          <w:lang w:val="es-MX"/>
                        </w:rPr>
                        <w:t xml:space="preserve"> de usuarios/as atendidos/as.</w:t>
                      </w:r>
                    </w:p>
                    <w:p w14:paraId="2268F0C2" w14:textId="77777777" w:rsidR="00B713FD" w:rsidRPr="00CF0B08" w:rsidRDefault="00B713FD" w:rsidP="00A37BE1">
                      <w:pPr>
                        <w:pStyle w:val="Prrafodelista"/>
                        <w:numPr>
                          <w:ilvl w:val="0"/>
                          <w:numId w:val="2"/>
                        </w:numPr>
                        <w:spacing w:after="0"/>
                        <w:jc w:val="both"/>
                        <w:rPr>
                          <w:rFonts w:ascii="Verdana" w:hAnsi="Verdana" w:cs="Arial"/>
                          <w:sz w:val="20"/>
                          <w:szCs w:val="20"/>
                          <w:lang w:val="es-MX"/>
                        </w:rPr>
                      </w:pPr>
                      <w:r w:rsidRPr="00CF0B08">
                        <w:rPr>
                          <w:rFonts w:ascii="Verdana" w:hAnsi="Verdana" w:cs="Arial"/>
                          <w:sz w:val="20"/>
                          <w:szCs w:val="20"/>
                          <w:lang w:val="es-MX"/>
                        </w:rPr>
                        <w:t xml:space="preserve">Los registros de Línea Intermedia (LI) y Línea Salida (LS) del SNU nos permiten medir el cumplimiento de los </w:t>
                      </w:r>
                      <w:r w:rsidRPr="00CF0B08">
                        <w:rPr>
                          <w:rFonts w:ascii="Verdana" w:hAnsi="Verdana" w:cs="Arial"/>
                          <w:sz w:val="20"/>
                          <w:szCs w:val="20"/>
                          <w:u w:val="single"/>
                          <w:lang w:val="es-MX"/>
                        </w:rPr>
                        <w:t>objetivos</w:t>
                      </w:r>
                      <w:r w:rsidRPr="00CF0B08">
                        <w:rPr>
                          <w:rFonts w:ascii="Verdana" w:hAnsi="Verdana" w:cs="Arial"/>
                          <w:sz w:val="20"/>
                          <w:szCs w:val="20"/>
                          <w:lang w:val="es-MX"/>
                        </w:rPr>
                        <w:t xml:space="preserve"> de los programas. </w:t>
                      </w:r>
                    </w:p>
                    <w:p w14:paraId="2EE8F43B" w14:textId="77777777" w:rsidR="00B713FD" w:rsidRPr="00CF0B08" w:rsidRDefault="00B713FD" w:rsidP="00A37BE1">
                      <w:pPr>
                        <w:pStyle w:val="Prrafodelista"/>
                        <w:numPr>
                          <w:ilvl w:val="0"/>
                          <w:numId w:val="2"/>
                        </w:numPr>
                        <w:spacing w:after="0"/>
                        <w:jc w:val="both"/>
                        <w:rPr>
                          <w:rFonts w:ascii="Verdana" w:hAnsi="Verdana" w:cs="Arial"/>
                          <w:sz w:val="20"/>
                          <w:szCs w:val="20"/>
                          <w:u w:val="single"/>
                          <w:lang w:val="es-MX"/>
                        </w:rPr>
                      </w:pPr>
                      <w:r w:rsidRPr="00CF0B08">
                        <w:rPr>
                          <w:rFonts w:ascii="Verdana" w:hAnsi="Verdana" w:cs="Arial"/>
                          <w:sz w:val="20"/>
                          <w:szCs w:val="20"/>
                          <w:u w:val="single"/>
                          <w:lang w:val="es-MX"/>
                        </w:rPr>
                        <w:t>Todos</w:t>
                      </w:r>
                      <w:r w:rsidRPr="00CF0B08">
                        <w:rPr>
                          <w:rFonts w:ascii="Verdana" w:hAnsi="Verdana" w:cs="Arial"/>
                          <w:sz w:val="20"/>
                          <w:szCs w:val="20"/>
                          <w:lang w:val="es-MX"/>
                        </w:rPr>
                        <w:t xml:space="preserve"> los/as usuarios/as que terminan la intervención (“Terminados”) </w:t>
                      </w:r>
                      <w:r w:rsidRPr="00CF0B08">
                        <w:rPr>
                          <w:rFonts w:ascii="Verdana" w:hAnsi="Verdana" w:cs="Arial"/>
                          <w:sz w:val="20"/>
                          <w:szCs w:val="20"/>
                          <w:u w:val="single"/>
                          <w:lang w:val="es-MX"/>
                        </w:rPr>
                        <w:t>deben contar con línea de salida.</w:t>
                      </w:r>
                    </w:p>
                    <w:p w14:paraId="39EE464A" w14:textId="77777777" w:rsidR="00B713FD" w:rsidRPr="00CF0B08" w:rsidRDefault="00B713FD" w:rsidP="007A493B">
                      <w:pPr>
                        <w:jc w:val="center"/>
                        <w:rPr>
                          <w:lang w:val="es-MX"/>
                        </w:rPr>
                      </w:pPr>
                    </w:p>
                  </w:txbxContent>
                </v:textbox>
                <w10:wrap anchorx="margin"/>
              </v:shape>
            </w:pict>
          </mc:Fallback>
        </mc:AlternateContent>
      </w:r>
    </w:p>
    <w:p w14:paraId="0ABD7558" w14:textId="77777777" w:rsidR="007A493B" w:rsidRPr="007A493B" w:rsidRDefault="007A493B" w:rsidP="007A493B">
      <w:pPr>
        <w:jc w:val="center"/>
        <w:rPr>
          <w:i/>
          <w:szCs w:val="20"/>
        </w:rPr>
      </w:pPr>
    </w:p>
    <w:p w14:paraId="214B72AF" w14:textId="77777777" w:rsidR="007A493B" w:rsidRPr="007A493B" w:rsidRDefault="007A493B" w:rsidP="007A493B">
      <w:pPr>
        <w:pStyle w:val="Default"/>
        <w:rPr>
          <w:rFonts w:ascii="Verdana" w:hAnsi="Verdana"/>
          <w:sz w:val="20"/>
          <w:szCs w:val="20"/>
        </w:rPr>
      </w:pPr>
    </w:p>
    <w:p w14:paraId="667B6283" w14:textId="77777777" w:rsidR="007A493B" w:rsidRPr="007A493B" w:rsidRDefault="007A493B" w:rsidP="007A493B">
      <w:pPr>
        <w:rPr>
          <w:szCs w:val="20"/>
          <w:lang w:val="es-MX"/>
        </w:rPr>
      </w:pPr>
    </w:p>
    <w:p w14:paraId="267F2B9C" w14:textId="77777777" w:rsidR="007A493B" w:rsidRPr="007A493B" w:rsidRDefault="007A493B" w:rsidP="007A493B">
      <w:pPr>
        <w:rPr>
          <w:szCs w:val="20"/>
        </w:rPr>
      </w:pPr>
    </w:p>
    <w:p w14:paraId="77B8C859" w14:textId="77777777" w:rsidR="007A493B" w:rsidRPr="007A493B" w:rsidRDefault="007A493B" w:rsidP="007A493B">
      <w:pPr>
        <w:rPr>
          <w:szCs w:val="20"/>
        </w:rPr>
      </w:pPr>
    </w:p>
    <w:p w14:paraId="06EB05E2" w14:textId="77777777" w:rsidR="007A493B" w:rsidRPr="007A493B" w:rsidRDefault="007A493B" w:rsidP="007A493B">
      <w:pPr>
        <w:autoSpaceDE w:val="0"/>
        <w:autoSpaceDN w:val="0"/>
        <w:adjustRightInd w:val="0"/>
        <w:spacing w:after="0"/>
        <w:jc w:val="both"/>
        <w:rPr>
          <w:rFonts w:cs="Euphemia"/>
          <w:b/>
          <w:i/>
          <w:color w:val="000000"/>
          <w:szCs w:val="20"/>
        </w:rPr>
      </w:pPr>
    </w:p>
    <w:p w14:paraId="61B33258" w14:textId="77777777" w:rsidR="000B06F6" w:rsidRDefault="000B06F6" w:rsidP="000B06F6">
      <w:pPr>
        <w:pStyle w:val="Prrafodelista"/>
        <w:autoSpaceDE w:val="0"/>
        <w:autoSpaceDN w:val="0"/>
        <w:adjustRightInd w:val="0"/>
        <w:spacing w:after="0" w:line="240" w:lineRule="auto"/>
        <w:ind w:left="1440"/>
        <w:jc w:val="both"/>
        <w:rPr>
          <w:rFonts w:ascii="Verdana" w:hAnsi="Verdana" w:cs="Euphemia"/>
          <w:b/>
          <w:i/>
          <w:color w:val="000000"/>
          <w:sz w:val="20"/>
          <w:szCs w:val="20"/>
        </w:rPr>
      </w:pPr>
    </w:p>
    <w:p w14:paraId="2142B5FC" w14:textId="77777777" w:rsidR="000B06F6" w:rsidRDefault="000B06F6" w:rsidP="000B06F6">
      <w:pPr>
        <w:pStyle w:val="Prrafodelista"/>
        <w:autoSpaceDE w:val="0"/>
        <w:autoSpaceDN w:val="0"/>
        <w:adjustRightInd w:val="0"/>
        <w:spacing w:after="0" w:line="240" w:lineRule="auto"/>
        <w:ind w:left="1440"/>
        <w:jc w:val="both"/>
        <w:rPr>
          <w:rFonts w:ascii="Verdana" w:hAnsi="Verdana" w:cs="Euphemia"/>
          <w:b/>
          <w:i/>
          <w:color w:val="000000"/>
          <w:sz w:val="20"/>
          <w:szCs w:val="20"/>
        </w:rPr>
      </w:pPr>
    </w:p>
    <w:p w14:paraId="648F1303" w14:textId="77777777" w:rsidR="000B06F6" w:rsidRDefault="000B06F6" w:rsidP="000B06F6">
      <w:pPr>
        <w:pStyle w:val="Prrafodelista"/>
        <w:autoSpaceDE w:val="0"/>
        <w:autoSpaceDN w:val="0"/>
        <w:adjustRightInd w:val="0"/>
        <w:spacing w:after="0" w:line="240" w:lineRule="auto"/>
        <w:ind w:left="1440"/>
        <w:jc w:val="both"/>
        <w:rPr>
          <w:rFonts w:ascii="Verdana" w:hAnsi="Verdana" w:cs="Euphemia"/>
          <w:b/>
          <w:i/>
          <w:color w:val="000000"/>
          <w:sz w:val="20"/>
          <w:szCs w:val="20"/>
        </w:rPr>
      </w:pPr>
    </w:p>
    <w:p w14:paraId="014D52D9" w14:textId="174C48BC" w:rsidR="007A493B" w:rsidRPr="005E717B" w:rsidRDefault="007A493B" w:rsidP="00F46B0A">
      <w:pPr>
        <w:pStyle w:val="Ttulo3"/>
        <w:rPr>
          <w:rFonts w:ascii="Verdana" w:hAnsi="Verdana"/>
          <w:color w:val="auto"/>
          <w:sz w:val="20"/>
          <w:szCs w:val="20"/>
        </w:rPr>
      </w:pPr>
      <w:bookmarkStart w:id="6" w:name="_Toc70667487"/>
      <w:r w:rsidRPr="005E717B">
        <w:rPr>
          <w:rFonts w:ascii="Verdana" w:hAnsi="Verdana"/>
          <w:color w:val="auto"/>
          <w:sz w:val="20"/>
          <w:szCs w:val="20"/>
        </w:rPr>
        <w:t>Registro de datos generales en SNU</w:t>
      </w:r>
      <w:bookmarkEnd w:id="6"/>
    </w:p>
    <w:p w14:paraId="0E6FF499" w14:textId="77777777" w:rsidR="007A493B" w:rsidRPr="007A493B" w:rsidRDefault="007A493B" w:rsidP="007A493B">
      <w:pPr>
        <w:autoSpaceDE w:val="0"/>
        <w:autoSpaceDN w:val="0"/>
        <w:adjustRightInd w:val="0"/>
        <w:spacing w:after="0"/>
        <w:jc w:val="both"/>
        <w:rPr>
          <w:rFonts w:cs="Euphemia"/>
          <w:color w:val="000000"/>
          <w:szCs w:val="20"/>
        </w:rPr>
      </w:pPr>
    </w:p>
    <w:p w14:paraId="78075A09" w14:textId="0D81195E" w:rsidR="007A493B" w:rsidRDefault="007A493B" w:rsidP="00C42CC9">
      <w:pPr>
        <w:pStyle w:val="Prrafodelista"/>
        <w:numPr>
          <w:ilvl w:val="0"/>
          <w:numId w:val="1"/>
        </w:numPr>
        <w:autoSpaceDE w:val="0"/>
        <w:autoSpaceDN w:val="0"/>
        <w:adjustRightInd w:val="0"/>
        <w:spacing w:after="0"/>
        <w:jc w:val="both"/>
        <w:rPr>
          <w:rFonts w:ascii="Verdana" w:hAnsi="Verdana" w:cs="Euphemia"/>
          <w:color w:val="000000"/>
          <w:sz w:val="20"/>
          <w:szCs w:val="20"/>
        </w:rPr>
      </w:pPr>
      <w:r w:rsidRPr="007A493B">
        <w:rPr>
          <w:rFonts w:ascii="Verdana" w:hAnsi="Verdana" w:cs="Euphemia"/>
          <w:color w:val="000000"/>
          <w:sz w:val="20"/>
          <w:szCs w:val="20"/>
        </w:rPr>
        <w:t xml:space="preserve">Registro de personas: Como parte del proceso de registro de usuarios todas las intervenciones a nivel de persona registrarán la siguiente información personal: </w:t>
      </w:r>
    </w:p>
    <w:p w14:paraId="2CB6D556" w14:textId="74338589" w:rsidR="009E38B1" w:rsidRDefault="009E38B1" w:rsidP="00C42CC9">
      <w:pPr>
        <w:pStyle w:val="Prrafodelista"/>
        <w:autoSpaceDE w:val="0"/>
        <w:autoSpaceDN w:val="0"/>
        <w:adjustRightInd w:val="0"/>
        <w:spacing w:after="0"/>
        <w:jc w:val="both"/>
        <w:rPr>
          <w:rFonts w:ascii="Verdana" w:hAnsi="Verdana" w:cs="Euphemia"/>
          <w:color w:val="000000"/>
          <w:sz w:val="20"/>
          <w:szCs w:val="20"/>
        </w:rPr>
      </w:pPr>
    </w:p>
    <w:p w14:paraId="13B11198" w14:textId="7796CC15" w:rsidR="00412479" w:rsidRDefault="009E38B1" w:rsidP="00C42CC9">
      <w:pPr>
        <w:pStyle w:val="Prrafodelista"/>
        <w:numPr>
          <w:ilvl w:val="1"/>
          <w:numId w:val="7"/>
        </w:numPr>
        <w:autoSpaceDE w:val="0"/>
        <w:autoSpaceDN w:val="0"/>
        <w:adjustRightInd w:val="0"/>
        <w:spacing w:after="0"/>
        <w:jc w:val="both"/>
        <w:rPr>
          <w:rFonts w:ascii="Verdana" w:hAnsi="Verdana" w:cs="Euphemia"/>
          <w:color w:val="000000"/>
          <w:sz w:val="20"/>
          <w:szCs w:val="20"/>
        </w:rPr>
      </w:pPr>
      <w:r w:rsidRPr="007A493B">
        <w:rPr>
          <w:noProof/>
          <w:szCs w:val="20"/>
          <w:lang w:eastAsia="es-CL"/>
        </w:rPr>
        <w:drawing>
          <wp:anchor distT="0" distB="0" distL="114300" distR="114300" simplePos="0" relativeHeight="251664384" behindDoc="0" locked="0" layoutInCell="1" allowOverlap="1" wp14:anchorId="2920F860" wp14:editId="3BC80DD2">
            <wp:simplePos x="0" y="0"/>
            <wp:positionH relativeFrom="margin">
              <wp:posOffset>2646680</wp:posOffset>
            </wp:positionH>
            <wp:positionV relativeFrom="paragraph">
              <wp:posOffset>20955</wp:posOffset>
            </wp:positionV>
            <wp:extent cx="3565672" cy="3109248"/>
            <wp:effectExtent l="38100" t="38100" r="92075" b="91440"/>
            <wp:wrapNone/>
            <wp:docPr id="14" name="Picture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" name="Picture 9"/>
                    <pic:cNvPicPr preferRelativeResize="0">
                      <a:picLocks noChangeAspect="1" noChangeArrowheads="1"/>
                    </pic:cNvPicPr>
                  </pic:nvPicPr>
                  <pic:blipFill>
                    <a:blip r:embed="rId2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565672" cy="3109248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ffectLst>
                      <a:glow>
                        <a:srgbClr val="5B9BD5">
                          <a:alpha val="40000"/>
                        </a:srgbClr>
                      </a:glow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412479">
        <w:rPr>
          <w:rFonts w:ascii="Verdana" w:hAnsi="Verdana" w:cs="Euphemia"/>
          <w:color w:val="000000"/>
          <w:sz w:val="20"/>
          <w:szCs w:val="20"/>
        </w:rPr>
        <w:t>Rut</w:t>
      </w:r>
    </w:p>
    <w:p w14:paraId="27EF13D2" w14:textId="35F963EF" w:rsidR="00412479" w:rsidRDefault="00412479" w:rsidP="00C42CC9">
      <w:pPr>
        <w:pStyle w:val="Prrafodelista"/>
        <w:numPr>
          <w:ilvl w:val="1"/>
          <w:numId w:val="7"/>
        </w:numPr>
        <w:autoSpaceDE w:val="0"/>
        <w:autoSpaceDN w:val="0"/>
        <w:adjustRightInd w:val="0"/>
        <w:spacing w:after="0"/>
        <w:jc w:val="both"/>
        <w:rPr>
          <w:rFonts w:ascii="Verdana" w:hAnsi="Verdana" w:cs="Euphemia"/>
          <w:color w:val="000000"/>
          <w:sz w:val="20"/>
          <w:szCs w:val="20"/>
        </w:rPr>
      </w:pPr>
      <w:r>
        <w:rPr>
          <w:rFonts w:ascii="Verdana" w:hAnsi="Verdana" w:cs="Euphemia"/>
          <w:color w:val="000000"/>
          <w:sz w:val="20"/>
          <w:szCs w:val="20"/>
        </w:rPr>
        <w:t>Apellido paterno</w:t>
      </w:r>
    </w:p>
    <w:p w14:paraId="7D881784" w14:textId="5F70B1C2" w:rsidR="00412479" w:rsidRDefault="00412479" w:rsidP="00C42CC9">
      <w:pPr>
        <w:pStyle w:val="Prrafodelista"/>
        <w:numPr>
          <w:ilvl w:val="1"/>
          <w:numId w:val="7"/>
        </w:numPr>
        <w:autoSpaceDE w:val="0"/>
        <w:autoSpaceDN w:val="0"/>
        <w:adjustRightInd w:val="0"/>
        <w:spacing w:after="0"/>
        <w:jc w:val="both"/>
        <w:rPr>
          <w:rFonts w:ascii="Verdana" w:hAnsi="Verdana" w:cs="Euphemia"/>
          <w:color w:val="000000"/>
          <w:sz w:val="20"/>
          <w:szCs w:val="20"/>
        </w:rPr>
      </w:pPr>
      <w:r>
        <w:rPr>
          <w:rFonts w:ascii="Verdana" w:hAnsi="Verdana" w:cs="Euphemia"/>
          <w:color w:val="000000"/>
          <w:sz w:val="20"/>
          <w:szCs w:val="20"/>
        </w:rPr>
        <w:t>Apellido materno</w:t>
      </w:r>
    </w:p>
    <w:p w14:paraId="586A04B8" w14:textId="38AADE1F" w:rsidR="00412479" w:rsidRDefault="00412479" w:rsidP="00C42CC9">
      <w:pPr>
        <w:pStyle w:val="Prrafodelista"/>
        <w:numPr>
          <w:ilvl w:val="1"/>
          <w:numId w:val="7"/>
        </w:numPr>
        <w:autoSpaceDE w:val="0"/>
        <w:autoSpaceDN w:val="0"/>
        <w:adjustRightInd w:val="0"/>
        <w:spacing w:after="0"/>
        <w:jc w:val="both"/>
        <w:rPr>
          <w:rFonts w:ascii="Verdana" w:hAnsi="Verdana" w:cs="Euphemia"/>
          <w:color w:val="000000"/>
          <w:sz w:val="20"/>
          <w:szCs w:val="20"/>
        </w:rPr>
      </w:pPr>
      <w:r>
        <w:rPr>
          <w:rFonts w:ascii="Verdana" w:hAnsi="Verdana" w:cs="Euphemia"/>
          <w:color w:val="000000"/>
          <w:sz w:val="20"/>
          <w:szCs w:val="20"/>
        </w:rPr>
        <w:t>Nombres</w:t>
      </w:r>
    </w:p>
    <w:p w14:paraId="428EFF23" w14:textId="098DFB0A" w:rsidR="00412479" w:rsidRDefault="00412479" w:rsidP="00C42CC9">
      <w:pPr>
        <w:pStyle w:val="Prrafodelista"/>
        <w:numPr>
          <w:ilvl w:val="1"/>
          <w:numId w:val="7"/>
        </w:numPr>
        <w:autoSpaceDE w:val="0"/>
        <w:autoSpaceDN w:val="0"/>
        <w:adjustRightInd w:val="0"/>
        <w:spacing w:after="0"/>
        <w:jc w:val="both"/>
        <w:rPr>
          <w:rFonts w:ascii="Verdana" w:hAnsi="Verdana" w:cs="Euphemia"/>
          <w:color w:val="000000"/>
          <w:sz w:val="20"/>
          <w:szCs w:val="20"/>
        </w:rPr>
      </w:pPr>
      <w:r>
        <w:rPr>
          <w:rFonts w:ascii="Verdana" w:hAnsi="Verdana" w:cs="Euphemia"/>
          <w:color w:val="000000"/>
          <w:sz w:val="20"/>
          <w:szCs w:val="20"/>
        </w:rPr>
        <w:t>Sexo</w:t>
      </w:r>
    </w:p>
    <w:p w14:paraId="55C4AE43" w14:textId="3056C48B" w:rsidR="00412479" w:rsidRDefault="00412479" w:rsidP="00C42CC9">
      <w:pPr>
        <w:pStyle w:val="Prrafodelista"/>
        <w:numPr>
          <w:ilvl w:val="1"/>
          <w:numId w:val="7"/>
        </w:numPr>
        <w:autoSpaceDE w:val="0"/>
        <w:autoSpaceDN w:val="0"/>
        <w:adjustRightInd w:val="0"/>
        <w:spacing w:after="0"/>
        <w:jc w:val="both"/>
        <w:rPr>
          <w:rFonts w:ascii="Verdana" w:hAnsi="Verdana" w:cs="Euphemia"/>
          <w:color w:val="000000"/>
          <w:sz w:val="20"/>
          <w:szCs w:val="20"/>
        </w:rPr>
      </w:pPr>
      <w:r>
        <w:rPr>
          <w:rFonts w:ascii="Verdana" w:hAnsi="Verdana" w:cs="Euphemia"/>
          <w:color w:val="000000"/>
          <w:sz w:val="20"/>
          <w:szCs w:val="20"/>
        </w:rPr>
        <w:t>Fecha de nacimiento</w:t>
      </w:r>
    </w:p>
    <w:p w14:paraId="4477798A" w14:textId="3CCA040C" w:rsidR="00412479" w:rsidRDefault="00412479" w:rsidP="00C42CC9">
      <w:pPr>
        <w:pStyle w:val="Prrafodelista"/>
        <w:numPr>
          <w:ilvl w:val="1"/>
          <w:numId w:val="7"/>
        </w:numPr>
        <w:autoSpaceDE w:val="0"/>
        <w:autoSpaceDN w:val="0"/>
        <w:adjustRightInd w:val="0"/>
        <w:spacing w:after="0"/>
        <w:jc w:val="both"/>
        <w:rPr>
          <w:rFonts w:ascii="Verdana" w:hAnsi="Verdana" w:cs="Euphemia"/>
          <w:color w:val="000000"/>
          <w:sz w:val="20"/>
          <w:szCs w:val="20"/>
        </w:rPr>
      </w:pPr>
      <w:r>
        <w:rPr>
          <w:rFonts w:ascii="Verdana" w:hAnsi="Verdana" w:cs="Euphemia"/>
          <w:color w:val="000000"/>
          <w:sz w:val="20"/>
          <w:szCs w:val="20"/>
        </w:rPr>
        <w:t>Nacionalidad</w:t>
      </w:r>
    </w:p>
    <w:p w14:paraId="2BFE6F60" w14:textId="2A7A8105" w:rsidR="00412479" w:rsidRDefault="00412479" w:rsidP="00C42CC9">
      <w:pPr>
        <w:pStyle w:val="Prrafodelista"/>
        <w:numPr>
          <w:ilvl w:val="1"/>
          <w:numId w:val="7"/>
        </w:numPr>
        <w:autoSpaceDE w:val="0"/>
        <w:autoSpaceDN w:val="0"/>
        <w:adjustRightInd w:val="0"/>
        <w:spacing w:after="0"/>
        <w:jc w:val="both"/>
        <w:rPr>
          <w:rFonts w:ascii="Verdana" w:hAnsi="Verdana" w:cs="Euphemia"/>
          <w:color w:val="000000"/>
          <w:sz w:val="20"/>
          <w:szCs w:val="20"/>
        </w:rPr>
      </w:pPr>
      <w:r>
        <w:rPr>
          <w:rFonts w:ascii="Verdana" w:hAnsi="Verdana" w:cs="Euphemia"/>
          <w:color w:val="000000"/>
          <w:sz w:val="20"/>
          <w:szCs w:val="20"/>
        </w:rPr>
        <w:t>Etnia</w:t>
      </w:r>
    </w:p>
    <w:p w14:paraId="680312C9" w14:textId="2944889D" w:rsidR="007A493B" w:rsidRPr="009E38B1" w:rsidRDefault="007A493B" w:rsidP="00C42CC9">
      <w:pPr>
        <w:autoSpaceDE w:val="0"/>
        <w:autoSpaceDN w:val="0"/>
        <w:adjustRightInd w:val="0"/>
        <w:spacing w:after="27" w:line="276" w:lineRule="auto"/>
        <w:jc w:val="both"/>
        <w:rPr>
          <w:rFonts w:cs="Euphemia"/>
          <w:color w:val="000000"/>
          <w:szCs w:val="20"/>
        </w:rPr>
      </w:pPr>
    </w:p>
    <w:p w14:paraId="3821BA06" w14:textId="5F658B05" w:rsidR="007A493B" w:rsidRPr="007A493B" w:rsidRDefault="007A493B" w:rsidP="007A493B">
      <w:pPr>
        <w:jc w:val="center"/>
        <w:rPr>
          <w:i/>
          <w:szCs w:val="20"/>
        </w:rPr>
      </w:pPr>
    </w:p>
    <w:p w14:paraId="00EA5385" w14:textId="77777777" w:rsidR="007A493B" w:rsidRPr="007A493B" w:rsidRDefault="007A493B" w:rsidP="007A493B">
      <w:pPr>
        <w:rPr>
          <w:szCs w:val="20"/>
        </w:rPr>
      </w:pPr>
    </w:p>
    <w:p w14:paraId="3892D8E7" w14:textId="77777777" w:rsidR="007A493B" w:rsidRPr="007A493B" w:rsidRDefault="007A493B" w:rsidP="007A493B">
      <w:pPr>
        <w:rPr>
          <w:szCs w:val="20"/>
        </w:rPr>
      </w:pPr>
    </w:p>
    <w:p w14:paraId="7497E99C" w14:textId="77777777" w:rsidR="007A493B" w:rsidRPr="007A493B" w:rsidRDefault="007A493B" w:rsidP="007A493B">
      <w:pPr>
        <w:rPr>
          <w:szCs w:val="20"/>
        </w:rPr>
      </w:pPr>
    </w:p>
    <w:p w14:paraId="42738DBD" w14:textId="720D5BCC" w:rsidR="007A493B" w:rsidRDefault="007A493B" w:rsidP="007A493B">
      <w:pPr>
        <w:autoSpaceDE w:val="0"/>
        <w:autoSpaceDN w:val="0"/>
        <w:adjustRightInd w:val="0"/>
        <w:spacing w:after="27"/>
        <w:jc w:val="both"/>
        <w:rPr>
          <w:szCs w:val="20"/>
        </w:rPr>
      </w:pPr>
    </w:p>
    <w:p w14:paraId="7742CE75" w14:textId="77777777" w:rsidR="00011FC3" w:rsidRPr="007A493B" w:rsidRDefault="00011FC3" w:rsidP="007A493B">
      <w:pPr>
        <w:autoSpaceDE w:val="0"/>
        <w:autoSpaceDN w:val="0"/>
        <w:adjustRightInd w:val="0"/>
        <w:spacing w:after="27"/>
        <w:jc w:val="both"/>
        <w:rPr>
          <w:szCs w:val="20"/>
        </w:rPr>
      </w:pPr>
    </w:p>
    <w:p w14:paraId="6611753B" w14:textId="189F930F" w:rsidR="007A493B" w:rsidRPr="009E38B1" w:rsidRDefault="007A493B" w:rsidP="00C42CC9">
      <w:pPr>
        <w:pStyle w:val="Prrafodelista"/>
        <w:numPr>
          <w:ilvl w:val="0"/>
          <w:numId w:val="1"/>
        </w:numPr>
        <w:autoSpaceDE w:val="0"/>
        <w:autoSpaceDN w:val="0"/>
        <w:adjustRightInd w:val="0"/>
        <w:spacing w:after="27"/>
        <w:jc w:val="both"/>
        <w:rPr>
          <w:rFonts w:ascii="Verdana" w:hAnsi="Verdana" w:cs="Euphemia"/>
          <w:color w:val="000000"/>
          <w:sz w:val="20"/>
          <w:szCs w:val="20"/>
        </w:rPr>
      </w:pPr>
      <w:r w:rsidRPr="009E38B1">
        <w:rPr>
          <w:rFonts w:ascii="Verdana" w:hAnsi="Verdana"/>
          <w:sz w:val="20"/>
          <w:szCs w:val="20"/>
        </w:rPr>
        <w:t xml:space="preserve">Datos de contacto: </w:t>
      </w:r>
      <w:r w:rsidRPr="009E38B1">
        <w:rPr>
          <w:rFonts w:ascii="Verdana" w:hAnsi="Verdana" w:cs="Euphemia"/>
          <w:color w:val="000000"/>
          <w:sz w:val="20"/>
          <w:szCs w:val="20"/>
        </w:rPr>
        <w:t>Para cada usuario se deberá registrar información de contacto para supervisión.</w:t>
      </w:r>
    </w:p>
    <w:p w14:paraId="46CB5603" w14:textId="2DA9FBE4" w:rsidR="007A493B" w:rsidRPr="007A493B" w:rsidRDefault="009E38B1" w:rsidP="00C42CC9">
      <w:pPr>
        <w:pStyle w:val="Prrafodelista"/>
        <w:autoSpaceDE w:val="0"/>
        <w:autoSpaceDN w:val="0"/>
        <w:adjustRightInd w:val="0"/>
        <w:spacing w:after="27"/>
        <w:jc w:val="both"/>
        <w:rPr>
          <w:rFonts w:ascii="Verdana" w:hAnsi="Verdana" w:cs="Euphemia"/>
          <w:color w:val="000000"/>
          <w:sz w:val="20"/>
          <w:szCs w:val="20"/>
        </w:rPr>
      </w:pPr>
      <w:r w:rsidRPr="007A493B">
        <w:rPr>
          <w:noProof/>
          <w:szCs w:val="20"/>
          <w:lang w:eastAsia="es-CL"/>
        </w:rPr>
        <w:drawing>
          <wp:anchor distT="0" distB="0" distL="114300" distR="114300" simplePos="0" relativeHeight="251665408" behindDoc="0" locked="0" layoutInCell="1" allowOverlap="1" wp14:anchorId="436AD645" wp14:editId="387A0530">
            <wp:simplePos x="0" y="0"/>
            <wp:positionH relativeFrom="margin">
              <wp:posOffset>2552700</wp:posOffset>
            </wp:positionH>
            <wp:positionV relativeFrom="paragraph">
              <wp:posOffset>27305</wp:posOffset>
            </wp:positionV>
            <wp:extent cx="3655695" cy="1854835"/>
            <wp:effectExtent l="38100" t="38100" r="97155" b="88265"/>
            <wp:wrapNone/>
            <wp:docPr id="20" name="Picture 1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0" name="Picture 13"/>
                    <pic:cNvPicPr>
                      <a:picLocks noChangeAspect="1" noChangeArrowheads="1"/>
                    </pic:cNvPicPr>
                  </pic:nvPicPr>
                  <pic:blipFill>
                    <a:blip r:embed="rId2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655695" cy="185483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01AF9B6B" w14:textId="4F73EF23" w:rsidR="007A493B" w:rsidRPr="007A493B" w:rsidRDefault="007A493B" w:rsidP="00C42CC9">
      <w:pPr>
        <w:pStyle w:val="Prrafodelista"/>
        <w:numPr>
          <w:ilvl w:val="0"/>
          <w:numId w:val="8"/>
        </w:numPr>
        <w:autoSpaceDE w:val="0"/>
        <w:autoSpaceDN w:val="0"/>
        <w:adjustRightInd w:val="0"/>
        <w:spacing w:after="27"/>
        <w:jc w:val="both"/>
        <w:rPr>
          <w:rFonts w:ascii="Verdana" w:hAnsi="Verdana" w:cs="Euphemia"/>
          <w:color w:val="000000"/>
          <w:sz w:val="20"/>
          <w:szCs w:val="20"/>
        </w:rPr>
      </w:pPr>
      <w:r w:rsidRPr="007A493B">
        <w:rPr>
          <w:rFonts w:ascii="Verdana" w:hAnsi="Verdana" w:cs="Euphemia"/>
          <w:color w:val="000000"/>
          <w:sz w:val="20"/>
          <w:szCs w:val="20"/>
        </w:rPr>
        <w:t>Dirección</w:t>
      </w:r>
    </w:p>
    <w:p w14:paraId="48EA01AE" w14:textId="6EFEDFDC" w:rsidR="007A493B" w:rsidRPr="007A493B" w:rsidRDefault="007A493B" w:rsidP="00C42CC9">
      <w:pPr>
        <w:pStyle w:val="Prrafodelista"/>
        <w:numPr>
          <w:ilvl w:val="0"/>
          <w:numId w:val="8"/>
        </w:numPr>
        <w:autoSpaceDE w:val="0"/>
        <w:autoSpaceDN w:val="0"/>
        <w:adjustRightInd w:val="0"/>
        <w:spacing w:after="27"/>
        <w:jc w:val="both"/>
        <w:rPr>
          <w:rFonts w:ascii="Verdana" w:hAnsi="Verdana" w:cs="Euphemia"/>
          <w:color w:val="000000"/>
          <w:sz w:val="20"/>
          <w:szCs w:val="20"/>
        </w:rPr>
      </w:pPr>
      <w:r w:rsidRPr="007A493B">
        <w:rPr>
          <w:rFonts w:ascii="Verdana" w:hAnsi="Verdana" w:cs="Euphemia"/>
          <w:color w:val="000000"/>
          <w:sz w:val="20"/>
          <w:szCs w:val="20"/>
        </w:rPr>
        <w:t>Región</w:t>
      </w:r>
    </w:p>
    <w:p w14:paraId="544F57B0" w14:textId="11220CC4" w:rsidR="007A493B" w:rsidRPr="007A493B" w:rsidRDefault="007A493B" w:rsidP="00C42CC9">
      <w:pPr>
        <w:pStyle w:val="Prrafodelista"/>
        <w:numPr>
          <w:ilvl w:val="0"/>
          <w:numId w:val="8"/>
        </w:numPr>
        <w:autoSpaceDE w:val="0"/>
        <w:autoSpaceDN w:val="0"/>
        <w:adjustRightInd w:val="0"/>
        <w:spacing w:after="27"/>
        <w:jc w:val="both"/>
        <w:rPr>
          <w:rFonts w:ascii="Verdana" w:hAnsi="Verdana" w:cs="Euphemia"/>
          <w:color w:val="000000"/>
          <w:sz w:val="20"/>
          <w:szCs w:val="20"/>
        </w:rPr>
      </w:pPr>
      <w:r w:rsidRPr="007A493B">
        <w:rPr>
          <w:rFonts w:ascii="Verdana" w:hAnsi="Verdana" w:cs="Euphemia"/>
          <w:color w:val="000000"/>
          <w:sz w:val="20"/>
          <w:szCs w:val="20"/>
        </w:rPr>
        <w:t>Comuna</w:t>
      </w:r>
    </w:p>
    <w:p w14:paraId="02E3E5DD" w14:textId="7763A3E9" w:rsidR="007A493B" w:rsidRPr="007A493B" w:rsidRDefault="007A493B" w:rsidP="00C42CC9">
      <w:pPr>
        <w:pStyle w:val="Prrafodelista"/>
        <w:numPr>
          <w:ilvl w:val="0"/>
          <w:numId w:val="8"/>
        </w:numPr>
        <w:autoSpaceDE w:val="0"/>
        <w:autoSpaceDN w:val="0"/>
        <w:adjustRightInd w:val="0"/>
        <w:spacing w:after="27"/>
        <w:jc w:val="both"/>
        <w:rPr>
          <w:rFonts w:ascii="Verdana" w:hAnsi="Verdana" w:cs="Euphemia"/>
          <w:color w:val="000000"/>
          <w:sz w:val="20"/>
          <w:szCs w:val="20"/>
        </w:rPr>
      </w:pPr>
      <w:r w:rsidRPr="007A493B">
        <w:rPr>
          <w:rFonts w:ascii="Verdana" w:hAnsi="Verdana" w:cs="Euphemia"/>
          <w:color w:val="000000"/>
          <w:sz w:val="20"/>
          <w:szCs w:val="20"/>
        </w:rPr>
        <w:t>Zona (geográfica)</w:t>
      </w:r>
    </w:p>
    <w:p w14:paraId="7BF60A7A" w14:textId="6E66315D" w:rsidR="007A493B" w:rsidRPr="007A493B" w:rsidRDefault="007A493B" w:rsidP="00C42CC9">
      <w:pPr>
        <w:pStyle w:val="Prrafodelista"/>
        <w:numPr>
          <w:ilvl w:val="0"/>
          <w:numId w:val="8"/>
        </w:numPr>
        <w:autoSpaceDE w:val="0"/>
        <w:autoSpaceDN w:val="0"/>
        <w:adjustRightInd w:val="0"/>
        <w:spacing w:after="27"/>
        <w:jc w:val="both"/>
        <w:rPr>
          <w:rFonts w:ascii="Verdana" w:hAnsi="Verdana" w:cs="Euphemia"/>
          <w:color w:val="000000"/>
          <w:sz w:val="20"/>
          <w:szCs w:val="20"/>
        </w:rPr>
      </w:pPr>
      <w:r w:rsidRPr="007A493B">
        <w:rPr>
          <w:rFonts w:ascii="Verdana" w:hAnsi="Verdana" w:cs="Euphemia"/>
          <w:color w:val="000000"/>
          <w:sz w:val="20"/>
          <w:szCs w:val="20"/>
        </w:rPr>
        <w:t>Teléfono fijo</w:t>
      </w:r>
    </w:p>
    <w:p w14:paraId="28FCD732" w14:textId="096E2552" w:rsidR="007A493B" w:rsidRPr="007A493B" w:rsidRDefault="007A493B" w:rsidP="00C42CC9">
      <w:pPr>
        <w:pStyle w:val="Prrafodelista"/>
        <w:numPr>
          <w:ilvl w:val="0"/>
          <w:numId w:val="8"/>
        </w:numPr>
        <w:autoSpaceDE w:val="0"/>
        <w:autoSpaceDN w:val="0"/>
        <w:adjustRightInd w:val="0"/>
        <w:spacing w:after="27"/>
        <w:jc w:val="both"/>
        <w:rPr>
          <w:rFonts w:ascii="Verdana" w:hAnsi="Verdana" w:cs="Euphemia"/>
          <w:color w:val="000000"/>
          <w:sz w:val="20"/>
          <w:szCs w:val="20"/>
        </w:rPr>
      </w:pPr>
      <w:r w:rsidRPr="007A493B">
        <w:rPr>
          <w:rFonts w:ascii="Verdana" w:hAnsi="Verdana" w:cs="Euphemia"/>
          <w:color w:val="000000"/>
          <w:sz w:val="20"/>
          <w:szCs w:val="20"/>
        </w:rPr>
        <w:t>Teléfono celular</w:t>
      </w:r>
    </w:p>
    <w:p w14:paraId="06D860B9" w14:textId="6AE75855" w:rsidR="007A493B" w:rsidRPr="007A493B" w:rsidRDefault="007A493B" w:rsidP="00C42CC9">
      <w:pPr>
        <w:pStyle w:val="Prrafodelista"/>
        <w:numPr>
          <w:ilvl w:val="0"/>
          <w:numId w:val="8"/>
        </w:numPr>
        <w:autoSpaceDE w:val="0"/>
        <w:autoSpaceDN w:val="0"/>
        <w:adjustRightInd w:val="0"/>
        <w:spacing w:after="27"/>
        <w:jc w:val="both"/>
        <w:rPr>
          <w:rFonts w:ascii="Verdana" w:hAnsi="Verdana" w:cs="Euphemia"/>
          <w:color w:val="000000"/>
          <w:sz w:val="20"/>
          <w:szCs w:val="20"/>
        </w:rPr>
      </w:pPr>
      <w:r w:rsidRPr="007A493B">
        <w:rPr>
          <w:rFonts w:ascii="Verdana" w:hAnsi="Verdana" w:cs="Euphemia"/>
          <w:color w:val="000000"/>
          <w:sz w:val="20"/>
          <w:szCs w:val="20"/>
        </w:rPr>
        <w:t>E-mail</w:t>
      </w:r>
    </w:p>
    <w:p w14:paraId="4356D125" w14:textId="77777777" w:rsidR="007A493B" w:rsidRPr="007A493B" w:rsidRDefault="007A493B" w:rsidP="00C42CC9">
      <w:pPr>
        <w:pStyle w:val="Prrafodelista"/>
        <w:ind w:left="1080"/>
        <w:rPr>
          <w:rFonts w:ascii="Verdana" w:hAnsi="Verdana"/>
          <w:b/>
          <w:sz w:val="20"/>
          <w:szCs w:val="20"/>
        </w:rPr>
      </w:pPr>
    </w:p>
    <w:p w14:paraId="74A2537A" w14:textId="77777777" w:rsidR="007A493B" w:rsidRPr="007A493B" w:rsidRDefault="007A493B" w:rsidP="007A493B">
      <w:pPr>
        <w:pStyle w:val="Prrafodelista"/>
        <w:ind w:left="1080"/>
        <w:rPr>
          <w:rFonts w:ascii="Verdana" w:hAnsi="Verdana"/>
          <w:b/>
          <w:sz w:val="20"/>
          <w:szCs w:val="20"/>
        </w:rPr>
      </w:pPr>
    </w:p>
    <w:p w14:paraId="126963C3" w14:textId="77777777" w:rsidR="007A493B" w:rsidRPr="007A493B" w:rsidRDefault="007A493B" w:rsidP="007A493B">
      <w:pPr>
        <w:pStyle w:val="Prrafodelista"/>
        <w:ind w:left="1080"/>
        <w:rPr>
          <w:rFonts w:ascii="Verdana" w:hAnsi="Verdana"/>
          <w:b/>
          <w:sz w:val="20"/>
          <w:szCs w:val="20"/>
        </w:rPr>
      </w:pPr>
    </w:p>
    <w:p w14:paraId="5DD2EA15" w14:textId="77777777" w:rsidR="007A493B" w:rsidRPr="009E38B1" w:rsidRDefault="007A493B" w:rsidP="009E38B1">
      <w:pPr>
        <w:rPr>
          <w:b/>
          <w:szCs w:val="20"/>
        </w:rPr>
      </w:pPr>
    </w:p>
    <w:p w14:paraId="2190335C" w14:textId="77777777" w:rsidR="007A493B" w:rsidRPr="007A493B" w:rsidRDefault="007A493B" w:rsidP="007A493B">
      <w:pPr>
        <w:rPr>
          <w:b/>
          <w:szCs w:val="20"/>
        </w:rPr>
      </w:pPr>
    </w:p>
    <w:p w14:paraId="340F0E2A" w14:textId="658DC455" w:rsidR="007A493B" w:rsidRPr="00F46B0A" w:rsidRDefault="00FA716B" w:rsidP="001E7F6B">
      <w:pPr>
        <w:pStyle w:val="Ttulo1"/>
        <w:numPr>
          <w:ilvl w:val="0"/>
          <w:numId w:val="16"/>
        </w:numPr>
      </w:pPr>
      <w:bookmarkStart w:id="7" w:name="_Toc70667488"/>
      <w:r w:rsidRPr="00F46B0A">
        <w:t>Diseño de</w:t>
      </w:r>
      <w:r w:rsidR="00936EF3">
        <w:t xml:space="preserve">l </w:t>
      </w:r>
      <w:r w:rsidRPr="00F46B0A">
        <w:t>programa</w:t>
      </w:r>
      <w:bookmarkEnd w:id="7"/>
    </w:p>
    <w:p w14:paraId="409F2E82" w14:textId="77777777" w:rsidR="007A493B" w:rsidRPr="007A493B" w:rsidRDefault="007A493B" w:rsidP="007A493B">
      <w:pPr>
        <w:pStyle w:val="Prrafodelista"/>
        <w:ind w:left="1080"/>
        <w:rPr>
          <w:rFonts w:ascii="Verdana" w:hAnsi="Verdana"/>
          <w:b/>
          <w:sz w:val="20"/>
          <w:szCs w:val="20"/>
        </w:rPr>
      </w:pPr>
    </w:p>
    <w:p w14:paraId="35C8157B" w14:textId="14D08920" w:rsidR="007A493B" w:rsidRDefault="007A493B" w:rsidP="001E7F6B">
      <w:pPr>
        <w:pStyle w:val="Ttulo2"/>
        <w:numPr>
          <w:ilvl w:val="1"/>
          <w:numId w:val="14"/>
        </w:numPr>
        <w:rPr>
          <w:rFonts w:ascii="Verdana" w:hAnsi="Verdana"/>
          <w:b/>
          <w:bCs/>
          <w:sz w:val="20"/>
          <w:szCs w:val="20"/>
          <w:lang w:val="es-MX"/>
        </w:rPr>
      </w:pPr>
      <w:bookmarkStart w:id="8" w:name="_Toc70667489"/>
      <w:r w:rsidRPr="00F46B0A">
        <w:rPr>
          <w:rFonts w:ascii="Verdana" w:hAnsi="Verdana"/>
          <w:b/>
          <w:bCs/>
          <w:sz w:val="20"/>
          <w:szCs w:val="20"/>
          <w:lang w:val="es-MX"/>
        </w:rPr>
        <w:t>Descripción</w:t>
      </w:r>
      <w:bookmarkEnd w:id="8"/>
    </w:p>
    <w:p w14:paraId="1F2952CA" w14:textId="77777777" w:rsidR="00F46B0A" w:rsidRPr="00F46B0A" w:rsidRDefault="00F46B0A" w:rsidP="00F46B0A">
      <w:pPr>
        <w:spacing w:after="0"/>
        <w:rPr>
          <w:lang w:val="es-MX"/>
        </w:rPr>
      </w:pPr>
    </w:p>
    <w:p w14:paraId="3841B395" w14:textId="77777777" w:rsidR="006E23B8" w:rsidRDefault="006E23B8" w:rsidP="006E23B8">
      <w:pPr>
        <w:spacing w:line="276" w:lineRule="auto"/>
        <w:jc w:val="both"/>
        <w:rPr>
          <w:iCs/>
          <w:szCs w:val="20"/>
        </w:rPr>
      </w:pPr>
      <w:r w:rsidRPr="006E23B8">
        <w:rPr>
          <w:iCs/>
          <w:szCs w:val="20"/>
        </w:rPr>
        <w:t xml:space="preserve">El programa </w:t>
      </w:r>
      <w:r>
        <w:rPr>
          <w:iCs/>
          <w:szCs w:val="20"/>
        </w:rPr>
        <w:t xml:space="preserve">Yo Trabajo-Apoyo a tu plan laboral, </w:t>
      </w:r>
      <w:r w:rsidRPr="006E23B8">
        <w:rPr>
          <w:iCs/>
          <w:szCs w:val="20"/>
        </w:rPr>
        <w:t>atiende a personas en situación de pobreza y/o vulnerabilidad social, quienes tienen dificultades para acceder al mercado</w:t>
      </w:r>
      <w:r>
        <w:rPr>
          <w:iCs/>
          <w:szCs w:val="20"/>
        </w:rPr>
        <w:t xml:space="preserve"> </w:t>
      </w:r>
      <w:r w:rsidRPr="006E23B8">
        <w:rPr>
          <w:iCs/>
          <w:szCs w:val="20"/>
        </w:rPr>
        <w:t>laboral debido a que</w:t>
      </w:r>
      <w:r>
        <w:rPr>
          <w:iCs/>
          <w:szCs w:val="20"/>
        </w:rPr>
        <w:t xml:space="preserve"> </w:t>
      </w:r>
      <w:r w:rsidRPr="006E23B8">
        <w:rPr>
          <w:iCs/>
          <w:szCs w:val="20"/>
        </w:rPr>
        <w:t>presentan baja escolaridad y un deficiente desarrollo de sus competencias laborales. Para esto, financia a través de un</w:t>
      </w:r>
      <w:r>
        <w:rPr>
          <w:iCs/>
          <w:szCs w:val="20"/>
        </w:rPr>
        <w:t xml:space="preserve"> </w:t>
      </w:r>
      <w:r w:rsidRPr="006E23B8">
        <w:rPr>
          <w:iCs/>
          <w:szCs w:val="20"/>
        </w:rPr>
        <w:t xml:space="preserve">fondo los servicios y ayudas específicas que requieren los usuarios </w:t>
      </w:r>
      <w:r>
        <w:rPr>
          <w:iCs/>
          <w:szCs w:val="20"/>
        </w:rPr>
        <w:t xml:space="preserve">y usuarias </w:t>
      </w:r>
      <w:r w:rsidRPr="006E23B8">
        <w:rPr>
          <w:iCs/>
          <w:szCs w:val="20"/>
        </w:rPr>
        <w:t>para favorecer su inserción laboral, tales como: recursos para el desarrollo</w:t>
      </w:r>
      <w:r>
        <w:rPr>
          <w:iCs/>
          <w:szCs w:val="20"/>
        </w:rPr>
        <w:t xml:space="preserve"> </w:t>
      </w:r>
      <w:r w:rsidRPr="006E23B8">
        <w:rPr>
          <w:iCs/>
          <w:szCs w:val="20"/>
        </w:rPr>
        <w:t xml:space="preserve">del capital humano, ayudas técnicas básicas, apoyo a la entrevista laboral, servicio de </w:t>
      </w:r>
      <w:proofErr w:type="gramStart"/>
      <w:r w:rsidRPr="006E23B8">
        <w:rPr>
          <w:iCs/>
          <w:szCs w:val="20"/>
        </w:rPr>
        <w:t>guardería infantil</w:t>
      </w:r>
      <w:proofErr w:type="gramEnd"/>
      <w:r w:rsidRPr="006E23B8">
        <w:rPr>
          <w:iCs/>
          <w:szCs w:val="20"/>
        </w:rPr>
        <w:t>, promoción al autoempleo y</w:t>
      </w:r>
      <w:r>
        <w:rPr>
          <w:iCs/>
          <w:szCs w:val="20"/>
        </w:rPr>
        <w:t xml:space="preserve"> </w:t>
      </w:r>
      <w:r w:rsidRPr="006E23B8">
        <w:rPr>
          <w:iCs/>
          <w:szCs w:val="20"/>
        </w:rPr>
        <w:t xml:space="preserve">movilización. </w:t>
      </w:r>
    </w:p>
    <w:p w14:paraId="210E1EDF" w14:textId="69BC1369" w:rsidR="007A493B" w:rsidRPr="00B713FD" w:rsidRDefault="006E23B8" w:rsidP="006E23B8">
      <w:pPr>
        <w:spacing w:line="276" w:lineRule="auto"/>
        <w:jc w:val="both"/>
        <w:rPr>
          <w:iCs/>
          <w:szCs w:val="20"/>
        </w:rPr>
      </w:pPr>
      <w:r>
        <w:rPr>
          <w:iCs/>
          <w:szCs w:val="20"/>
        </w:rPr>
        <w:t>Este</w:t>
      </w:r>
      <w:r w:rsidRPr="006E23B8">
        <w:rPr>
          <w:iCs/>
          <w:szCs w:val="20"/>
        </w:rPr>
        <w:t xml:space="preserve"> fondo constituye una oferta exclusiva para las personas que sean incorporadas al componente de</w:t>
      </w:r>
      <w:r>
        <w:rPr>
          <w:iCs/>
          <w:szCs w:val="20"/>
        </w:rPr>
        <w:t xml:space="preserve"> </w:t>
      </w:r>
      <w:r w:rsidRPr="006E23B8">
        <w:rPr>
          <w:iCs/>
          <w:szCs w:val="20"/>
        </w:rPr>
        <w:t>Acompañamiento Sociolaboral del Subsistema Seguridades y Oportunidades y que cuentan con un plan laboral.</w:t>
      </w:r>
    </w:p>
    <w:p w14:paraId="1E2D92EC" w14:textId="77777777" w:rsidR="00385FEC" w:rsidRPr="007A493B" w:rsidRDefault="00385FEC" w:rsidP="006E23B8">
      <w:pPr>
        <w:spacing w:line="360" w:lineRule="auto"/>
        <w:jc w:val="both"/>
        <w:rPr>
          <w:i/>
          <w:szCs w:val="20"/>
        </w:rPr>
      </w:pPr>
    </w:p>
    <w:p w14:paraId="35C303BD" w14:textId="5D8814AE" w:rsidR="007A493B" w:rsidRPr="007A493B" w:rsidRDefault="00385FEC" w:rsidP="00385FEC">
      <w:pPr>
        <w:rPr>
          <w:i/>
          <w:szCs w:val="20"/>
        </w:rPr>
      </w:pPr>
      <w:r w:rsidRPr="007A493B">
        <w:rPr>
          <w:b/>
          <w:noProof/>
          <w:szCs w:val="20"/>
          <w:lang w:eastAsia="es-CL"/>
        </w:rPr>
        <w:drawing>
          <wp:anchor distT="0" distB="0" distL="114300" distR="114300" simplePos="0" relativeHeight="251673600" behindDoc="1" locked="0" layoutInCell="1" allowOverlap="1" wp14:anchorId="57CCFB72" wp14:editId="4C54DC9E">
            <wp:simplePos x="0" y="0"/>
            <wp:positionH relativeFrom="column">
              <wp:posOffset>457200</wp:posOffset>
            </wp:positionH>
            <wp:positionV relativeFrom="paragraph">
              <wp:posOffset>309245</wp:posOffset>
            </wp:positionV>
            <wp:extent cx="5572125" cy="1843405"/>
            <wp:effectExtent l="0" t="0" r="28575" b="0"/>
            <wp:wrapTight wrapText="bothSides">
              <wp:wrapPolygon edited="0">
                <wp:start x="1403" y="0"/>
                <wp:lineTo x="0" y="3348"/>
                <wp:lineTo x="0" y="18750"/>
                <wp:lineTo x="21637" y="18750"/>
                <wp:lineTo x="21637" y="3125"/>
                <wp:lineTo x="16320" y="0"/>
                <wp:lineTo x="1403" y="0"/>
              </wp:wrapPolygon>
            </wp:wrapTight>
            <wp:docPr id="23" name="Diagrama 23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7" r:lo="rId28" r:qs="rId29" r:cs="rId30"/>
              </a:graphicData>
            </a:graphic>
            <wp14:sizeRelV relativeFrom="margin">
              <wp14:pctHeight>0</wp14:pctHeight>
            </wp14:sizeRelV>
          </wp:anchor>
        </w:drawing>
      </w:r>
      <w:r w:rsidR="007A493B" w:rsidRPr="007A493B">
        <w:rPr>
          <w:i/>
          <w:szCs w:val="20"/>
        </w:rPr>
        <w:t xml:space="preserve">Figura 6. </w:t>
      </w:r>
      <w:r w:rsidR="006E23B8">
        <w:rPr>
          <w:i/>
          <w:szCs w:val="20"/>
        </w:rPr>
        <w:t>Propósito del Programa APL</w:t>
      </w:r>
    </w:p>
    <w:p w14:paraId="15734261" w14:textId="1FBE68FB" w:rsidR="007A493B" w:rsidRPr="007A493B" w:rsidRDefault="007A493B" w:rsidP="007A493B">
      <w:pPr>
        <w:autoSpaceDE w:val="0"/>
        <w:autoSpaceDN w:val="0"/>
        <w:adjustRightInd w:val="0"/>
        <w:spacing w:after="0"/>
        <w:rPr>
          <w:b/>
          <w:noProof/>
          <w:szCs w:val="20"/>
          <w:lang w:eastAsia="es-CL"/>
        </w:rPr>
      </w:pPr>
    </w:p>
    <w:p w14:paraId="01C6391E" w14:textId="77777777" w:rsidR="007A493B" w:rsidRPr="007A493B" w:rsidRDefault="007A493B" w:rsidP="007A493B">
      <w:pPr>
        <w:pStyle w:val="Prrafodelista"/>
        <w:tabs>
          <w:tab w:val="left" w:pos="7299"/>
        </w:tabs>
        <w:ind w:left="1440"/>
        <w:rPr>
          <w:rFonts w:ascii="Verdana" w:hAnsi="Verdana" w:cstheme="minorHAnsi"/>
          <w:b/>
          <w:i/>
          <w:sz w:val="20"/>
          <w:szCs w:val="20"/>
        </w:rPr>
      </w:pPr>
    </w:p>
    <w:p w14:paraId="55B0DD15" w14:textId="0EF9FA8C" w:rsidR="00385FEC" w:rsidRDefault="00385FEC" w:rsidP="00C42CC9">
      <w:pPr>
        <w:pStyle w:val="Ttulo2"/>
        <w:ind w:left="1440"/>
        <w:rPr>
          <w:rFonts w:ascii="Verdana" w:hAnsi="Verdana"/>
          <w:b/>
          <w:bCs/>
          <w:sz w:val="20"/>
          <w:szCs w:val="20"/>
        </w:rPr>
      </w:pPr>
    </w:p>
    <w:p w14:paraId="270D7972" w14:textId="4AF8C0D0" w:rsidR="00C42CC9" w:rsidRDefault="00C42CC9" w:rsidP="00C42CC9"/>
    <w:p w14:paraId="4409C075" w14:textId="45291AA0" w:rsidR="00C42CC9" w:rsidRDefault="00C42CC9" w:rsidP="00C42CC9"/>
    <w:p w14:paraId="07BC0B0F" w14:textId="488E4162" w:rsidR="00C42CC9" w:rsidRDefault="00C42CC9" w:rsidP="00C42CC9"/>
    <w:p w14:paraId="2C89D804" w14:textId="38E2FC8B" w:rsidR="007A493B" w:rsidRPr="00385FEC" w:rsidRDefault="007A493B" w:rsidP="00936EF3">
      <w:pPr>
        <w:pStyle w:val="Ttulo2"/>
        <w:rPr>
          <w:rFonts w:ascii="Verdana" w:hAnsi="Verdana"/>
          <w:b/>
          <w:bCs/>
          <w:sz w:val="20"/>
          <w:szCs w:val="20"/>
        </w:rPr>
      </w:pPr>
    </w:p>
    <w:p w14:paraId="3F30DA10" w14:textId="228C34F2" w:rsidR="007A493B" w:rsidRPr="007A493B" w:rsidRDefault="007A493B" w:rsidP="007A493B">
      <w:pPr>
        <w:pStyle w:val="Prrafodelista"/>
        <w:tabs>
          <w:tab w:val="left" w:pos="7299"/>
        </w:tabs>
        <w:ind w:left="1440"/>
        <w:rPr>
          <w:rFonts w:ascii="Verdana" w:hAnsi="Verdana"/>
          <w:b/>
          <w:i/>
          <w:sz w:val="20"/>
          <w:szCs w:val="20"/>
        </w:rPr>
      </w:pPr>
    </w:p>
    <w:p w14:paraId="502A62AA" w14:textId="14F3839E" w:rsidR="007A493B" w:rsidRDefault="006E23B8" w:rsidP="00385FEC">
      <w:pPr>
        <w:tabs>
          <w:tab w:val="left" w:pos="7299"/>
        </w:tabs>
        <w:rPr>
          <w:i/>
          <w:szCs w:val="20"/>
        </w:rPr>
      </w:pPr>
      <w:r w:rsidRPr="007A493B">
        <w:rPr>
          <w:b/>
          <w:noProof/>
          <w:szCs w:val="20"/>
          <w:lang w:eastAsia="es-CL"/>
        </w:rPr>
        <w:drawing>
          <wp:anchor distT="0" distB="0" distL="114300" distR="114300" simplePos="0" relativeHeight="251725824" behindDoc="1" locked="0" layoutInCell="1" allowOverlap="1" wp14:anchorId="18177D46" wp14:editId="36CCAF2B">
            <wp:simplePos x="0" y="0"/>
            <wp:positionH relativeFrom="column">
              <wp:posOffset>457200</wp:posOffset>
            </wp:positionH>
            <wp:positionV relativeFrom="paragraph">
              <wp:posOffset>293370</wp:posOffset>
            </wp:positionV>
            <wp:extent cx="5572125" cy="2377440"/>
            <wp:effectExtent l="0" t="0" r="28575" b="0"/>
            <wp:wrapTight wrapText="bothSides">
              <wp:wrapPolygon edited="0">
                <wp:start x="1551" y="346"/>
                <wp:lineTo x="0" y="2769"/>
                <wp:lineTo x="0" y="19038"/>
                <wp:lineTo x="21637" y="19038"/>
                <wp:lineTo x="21637" y="2596"/>
                <wp:lineTo x="16542" y="346"/>
                <wp:lineTo x="1551" y="346"/>
              </wp:wrapPolygon>
            </wp:wrapTight>
            <wp:docPr id="17" name="Diagrama 17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32" r:lo="rId33" r:qs="rId34" r:cs="rId35"/>
              </a:graphicData>
            </a:graphic>
            <wp14:sizeRelV relativeFrom="margin">
              <wp14:pctHeight>0</wp14:pctHeight>
            </wp14:sizeRelV>
          </wp:anchor>
        </w:drawing>
      </w:r>
      <w:r w:rsidR="007A493B" w:rsidRPr="007A493B">
        <w:rPr>
          <w:i/>
          <w:szCs w:val="20"/>
        </w:rPr>
        <w:t xml:space="preserve">Figura </w:t>
      </w:r>
      <w:r w:rsidR="00011FC3">
        <w:rPr>
          <w:i/>
          <w:szCs w:val="20"/>
        </w:rPr>
        <w:t>7</w:t>
      </w:r>
      <w:r w:rsidR="007A493B" w:rsidRPr="007A493B">
        <w:rPr>
          <w:i/>
          <w:szCs w:val="20"/>
        </w:rPr>
        <w:t xml:space="preserve">. Población </w:t>
      </w:r>
    </w:p>
    <w:p w14:paraId="0B0E5BFD" w14:textId="426E1A4B" w:rsidR="006E23B8" w:rsidRDefault="006E23B8" w:rsidP="00385FEC">
      <w:pPr>
        <w:tabs>
          <w:tab w:val="left" w:pos="7299"/>
        </w:tabs>
        <w:rPr>
          <w:i/>
          <w:szCs w:val="20"/>
        </w:rPr>
      </w:pPr>
    </w:p>
    <w:p w14:paraId="77070404" w14:textId="77777777" w:rsidR="006E23B8" w:rsidRDefault="006E23B8" w:rsidP="00385FEC">
      <w:pPr>
        <w:tabs>
          <w:tab w:val="left" w:pos="7299"/>
        </w:tabs>
      </w:pPr>
    </w:p>
    <w:p w14:paraId="1112057D" w14:textId="77777777" w:rsidR="006E23B8" w:rsidRDefault="006E23B8" w:rsidP="00385FEC">
      <w:pPr>
        <w:tabs>
          <w:tab w:val="left" w:pos="7299"/>
        </w:tabs>
      </w:pPr>
    </w:p>
    <w:p w14:paraId="12F7F448" w14:textId="77777777" w:rsidR="006E23B8" w:rsidRDefault="006E23B8" w:rsidP="00385FEC">
      <w:pPr>
        <w:tabs>
          <w:tab w:val="left" w:pos="7299"/>
        </w:tabs>
      </w:pPr>
    </w:p>
    <w:p w14:paraId="7135FCB1" w14:textId="77777777" w:rsidR="006E23B8" w:rsidRDefault="006E23B8" w:rsidP="00385FEC">
      <w:pPr>
        <w:tabs>
          <w:tab w:val="left" w:pos="7299"/>
        </w:tabs>
      </w:pPr>
    </w:p>
    <w:p w14:paraId="15259AC6" w14:textId="77777777" w:rsidR="006E23B8" w:rsidRDefault="006E23B8" w:rsidP="00385FEC">
      <w:pPr>
        <w:tabs>
          <w:tab w:val="left" w:pos="7299"/>
        </w:tabs>
      </w:pPr>
    </w:p>
    <w:p w14:paraId="2EBB1DE5" w14:textId="740DED70" w:rsidR="00385FEC" w:rsidRDefault="00385FEC" w:rsidP="006F3A02">
      <w:pPr>
        <w:autoSpaceDE w:val="0"/>
        <w:autoSpaceDN w:val="0"/>
        <w:adjustRightInd w:val="0"/>
        <w:spacing w:after="0"/>
        <w:jc w:val="both"/>
        <w:rPr>
          <w:i/>
          <w:szCs w:val="20"/>
        </w:rPr>
      </w:pPr>
    </w:p>
    <w:p w14:paraId="555AD72D" w14:textId="77777777" w:rsidR="006F3A02" w:rsidRPr="006F3A02" w:rsidRDefault="006F3A02" w:rsidP="006F3A02">
      <w:pPr>
        <w:autoSpaceDE w:val="0"/>
        <w:autoSpaceDN w:val="0"/>
        <w:adjustRightInd w:val="0"/>
        <w:spacing w:after="0"/>
        <w:jc w:val="both"/>
        <w:rPr>
          <w:rFonts w:cs="Arial"/>
          <w:b/>
          <w:i/>
          <w:color w:val="333333"/>
          <w:szCs w:val="20"/>
        </w:rPr>
      </w:pPr>
    </w:p>
    <w:p w14:paraId="6FF19619" w14:textId="221835A5" w:rsidR="00385FEC" w:rsidRDefault="00385FEC" w:rsidP="00385FEC">
      <w:pPr>
        <w:pStyle w:val="Prrafodelista"/>
        <w:autoSpaceDE w:val="0"/>
        <w:autoSpaceDN w:val="0"/>
        <w:adjustRightInd w:val="0"/>
        <w:spacing w:after="0" w:line="240" w:lineRule="auto"/>
        <w:ind w:left="1440"/>
        <w:jc w:val="both"/>
        <w:rPr>
          <w:rFonts w:ascii="Verdana" w:hAnsi="Verdana" w:cs="Arial"/>
          <w:b/>
          <w:i/>
          <w:color w:val="333333"/>
          <w:sz w:val="20"/>
          <w:szCs w:val="20"/>
        </w:rPr>
      </w:pPr>
    </w:p>
    <w:p w14:paraId="65B9692C" w14:textId="77777777" w:rsidR="00385FEC" w:rsidRPr="00C42CC9" w:rsidRDefault="00385FEC" w:rsidP="00C42CC9">
      <w:pPr>
        <w:autoSpaceDE w:val="0"/>
        <w:autoSpaceDN w:val="0"/>
        <w:adjustRightInd w:val="0"/>
        <w:spacing w:after="0"/>
        <w:jc w:val="both"/>
        <w:rPr>
          <w:rFonts w:cs="Arial"/>
          <w:b/>
          <w:i/>
          <w:color w:val="333333"/>
          <w:szCs w:val="20"/>
        </w:rPr>
      </w:pPr>
    </w:p>
    <w:p w14:paraId="7F6B559B" w14:textId="0DD5552F" w:rsidR="007A493B" w:rsidRDefault="007A493B" w:rsidP="001E7F6B">
      <w:pPr>
        <w:pStyle w:val="Ttulo1"/>
        <w:numPr>
          <w:ilvl w:val="0"/>
          <w:numId w:val="16"/>
        </w:numPr>
        <w:rPr>
          <w:rStyle w:val="Ttulo2Car"/>
          <w:rFonts w:ascii="Verdana" w:hAnsi="Verdana"/>
          <w:color w:val="auto"/>
          <w:sz w:val="24"/>
          <w:szCs w:val="24"/>
        </w:rPr>
      </w:pPr>
      <w:bookmarkStart w:id="9" w:name="_Toc70667490"/>
      <w:r w:rsidRPr="00615C8C">
        <w:rPr>
          <w:caps/>
        </w:rPr>
        <w:t>R</w:t>
      </w:r>
      <w:r w:rsidRPr="00615C8C">
        <w:rPr>
          <w:rStyle w:val="Ttulo2Car"/>
          <w:rFonts w:ascii="Verdana" w:hAnsi="Verdana"/>
          <w:color w:val="auto"/>
          <w:sz w:val="24"/>
          <w:szCs w:val="24"/>
        </w:rPr>
        <w:t xml:space="preserve">egistro de </w:t>
      </w:r>
      <w:r w:rsidR="009074F3">
        <w:rPr>
          <w:rStyle w:val="Ttulo2Car"/>
          <w:rFonts w:ascii="Verdana" w:hAnsi="Verdana"/>
          <w:color w:val="auto"/>
          <w:sz w:val="24"/>
          <w:szCs w:val="24"/>
        </w:rPr>
        <w:t>i</w:t>
      </w:r>
      <w:r w:rsidRPr="00615C8C">
        <w:rPr>
          <w:rStyle w:val="Ttulo2Car"/>
          <w:rFonts w:ascii="Verdana" w:hAnsi="Verdana"/>
          <w:color w:val="auto"/>
          <w:sz w:val="24"/>
          <w:szCs w:val="24"/>
        </w:rPr>
        <w:t>nformación</w:t>
      </w:r>
      <w:bookmarkEnd w:id="9"/>
      <w:r w:rsidR="00615C8C">
        <w:rPr>
          <w:rStyle w:val="Ttulo2Car"/>
          <w:rFonts w:ascii="Verdana" w:hAnsi="Verdana"/>
          <w:color w:val="auto"/>
          <w:sz w:val="24"/>
          <w:szCs w:val="24"/>
        </w:rPr>
        <w:t xml:space="preserve"> </w:t>
      </w:r>
    </w:p>
    <w:p w14:paraId="2FE6A775" w14:textId="3EB31091" w:rsidR="009074F3" w:rsidRDefault="009074F3" w:rsidP="009074F3"/>
    <w:p w14:paraId="73BFC843" w14:textId="0CD93C10" w:rsidR="009074F3" w:rsidRPr="007A493B" w:rsidRDefault="009074F3" w:rsidP="009074F3">
      <w:pPr>
        <w:spacing w:line="276" w:lineRule="auto"/>
        <w:jc w:val="both"/>
        <w:rPr>
          <w:szCs w:val="20"/>
        </w:rPr>
      </w:pPr>
      <w:r w:rsidRPr="007A493B">
        <w:rPr>
          <w:szCs w:val="20"/>
        </w:rPr>
        <w:t>Para el registro de información de postulantes y/o usuarios /as de</w:t>
      </w:r>
      <w:r w:rsidR="00936EF3">
        <w:rPr>
          <w:szCs w:val="20"/>
        </w:rPr>
        <w:t>l</w:t>
      </w:r>
      <w:r w:rsidRPr="007A493B">
        <w:rPr>
          <w:szCs w:val="20"/>
        </w:rPr>
        <w:t xml:space="preserve"> programa Yo Trabajo</w:t>
      </w:r>
      <w:r w:rsidR="00936EF3">
        <w:rPr>
          <w:szCs w:val="20"/>
        </w:rPr>
        <w:t>- Apoyo a tu plan laboral</w:t>
      </w:r>
      <w:r w:rsidRPr="007A493B">
        <w:rPr>
          <w:szCs w:val="20"/>
        </w:rPr>
        <w:t xml:space="preserve">, FOSIS ha dispuesto </w:t>
      </w:r>
      <w:r w:rsidR="00936EF3">
        <w:rPr>
          <w:szCs w:val="20"/>
        </w:rPr>
        <w:t>2</w:t>
      </w:r>
      <w:r w:rsidRPr="007A493B">
        <w:rPr>
          <w:szCs w:val="20"/>
        </w:rPr>
        <w:t xml:space="preserve"> instrumentos</w:t>
      </w:r>
      <w:r w:rsidRPr="007A493B">
        <w:rPr>
          <w:rStyle w:val="Refdenotaalpie"/>
          <w:szCs w:val="20"/>
        </w:rPr>
        <w:footnoteReference w:id="1"/>
      </w:r>
      <w:r w:rsidRPr="007A493B">
        <w:rPr>
          <w:szCs w:val="20"/>
        </w:rPr>
        <w:t>:</w:t>
      </w:r>
    </w:p>
    <w:p w14:paraId="1F72B70A" w14:textId="4ADF4C90" w:rsidR="009074F3" w:rsidRPr="007A493B" w:rsidRDefault="009074F3" w:rsidP="00C42CC9">
      <w:pPr>
        <w:jc w:val="both"/>
        <w:rPr>
          <w:i/>
          <w:szCs w:val="20"/>
        </w:rPr>
      </w:pPr>
      <w:r w:rsidRPr="007A493B">
        <w:rPr>
          <w:noProof/>
          <w:szCs w:val="20"/>
          <w:lang w:eastAsia="es-CL"/>
        </w:rPr>
        <w:drawing>
          <wp:anchor distT="0" distB="0" distL="114300" distR="114300" simplePos="0" relativeHeight="251676672" behindDoc="1" locked="0" layoutInCell="1" allowOverlap="1" wp14:anchorId="22ACC999" wp14:editId="226FA86B">
            <wp:simplePos x="0" y="0"/>
            <wp:positionH relativeFrom="column">
              <wp:posOffset>116205</wp:posOffset>
            </wp:positionH>
            <wp:positionV relativeFrom="paragraph">
              <wp:posOffset>366304</wp:posOffset>
            </wp:positionV>
            <wp:extent cx="6076950" cy="2876550"/>
            <wp:effectExtent l="38100" t="0" r="95250" b="0"/>
            <wp:wrapTight wrapText="bothSides">
              <wp:wrapPolygon edited="0">
                <wp:start x="0" y="2289"/>
                <wp:lineTo x="-135" y="2575"/>
                <wp:lineTo x="-135" y="4148"/>
                <wp:lineTo x="677" y="4864"/>
                <wp:lineTo x="1287" y="7152"/>
                <wp:lineTo x="203" y="9298"/>
                <wp:lineTo x="-135" y="9441"/>
                <wp:lineTo x="-135" y="13017"/>
                <wp:lineTo x="948" y="14019"/>
                <wp:lineTo x="1016" y="16307"/>
                <wp:lineTo x="-68" y="18453"/>
                <wp:lineTo x="-135" y="19454"/>
                <wp:lineTo x="0" y="19740"/>
                <wp:lineTo x="7313" y="19740"/>
                <wp:lineTo x="20584" y="19025"/>
                <wp:lineTo x="20584" y="18596"/>
                <wp:lineTo x="21803" y="16164"/>
                <wp:lineTo x="21735" y="15163"/>
                <wp:lineTo x="21397" y="14019"/>
                <wp:lineTo x="21532" y="12016"/>
                <wp:lineTo x="19501" y="11730"/>
                <wp:lineTo x="11376" y="11730"/>
                <wp:lineTo x="20787" y="10156"/>
                <wp:lineTo x="20787" y="9441"/>
                <wp:lineTo x="21871" y="7152"/>
                <wp:lineTo x="21735" y="6437"/>
                <wp:lineTo x="21194" y="4864"/>
                <wp:lineTo x="21329" y="3290"/>
                <wp:lineTo x="19569" y="3004"/>
                <wp:lineTo x="7313" y="2289"/>
                <wp:lineTo x="0" y="2289"/>
              </wp:wrapPolygon>
            </wp:wrapTight>
            <wp:docPr id="1" name="Diagrama 1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37" r:lo="rId38" r:qs="rId39" r:cs="rId40"/>
              </a:graphicData>
            </a:graphic>
            <wp14:sizeRelV relativeFrom="margin">
              <wp14:pctHeight>0</wp14:pctHeight>
            </wp14:sizeRelV>
          </wp:anchor>
        </w:drawing>
      </w:r>
      <w:r w:rsidRPr="007A493B">
        <w:rPr>
          <w:i/>
          <w:szCs w:val="20"/>
        </w:rPr>
        <w:t xml:space="preserve">Figura </w:t>
      </w:r>
      <w:r w:rsidR="00011FC3">
        <w:rPr>
          <w:i/>
          <w:szCs w:val="20"/>
        </w:rPr>
        <w:t>8</w:t>
      </w:r>
      <w:r w:rsidRPr="007A493B">
        <w:rPr>
          <w:i/>
          <w:szCs w:val="20"/>
        </w:rPr>
        <w:t>: Instrumentos para el Registro de Información de Usuarios de</w:t>
      </w:r>
      <w:r>
        <w:rPr>
          <w:i/>
          <w:szCs w:val="20"/>
        </w:rPr>
        <w:t>l Programa Yo Trabajo-</w:t>
      </w:r>
      <w:r w:rsidR="00936EF3">
        <w:rPr>
          <w:i/>
          <w:szCs w:val="20"/>
        </w:rPr>
        <w:t>Apoyo a tu plan laboral.</w:t>
      </w:r>
    </w:p>
    <w:p w14:paraId="0EE4C87D" w14:textId="49999DA1" w:rsidR="009074F3" w:rsidRPr="007A493B" w:rsidRDefault="009074F3" w:rsidP="009074F3">
      <w:pPr>
        <w:tabs>
          <w:tab w:val="left" w:pos="7299"/>
        </w:tabs>
        <w:rPr>
          <w:b/>
          <w:caps/>
          <w:szCs w:val="20"/>
        </w:rPr>
      </w:pPr>
    </w:p>
    <w:p w14:paraId="79EC0C51" w14:textId="77777777" w:rsidR="009074F3" w:rsidRPr="007A493B" w:rsidRDefault="009074F3" w:rsidP="009074F3">
      <w:pPr>
        <w:tabs>
          <w:tab w:val="left" w:pos="7299"/>
        </w:tabs>
        <w:rPr>
          <w:b/>
          <w:caps/>
          <w:szCs w:val="20"/>
        </w:rPr>
      </w:pPr>
    </w:p>
    <w:p w14:paraId="6FA1865E" w14:textId="77777777" w:rsidR="009074F3" w:rsidRDefault="009074F3" w:rsidP="009074F3">
      <w:pPr>
        <w:autoSpaceDE w:val="0"/>
        <w:autoSpaceDN w:val="0"/>
        <w:adjustRightInd w:val="0"/>
        <w:spacing w:after="0"/>
        <w:jc w:val="both"/>
        <w:rPr>
          <w:rFonts w:cs="Euphemia"/>
          <w:color w:val="000000"/>
          <w:szCs w:val="20"/>
        </w:rPr>
      </w:pPr>
    </w:p>
    <w:p w14:paraId="768F5514" w14:textId="77777777" w:rsidR="009074F3" w:rsidRPr="009074F3" w:rsidRDefault="009074F3" w:rsidP="009074F3"/>
    <w:p w14:paraId="53C01943" w14:textId="77777777" w:rsidR="007A493B" w:rsidRPr="007A493B" w:rsidRDefault="007A493B" w:rsidP="007A493B">
      <w:pPr>
        <w:pStyle w:val="Prrafodelista"/>
        <w:tabs>
          <w:tab w:val="left" w:pos="7299"/>
        </w:tabs>
        <w:ind w:left="1080"/>
        <w:rPr>
          <w:rFonts w:ascii="Verdana" w:hAnsi="Verdana"/>
          <w:sz w:val="20"/>
          <w:szCs w:val="20"/>
        </w:rPr>
      </w:pPr>
    </w:p>
    <w:p w14:paraId="2160EDCB" w14:textId="221793BF" w:rsidR="009074F3" w:rsidRDefault="009074F3" w:rsidP="009074F3">
      <w:pPr>
        <w:pStyle w:val="Prrafodelista"/>
        <w:tabs>
          <w:tab w:val="left" w:pos="7299"/>
        </w:tabs>
        <w:ind w:left="1440"/>
        <w:rPr>
          <w:rFonts w:ascii="Verdana" w:hAnsi="Verdana"/>
          <w:b/>
          <w:i/>
          <w:sz w:val="20"/>
          <w:szCs w:val="20"/>
        </w:rPr>
      </w:pPr>
    </w:p>
    <w:p w14:paraId="7D8BCACB" w14:textId="76EFC7BA" w:rsidR="009074F3" w:rsidRDefault="009074F3" w:rsidP="009074F3">
      <w:pPr>
        <w:pStyle w:val="Prrafodelista"/>
        <w:tabs>
          <w:tab w:val="left" w:pos="7299"/>
        </w:tabs>
        <w:ind w:left="1440"/>
        <w:rPr>
          <w:rFonts w:ascii="Verdana" w:hAnsi="Verdana"/>
          <w:b/>
          <w:i/>
          <w:sz w:val="20"/>
          <w:szCs w:val="20"/>
        </w:rPr>
      </w:pPr>
    </w:p>
    <w:p w14:paraId="67CE1FAE" w14:textId="69A252D1" w:rsidR="009074F3" w:rsidRDefault="009074F3" w:rsidP="009074F3">
      <w:pPr>
        <w:pStyle w:val="Prrafodelista"/>
        <w:tabs>
          <w:tab w:val="left" w:pos="7299"/>
        </w:tabs>
        <w:ind w:left="1440"/>
        <w:rPr>
          <w:rFonts w:ascii="Verdana" w:hAnsi="Verdana"/>
          <w:b/>
          <w:i/>
          <w:sz w:val="20"/>
          <w:szCs w:val="20"/>
        </w:rPr>
      </w:pPr>
    </w:p>
    <w:p w14:paraId="19BE26F7" w14:textId="63776D42" w:rsidR="009074F3" w:rsidRDefault="009074F3" w:rsidP="00936EF3">
      <w:pPr>
        <w:tabs>
          <w:tab w:val="left" w:pos="7299"/>
        </w:tabs>
        <w:rPr>
          <w:b/>
          <w:i/>
          <w:szCs w:val="20"/>
        </w:rPr>
      </w:pPr>
    </w:p>
    <w:p w14:paraId="77A7674C" w14:textId="6C32C525" w:rsidR="00936EF3" w:rsidRDefault="00936EF3" w:rsidP="00936EF3">
      <w:pPr>
        <w:tabs>
          <w:tab w:val="left" w:pos="7299"/>
        </w:tabs>
        <w:rPr>
          <w:b/>
          <w:i/>
          <w:szCs w:val="20"/>
        </w:rPr>
      </w:pPr>
    </w:p>
    <w:p w14:paraId="72C20411" w14:textId="46DA3A14" w:rsidR="00936EF3" w:rsidRDefault="00936EF3" w:rsidP="00936EF3">
      <w:pPr>
        <w:tabs>
          <w:tab w:val="left" w:pos="7299"/>
        </w:tabs>
        <w:rPr>
          <w:b/>
          <w:i/>
          <w:szCs w:val="20"/>
        </w:rPr>
      </w:pPr>
    </w:p>
    <w:p w14:paraId="3CF2DD78" w14:textId="0198E63A" w:rsidR="00936EF3" w:rsidRDefault="00936EF3" w:rsidP="00936EF3">
      <w:pPr>
        <w:tabs>
          <w:tab w:val="left" w:pos="7299"/>
        </w:tabs>
        <w:rPr>
          <w:b/>
          <w:i/>
          <w:szCs w:val="20"/>
        </w:rPr>
      </w:pPr>
    </w:p>
    <w:p w14:paraId="20565CFB" w14:textId="7390CD68" w:rsidR="009568B1" w:rsidRDefault="009568B1" w:rsidP="009568B1">
      <w:pPr>
        <w:spacing w:after="200" w:line="288" w:lineRule="auto"/>
        <w:rPr>
          <w:b/>
          <w:i/>
          <w:szCs w:val="20"/>
        </w:rPr>
      </w:pPr>
    </w:p>
    <w:p w14:paraId="1525156E" w14:textId="18FDABFF" w:rsidR="00936EF3" w:rsidRDefault="00936EF3" w:rsidP="009568B1">
      <w:pPr>
        <w:spacing w:after="200" w:line="288" w:lineRule="auto"/>
        <w:rPr>
          <w:b/>
          <w:i/>
          <w:szCs w:val="20"/>
        </w:rPr>
      </w:pPr>
    </w:p>
    <w:p w14:paraId="56BC1686" w14:textId="08B8F810" w:rsidR="006F3A02" w:rsidRDefault="006F3A02" w:rsidP="009568B1">
      <w:pPr>
        <w:spacing w:after="200" w:line="288" w:lineRule="auto"/>
        <w:rPr>
          <w:b/>
          <w:i/>
          <w:szCs w:val="20"/>
        </w:rPr>
      </w:pPr>
    </w:p>
    <w:p w14:paraId="3B112813" w14:textId="1C3B2577" w:rsidR="006F3A02" w:rsidRDefault="006F3A02" w:rsidP="009568B1">
      <w:pPr>
        <w:spacing w:after="200" w:line="288" w:lineRule="auto"/>
        <w:rPr>
          <w:b/>
          <w:i/>
          <w:szCs w:val="20"/>
        </w:rPr>
      </w:pPr>
    </w:p>
    <w:p w14:paraId="2419016D" w14:textId="6E58791A" w:rsidR="006F3A02" w:rsidRDefault="006F3A02" w:rsidP="009568B1">
      <w:pPr>
        <w:spacing w:after="200" w:line="288" w:lineRule="auto"/>
        <w:rPr>
          <w:b/>
          <w:i/>
          <w:szCs w:val="20"/>
        </w:rPr>
      </w:pPr>
    </w:p>
    <w:p w14:paraId="532AD7B9" w14:textId="2DA2C906" w:rsidR="006F3A02" w:rsidRDefault="006F3A02" w:rsidP="009568B1">
      <w:pPr>
        <w:spacing w:after="200" w:line="288" w:lineRule="auto"/>
        <w:rPr>
          <w:b/>
          <w:i/>
          <w:szCs w:val="20"/>
        </w:rPr>
      </w:pPr>
    </w:p>
    <w:p w14:paraId="5906A579" w14:textId="77777777" w:rsidR="006F3A02" w:rsidRDefault="006F3A02" w:rsidP="009568B1">
      <w:pPr>
        <w:spacing w:after="200" w:line="288" w:lineRule="auto"/>
        <w:rPr>
          <w:b/>
          <w:i/>
          <w:szCs w:val="20"/>
        </w:rPr>
      </w:pPr>
    </w:p>
    <w:p w14:paraId="71ABCF33" w14:textId="77777777" w:rsidR="00936EF3" w:rsidRPr="009568B1" w:rsidRDefault="00936EF3" w:rsidP="009568B1">
      <w:pPr>
        <w:spacing w:after="200" w:line="288" w:lineRule="auto"/>
        <w:rPr>
          <w:rFonts w:ascii="Calibri" w:eastAsia="Times New Roman" w:hAnsi="Calibri"/>
          <w:sz w:val="16"/>
          <w:szCs w:val="16"/>
          <w:lang w:val="es-CL"/>
        </w:rPr>
      </w:pPr>
    </w:p>
    <w:p w14:paraId="68C6C95A" w14:textId="2D277AC8" w:rsidR="006F3A02" w:rsidRDefault="006F3A02" w:rsidP="006F3A02"/>
    <w:p w14:paraId="316BAEB1" w14:textId="102B30E5" w:rsidR="00520F5F" w:rsidRPr="00520F5F" w:rsidRDefault="00520F5F" w:rsidP="00520F5F">
      <w:pPr>
        <w:spacing w:after="0"/>
        <w:outlineLvl w:val="0"/>
        <w:rPr>
          <w:b/>
          <w:sz w:val="24"/>
          <w:lang w:val="es-CL"/>
        </w:rPr>
      </w:pPr>
      <w:bookmarkStart w:id="10" w:name="_Toc42101343"/>
      <w:bookmarkStart w:id="11" w:name="_Toc70667491"/>
      <w:r w:rsidRPr="00520F5F">
        <w:rPr>
          <w:b/>
          <w:bCs/>
          <w:sz w:val="24"/>
        </w:rPr>
        <w:t>ANEXO 1:</w:t>
      </w:r>
      <w:r>
        <w:t xml:space="preserve"> </w:t>
      </w:r>
      <w:r w:rsidRPr="00520F5F">
        <w:rPr>
          <w:b/>
          <w:sz w:val="24"/>
          <w:lang w:val="es-CL"/>
        </w:rPr>
        <w:t>INSTRUMENTO DE DIAGNÓSTICO PARA LA SELECCIÓN –</w:t>
      </w:r>
      <w:bookmarkEnd w:id="11"/>
      <w:r w:rsidRPr="00520F5F">
        <w:rPr>
          <w:b/>
          <w:sz w:val="24"/>
          <w:lang w:val="es-CL"/>
        </w:rPr>
        <w:t xml:space="preserve"> </w:t>
      </w:r>
    </w:p>
    <w:p w14:paraId="0B1992FF" w14:textId="77777777" w:rsidR="00520F5F" w:rsidRPr="00520F5F" w:rsidRDefault="00520F5F" w:rsidP="00520F5F">
      <w:pPr>
        <w:spacing w:after="0"/>
        <w:outlineLvl w:val="0"/>
        <w:rPr>
          <w:b/>
          <w:sz w:val="24"/>
          <w:lang w:val="es-CL"/>
        </w:rPr>
      </w:pPr>
      <w:bookmarkStart w:id="12" w:name="_Toc70667492"/>
      <w:r w:rsidRPr="00520F5F">
        <w:rPr>
          <w:b/>
          <w:sz w:val="24"/>
          <w:lang w:val="es-CL"/>
        </w:rPr>
        <w:t>LINEA BASE (LB)</w:t>
      </w:r>
      <w:bookmarkEnd w:id="10"/>
      <w:bookmarkEnd w:id="12"/>
    </w:p>
    <w:p w14:paraId="6F28FA2E" w14:textId="77777777" w:rsidR="00520F5F" w:rsidRPr="00520F5F" w:rsidRDefault="00520F5F" w:rsidP="00520F5F">
      <w:pPr>
        <w:rPr>
          <w:bCs/>
          <w:sz w:val="24"/>
          <w:lang w:val="es-CL"/>
        </w:rPr>
      </w:pPr>
      <w:r w:rsidRPr="00520F5F">
        <w:rPr>
          <w:bCs/>
          <w:sz w:val="24"/>
          <w:lang w:val="es-CL"/>
        </w:rPr>
        <w:t>Apoyo a tu Plan Laboral 2020-2021</w:t>
      </w:r>
    </w:p>
    <w:p w14:paraId="1212A3BC" w14:textId="77777777" w:rsidR="00520F5F" w:rsidRPr="00520F5F" w:rsidRDefault="00520F5F" w:rsidP="00520F5F">
      <w:pPr>
        <w:spacing w:after="0"/>
        <w:jc w:val="center"/>
        <w:rPr>
          <w:rFonts w:ascii="Calibri" w:eastAsia="Times New Roman" w:hAnsi="Calibri"/>
          <w:b/>
          <w:sz w:val="22"/>
          <w:szCs w:val="22"/>
          <w:lang w:val="es-CL"/>
        </w:rPr>
      </w:pPr>
    </w:p>
    <w:p w14:paraId="702021DC" w14:textId="77777777" w:rsidR="00520F5F" w:rsidRPr="00520F5F" w:rsidRDefault="00520F5F" w:rsidP="00520F5F">
      <w:pPr>
        <w:numPr>
          <w:ilvl w:val="0"/>
          <w:numId w:val="11"/>
        </w:numPr>
        <w:spacing w:after="0" w:line="288" w:lineRule="auto"/>
        <w:contextualSpacing/>
        <w:rPr>
          <w:rFonts w:ascii="Calibri" w:eastAsia="Times New Roman" w:hAnsi="Calibri"/>
          <w:b/>
          <w:sz w:val="16"/>
          <w:szCs w:val="16"/>
          <w:lang w:val="es-CL"/>
        </w:rPr>
      </w:pPr>
      <w:r w:rsidRPr="00520F5F">
        <w:rPr>
          <w:rFonts w:ascii="Calibri" w:eastAsia="Times New Roman" w:hAnsi="Calibri"/>
          <w:b/>
          <w:sz w:val="16"/>
          <w:szCs w:val="16"/>
          <w:lang w:val="es-CL"/>
        </w:rPr>
        <w:t>DATOS GENERALES DEL PROYECTO</w:t>
      </w:r>
    </w:p>
    <w:tbl>
      <w:tblPr>
        <w:tblStyle w:val="Tabladelista4-nfasis33"/>
        <w:tblW w:w="0" w:type="auto"/>
        <w:tblLook w:val="04A0" w:firstRow="1" w:lastRow="0" w:firstColumn="1" w:lastColumn="0" w:noHBand="0" w:noVBand="1"/>
      </w:tblPr>
      <w:tblGrid>
        <w:gridCol w:w="1922"/>
        <w:gridCol w:w="1886"/>
        <w:gridCol w:w="1038"/>
        <w:gridCol w:w="1049"/>
        <w:gridCol w:w="972"/>
        <w:gridCol w:w="1469"/>
        <w:gridCol w:w="1740"/>
      </w:tblGrid>
      <w:tr w:rsidR="00520F5F" w:rsidRPr="00520F5F" w14:paraId="5E15C0DE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53" w:type="dxa"/>
            <w:tcBorders>
              <w:bottom w:val="single" w:sz="4" w:space="0" w:color="auto"/>
              <w:right w:val="single" w:sz="4" w:space="0" w:color="auto"/>
            </w:tcBorders>
          </w:tcPr>
          <w:p w14:paraId="1BBFE877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bookmarkStart w:id="13" w:name="_Hlk4147823"/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a.1 CÓDIGO DEL PROYECTO</w:t>
            </w:r>
          </w:p>
        </w:tc>
        <w:tc>
          <w:tcPr>
            <w:tcW w:w="2053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45D44E" w14:textId="77777777" w:rsidR="00520F5F" w:rsidRPr="00520F5F" w:rsidRDefault="00520F5F" w:rsidP="00520F5F">
            <w:pPr>
              <w:spacing w:after="0" w:line="288" w:lineRule="auto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a.2 FOLIO</w:t>
            </w:r>
          </w:p>
        </w:tc>
        <w:tc>
          <w:tcPr>
            <w:tcW w:w="3260" w:type="dxa"/>
            <w:gridSpan w:val="3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EE7B39" w14:textId="77777777" w:rsidR="00520F5F" w:rsidRPr="00520F5F" w:rsidRDefault="00520F5F" w:rsidP="00520F5F">
            <w:pPr>
              <w:spacing w:after="0" w:line="288" w:lineRule="auto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a.3 FECHA DE APLICACIÓN DEL INTRUMENTO</w:t>
            </w:r>
          </w:p>
        </w:tc>
        <w:tc>
          <w:tcPr>
            <w:tcW w:w="3429" w:type="dxa"/>
            <w:gridSpan w:val="2"/>
            <w:tcBorders>
              <w:left w:val="single" w:sz="4" w:space="0" w:color="auto"/>
              <w:bottom w:val="single" w:sz="4" w:space="0" w:color="auto"/>
            </w:tcBorders>
          </w:tcPr>
          <w:p w14:paraId="10F9E6BE" w14:textId="77777777" w:rsidR="00520F5F" w:rsidRPr="00520F5F" w:rsidRDefault="00520F5F" w:rsidP="00520F5F">
            <w:pPr>
              <w:spacing w:after="0" w:line="288" w:lineRule="auto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a.4 PROGRAMA DE ORIGEN</w:t>
            </w:r>
          </w:p>
        </w:tc>
      </w:tr>
      <w:tr w:rsidR="00520F5F" w:rsidRPr="00520F5F" w14:paraId="42804415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4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53" w:type="dxa"/>
            <w:vMerge w:val="restart"/>
            <w:tcBorders>
              <w:top w:val="single" w:sz="4" w:space="0" w:color="auto"/>
              <w:right w:val="single" w:sz="4" w:space="0" w:color="auto"/>
            </w:tcBorders>
          </w:tcPr>
          <w:p w14:paraId="0394E72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053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0275A416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111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76248155" w14:textId="77777777" w:rsidR="00520F5F" w:rsidRPr="00520F5F" w:rsidRDefault="00520F5F" w:rsidP="00520F5F">
            <w:pPr>
              <w:spacing w:after="0" w:line="288" w:lineRule="auto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Día (</w:t>
            </w:r>
            <w:proofErr w:type="spellStart"/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dd</w:t>
            </w:r>
            <w:proofErr w:type="spellEnd"/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)</w:t>
            </w:r>
          </w:p>
        </w:tc>
        <w:tc>
          <w:tcPr>
            <w:tcW w:w="1112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71829390" w14:textId="77777777" w:rsidR="00520F5F" w:rsidRPr="00520F5F" w:rsidRDefault="00520F5F" w:rsidP="00520F5F">
            <w:pPr>
              <w:spacing w:after="0" w:line="288" w:lineRule="auto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Mes (mm)</w:t>
            </w:r>
          </w:p>
        </w:tc>
        <w:tc>
          <w:tcPr>
            <w:tcW w:w="1037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3963EBA1" w14:textId="77777777" w:rsidR="00520F5F" w:rsidRPr="00520F5F" w:rsidRDefault="00520F5F" w:rsidP="00520F5F">
            <w:pPr>
              <w:spacing w:after="0" w:line="288" w:lineRule="auto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Año (</w:t>
            </w:r>
            <w:proofErr w:type="spellStart"/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aa</w:t>
            </w:r>
            <w:proofErr w:type="spellEnd"/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)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14:paraId="4953641E" w14:textId="77777777" w:rsidR="00520F5F" w:rsidRPr="00520F5F" w:rsidRDefault="00520F5F" w:rsidP="00520F5F">
            <w:pPr>
              <w:spacing w:after="0" w:line="288" w:lineRule="auto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50400" behindDoc="0" locked="0" layoutInCell="1" allowOverlap="1" wp14:anchorId="12D11E53" wp14:editId="7B851923">
                      <wp:simplePos x="0" y="0"/>
                      <wp:positionH relativeFrom="column">
                        <wp:posOffset>66040</wp:posOffset>
                      </wp:positionH>
                      <wp:positionV relativeFrom="paragraph">
                        <wp:posOffset>3810</wp:posOffset>
                      </wp:positionV>
                      <wp:extent cx="107950" cy="107950"/>
                      <wp:effectExtent l="0" t="0" r="25400" b="25400"/>
                      <wp:wrapNone/>
                      <wp:docPr id="21" name="Rectángulo 2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flipV="1">
                                <a:off x="0" y="0"/>
                                <a:ext cx="107950" cy="10795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3C1ECD8F" id="Rectángulo 21" o:spid="_x0000_s1026" style="position:absolute;margin-left:5.2pt;margin-top:.3pt;width:8.5pt;height:8.5pt;flip:y;z-index:25175040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ZVNohQIAACIFAAAOAAAAZHJzL2Uyb0RvYy54bWysVEtu2zAQ3RfoHQjuG8lG0iRC5MBI4KJA&#10;kAR12qwZirII8FeStuzepmfpxfpIKYnzWRXVgpjhDOfz5o3OzrdakY3wQVpT08lBSYkw3DbSrGr6&#10;/W7x6YSSEJlpmLJG1HQnAj2fffxw1rtKTG1nVSM8QRATqt7VtIvRVUUReCc0CwfWCQNja71mEapf&#10;FY1nPaJrVUzL8nPRW984b7kIAbeXg5HOcvy2FTzetG0QkaiaoraYT5/Ph3QWszNWrTxzneRjGewf&#10;qtBMGiR9CnXJIiNrL9+E0pJ7G2wbD7jVhW1byUXuAd1MylfdLDvmRO4F4AT3BFP4f2H59ebWE9nU&#10;dDqhxDCNGX0Dan9+m9VaWYJbQNS7UMFz6W79qAWIqd9t6zVplXQ/MP2MAHoi2wzw7glgsY2E43JS&#10;Hp8eYQwcplFGvGIIk8I5H+IXYTVJQk09KslB2eYqxMH10SW5B6tks5BKZWUXLpQnG4ZRgyGN7SlR&#10;LERc1nSRv9QLsr14pgzpUc30uEyFMXCwVSxC1A6oBLOihKkVyM2jz7W8eB3eJL1Ds3uJy/y9lzg1&#10;cslCN1ScoyY3VmkZsRNK6pqe7L9WJllFZvUIRxrMMIokPdhmh2l6O9A8OL6QSHIFEG6ZB6/RIXY1&#10;3uBolUXbdpQo6az/9d598gfdYKWkx54Akp9r5gVa/GpAxNPJ4WFarKwcHh1Pofh9y8O+xaz1hcV8&#10;wDVUl8XkH9Wj2Hqr77HS85QVJmY4cg/gj8pFHPYXPwUu5vPshmVyLF6ZpeMpeMIpwXu3vWfejWSK&#10;GMy1fdwpVr3i1OCbXho7X0fbyky4Z1xBnaRgETOJxp9G2vR9PXs9/9pmfwEAAP//AwBQSwMEFAAG&#10;AAgAAAAhAB7pzFHaAAAABQEAAA8AAABkcnMvZG93bnJldi54bWxMjkFLxDAQhe+C/yGM4EXc1Cpd&#10;tzZdFkHwIuiugse0GZtiMylNuqn/3vHkHr95jzdftV3cII44hd6TgptVBgKp9aanTsH74en6HkSI&#10;mowePKGCHwywrc/PKl0an+gNj/vYCR6hUGoFNsaxlDK0Fp0OKz8icfblJ6cj49RJM+nE426QeZYV&#10;0ume+IPVIz5abL/3s1PwPOfpszncboqXaXm92uySDR9JqcuLZfcAIuIS/8vwp8/qULNT42cyQQzM&#10;2R03FRQgOM3XTA1f1wXIupKn9vUvAAAA//8DAFBLAQItABQABgAIAAAAIQC2gziS/gAAAOEBAAAT&#10;AAAAAAAAAAAAAAAAAAAAAABbQ29udGVudF9UeXBlc10ueG1sUEsBAi0AFAAGAAgAAAAhADj9If/W&#10;AAAAlAEAAAsAAAAAAAAAAAAAAAAALwEAAF9yZWxzLy5yZWxzUEsBAi0AFAAGAAgAAAAhAAtlU2iF&#10;AgAAIgUAAA4AAAAAAAAAAAAAAAAALgIAAGRycy9lMm9Eb2MueG1sUEsBAi0AFAAGAAgAAAAhAB7p&#10;zFHaAAAABQEAAA8AAAAAAAAAAAAAAAAA3wQAAGRycy9kb3ducmV2LnhtbFBLBQYAAAAABAAEAPMA&#10;AADmBQAAAAA=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Familias</w:t>
            </w:r>
          </w:p>
        </w:tc>
        <w:tc>
          <w:tcPr>
            <w:tcW w:w="186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vAlign w:val="center"/>
          </w:tcPr>
          <w:p w14:paraId="1F34AA91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51424" behindDoc="0" locked="0" layoutInCell="1" allowOverlap="1" wp14:anchorId="3C223C64" wp14:editId="087398BB">
                      <wp:simplePos x="0" y="0"/>
                      <wp:positionH relativeFrom="column">
                        <wp:posOffset>83820</wp:posOffset>
                      </wp:positionH>
                      <wp:positionV relativeFrom="paragraph">
                        <wp:posOffset>-3810</wp:posOffset>
                      </wp:positionV>
                      <wp:extent cx="107950" cy="107950"/>
                      <wp:effectExtent l="0" t="0" r="25400" b="25400"/>
                      <wp:wrapNone/>
                      <wp:docPr id="22" name="Rectángulo 2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flipV="1">
                                <a:off x="0" y="0"/>
                                <a:ext cx="107950" cy="10795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64A2DF15" id="Rectángulo 22" o:spid="_x0000_s1026" style="position:absolute;margin-left:6.6pt;margin-top:-.3pt;width:8.5pt;height:8.5pt;flip:y;z-index:2517514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6eQzhgIAACIFAAAOAAAAZHJzL2Uyb0RvYy54bWysVEtu2zAQ3RfoHQjuG8lG0iRC5MBI4KJA&#10;kAR12qwZirII8FeStuzepmfpxfpIKYnzWRXVQpjhDOfz5g3PzrdakY3wQVpT08lBSYkw3DbSrGr6&#10;/W7x6YSSEJlpmLJG1HQnAj2fffxw1rtKTG1nVSM8QRATqt7VtIvRVUUReCc0CwfWCQNja71mEapf&#10;FY1nPaJrVUzL8nPRW984b7kIAaeXg5HOcvy2FTzetG0QkaiaoraY/z7/H9K/mJ2xauWZ6yQfy2D/&#10;UIVm0iDpU6hLFhlZe/kmlJbc22DbeMCtLmzbSi5yD+hmUr7qZtkxJ3IvACe4J5jC/wvLrze3nsim&#10;ptMpJYZpzOgbUPvz26zWyhKcAqLehQqeS3frRy1ATP1uW69Jq6T7gelnBNAT2WaAd08Ai20kHIeT&#10;8vj0CGPgMI0y4hVDmBTO+RC/CKtJEmrqUUkOyjZXIQ6ujy7JPVglm4VUKiu7cKE82TCMGgxpbE+J&#10;YiHisKaL/KVekO3FNWVIj2qmx2UqjIGDrWIRonZAJZgVJUytQG4efa7lxe3wJukdmt1LXObvvcSp&#10;kUsWuqHiHDW5sUrLiJ1QUtf0ZP+2MskqMqtHONJghlEk6cE2O0zT24HmwfGFRJIrgHDLPHiNDrGr&#10;8Qa/Vlm0bUeJks76X++dJ3/QDVZKeuwJIPm5Zl6gxa8GRDydHB6mxcrK4dHxFIrftzzsW8xaX1jM&#10;Z4JXwfEsJv+oHsXWW32PlZ6nrDAxw5F7AH9ULuKwv3gUuJjPsxuWybF4ZZaOp+AJpwTv3faeeTeS&#10;KWIw1/Zxp1j1ilODb7pp7HwdbSsz4Z5xBXWSgkXMJBofjbTp+3r2en7aZn8BAAD//wMAUEsDBBQA&#10;BgAIAAAAIQCnNP/Z2wAAAAYBAAAPAAAAZHJzL2Rvd25yZXYueG1sTI5BS8QwEIXvgv8hjOBFdlNb&#10;KW636bIIghdBdxU8pk22KTaTkqSb+u8dT+7xm/d489W7xY7srH0YHAq4X2fANHZODdgL+Dg+rx6B&#10;hShRydGhFvCjA+ya66taVsolfNfnQ+wZjWCopAAT41RxHjqjrQxrN2mk7OS8lZHQ91x5mWjcjjzP&#10;spJbOSB9MHLST0Z334fZCniZ8/TVHotN+eqXt7vNPpnwmYS4vVn2W2BRL/G/DH/6pA4NObVuRhXY&#10;SFzk1BSwKoFRXGSELZ3LB+BNzS/1m18AAAD//wMAUEsBAi0AFAAGAAgAAAAhALaDOJL+AAAA4QEA&#10;ABMAAAAAAAAAAAAAAAAAAAAAAFtDb250ZW50X1R5cGVzXS54bWxQSwECLQAUAAYACAAAACEAOP0h&#10;/9YAAACUAQAACwAAAAAAAAAAAAAAAAAvAQAAX3JlbHMvLnJlbHNQSwECLQAUAAYACAAAACEATOnk&#10;M4YCAAAiBQAADgAAAAAAAAAAAAAAAAAuAgAAZHJzL2Uyb0RvYy54bWxQSwECLQAUAAYACAAAACEA&#10;pzT/2dsAAAAGAQAADwAAAAAAAAAAAAAAAADgBAAAZHJzL2Rvd25yZXYueG1sUEsFBgAAAAAEAAQA&#10;8wAAAOgFAAAAAA==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 xml:space="preserve">             Calle</w:t>
            </w:r>
          </w:p>
        </w:tc>
      </w:tr>
      <w:tr w:rsidR="00520F5F" w:rsidRPr="00520F5F" w14:paraId="3DA449C8" w14:textId="77777777" w:rsidTr="0090519C">
        <w:trPr>
          <w:trHeight w:val="24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53" w:type="dxa"/>
            <w:vMerge/>
            <w:tcBorders>
              <w:right w:val="single" w:sz="4" w:space="0" w:color="auto"/>
            </w:tcBorders>
            <w:shd w:val="clear" w:color="auto" w:fill="EDEDED"/>
          </w:tcPr>
          <w:p w14:paraId="4DC0B770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053" w:type="dxa"/>
            <w:vMerge/>
            <w:tcBorders>
              <w:left w:val="single" w:sz="4" w:space="0" w:color="auto"/>
              <w:right w:val="single" w:sz="4" w:space="0" w:color="auto"/>
            </w:tcBorders>
            <w:shd w:val="clear" w:color="auto" w:fill="EDEDED"/>
          </w:tcPr>
          <w:p w14:paraId="754A2D69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111" w:type="dxa"/>
            <w:vMerge/>
            <w:tcBorders>
              <w:left w:val="single" w:sz="4" w:space="0" w:color="auto"/>
              <w:right w:val="single" w:sz="4" w:space="0" w:color="auto"/>
            </w:tcBorders>
            <w:shd w:val="clear" w:color="auto" w:fill="EDEDED"/>
          </w:tcPr>
          <w:p w14:paraId="39BCFA4C" w14:textId="77777777" w:rsidR="00520F5F" w:rsidRPr="00520F5F" w:rsidRDefault="00520F5F" w:rsidP="00520F5F">
            <w:pPr>
              <w:spacing w:after="0" w:line="288" w:lineRule="auto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112" w:type="dxa"/>
            <w:vMerge/>
            <w:tcBorders>
              <w:left w:val="single" w:sz="4" w:space="0" w:color="auto"/>
              <w:right w:val="single" w:sz="4" w:space="0" w:color="auto"/>
            </w:tcBorders>
            <w:shd w:val="clear" w:color="auto" w:fill="EDEDED"/>
          </w:tcPr>
          <w:p w14:paraId="21DB17D8" w14:textId="77777777" w:rsidR="00520F5F" w:rsidRPr="00520F5F" w:rsidRDefault="00520F5F" w:rsidP="00520F5F">
            <w:pPr>
              <w:spacing w:after="0" w:line="288" w:lineRule="auto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037" w:type="dxa"/>
            <w:vMerge/>
            <w:tcBorders>
              <w:left w:val="single" w:sz="4" w:space="0" w:color="auto"/>
              <w:right w:val="single" w:sz="4" w:space="0" w:color="auto"/>
            </w:tcBorders>
            <w:shd w:val="clear" w:color="auto" w:fill="EDEDED"/>
          </w:tcPr>
          <w:p w14:paraId="6D2E71F6" w14:textId="77777777" w:rsidR="00520F5F" w:rsidRPr="00520F5F" w:rsidRDefault="00520F5F" w:rsidP="00520F5F">
            <w:pPr>
              <w:spacing w:after="0" w:line="288" w:lineRule="auto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auto" w:fill="EDEDED"/>
            <w:vAlign w:val="center"/>
          </w:tcPr>
          <w:p w14:paraId="29D6E8EC" w14:textId="77777777" w:rsidR="00520F5F" w:rsidRPr="00520F5F" w:rsidRDefault="00520F5F" w:rsidP="00520F5F">
            <w:pPr>
              <w:spacing w:after="0" w:line="288" w:lineRule="auto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52448" behindDoc="0" locked="0" layoutInCell="1" allowOverlap="1" wp14:anchorId="55B6ED96" wp14:editId="65C58169">
                      <wp:simplePos x="0" y="0"/>
                      <wp:positionH relativeFrom="column">
                        <wp:posOffset>64135</wp:posOffset>
                      </wp:positionH>
                      <wp:positionV relativeFrom="paragraph">
                        <wp:posOffset>14605</wp:posOffset>
                      </wp:positionV>
                      <wp:extent cx="107950" cy="107950"/>
                      <wp:effectExtent l="0" t="0" r="25400" b="25400"/>
                      <wp:wrapNone/>
                      <wp:docPr id="25" name="Rectángulo 2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flipV="1">
                                <a:off x="0" y="0"/>
                                <a:ext cx="107950" cy="10795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555BF53D" id="Rectángulo 25" o:spid="_x0000_s1026" style="position:absolute;margin-left:5.05pt;margin-top:1.15pt;width:8.5pt;height:8.5pt;flip:y;z-index:25175244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/dRmyhgIAACIFAAAOAAAAZHJzL2Uyb0RvYy54bWysVEtu2zAQ3RfoHQjuG8lG0iRC5MBI4KJA&#10;kAR12qwZirII8FeStuzepmfpxfpIKYnzWRXVQpjhDOfz5g3PzrdakY3wQVpT08lBSYkw3DbSrGr6&#10;/W7x6YSSEJlpmLJG1HQnAj2fffxw1rtKTG1nVSM8QRATqt7VtIvRVUUReCc0CwfWCQNja71mEapf&#10;FY1nPaJrVUzL8nPRW984b7kIAaeXg5HOcvy2FTzetG0QkaiaoraY/z7/H9K/mJ2xauWZ6yQfy2D/&#10;UIVm0iDpU6hLFhlZe/kmlJbc22DbeMCtLmzbSi5yD+hmUr7qZtkxJ3IvACe4J5jC/wvLrze3nsim&#10;ptMjSgzTmNE3oPbnt1mtlSU4BUS9CxU8l+7Wj1qAmPrdtl6TVkn3A9PPCKAnss0A754AFttIOA4n&#10;5fHpEcbAYRplxCuGMCmc8yF+EVaTJNTUo5IclG2uQhxcH12Se7BKNgupVFZ24UJ5smEYNRjS2J4S&#10;xULEYU0X+Uu9INuLa8qQHtVMj8tUGAMHW8UiRO2ASjArSphagdw8+lzLi9vhTdI7NLuXuMzfe4lT&#10;I5csdEPFOWpyY5WWETuhpK7pyf5tZZJVZFaPcKTBDKNI0oNtdpimtwPNg+MLiSRXAOGWefAaHWJX&#10;4w1+rbJo244SJZ31v947T/6gG6yU9NgTQPJzzbxAi18NiHg6OTxMi5WVw6PjKRS/b3nYt5i1vrCY&#10;zwSvguNZTP5RPYqtt/oeKz1PWWFihiP3AP6oXMRhf/EocDGfZzcsk2PxyiwdT8ETTgneu+09824k&#10;U8Rgru3jTrHqFacG33TT2Pk62lZmwj3jCuokBYuYSTQ+GmnT9/Xs9fy0zf4CAAD//wMAUEsDBBQA&#10;BgAIAAAAIQB27J5A2wAAAAYBAAAPAAAAZHJzL2Rvd25yZXYueG1sTI5BS8QwEIXvgv8hjOBFdtNt&#10;YbW16bIIghdBdxX2mDaxKTaTkqSb+u8dT+7xm/d489W7xY7srH0YHArYrDNgGjunBuwFfByfVw/A&#10;QpSo5OhQC/jRAXbN9VUtK+USvuvzIfaMRjBUUoCJcao4D53RVoa1mzRS9uW8lZHQ91x5mWjcjjzP&#10;si23ckD6YOSkn4zuvg+zFfAy5+nUHoty++qXt7tyn0z4TELc3iz7R2BRL/G/DH/6pA4NObVuRhXY&#10;SJxtqCkgL4BRnN8TtnQuC+BNzS/1m18AAAD//wMAUEsBAi0AFAAGAAgAAAAhALaDOJL+AAAA4QEA&#10;ABMAAAAAAAAAAAAAAAAAAAAAAFtDb250ZW50X1R5cGVzXS54bWxQSwECLQAUAAYACAAAACEAOP0h&#10;/9YAAACUAQAACwAAAAAAAAAAAAAAAAAvAQAAX3JlbHMvLnJlbHNQSwECLQAUAAYACAAAACEA/3UZ&#10;soYCAAAiBQAADgAAAAAAAAAAAAAAAAAuAgAAZHJzL2Uyb0RvYy54bWxQSwECLQAUAAYACAAAACEA&#10;duyeQNsAAAAGAQAADwAAAAAAAAAAAAAAAADgBAAAZHJzL2Rvd25yZXYueG1sUEsFBgAAAAAEAAQA&#10;8wAAAOgFAAAAAA==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w:t xml:space="preserve"> Caminos</w:t>
            </w:r>
          </w:p>
        </w:tc>
        <w:tc>
          <w:tcPr>
            <w:tcW w:w="1869" w:type="dxa"/>
            <w:tcBorders>
              <w:top w:val="single" w:sz="4" w:space="0" w:color="auto"/>
              <w:left w:val="single" w:sz="4" w:space="0" w:color="auto"/>
            </w:tcBorders>
            <w:shd w:val="clear" w:color="auto" w:fill="EDEDED"/>
            <w:vAlign w:val="center"/>
          </w:tcPr>
          <w:p w14:paraId="34B277A2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53472" behindDoc="0" locked="0" layoutInCell="1" allowOverlap="1" wp14:anchorId="650284E4" wp14:editId="2CB10050">
                      <wp:simplePos x="0" y="0"/>
                      <wp:positionH relativeFrom="column">
                        <wp:posOffset>81915</wp:posOffset>
                      </wp:positionH>
                      <wp:positionV relativeFrom="paragraph">
                        <wp:posOffset>13970</wp:posOffset>
                      </wp:positionV>
                      <wp:extent cx="107950" cy="107950"/>
                      <wp:effectExtent l="0" t="0" r="25400" b="25400"/>
                      <wp:wrapNone/>
                      <wp:docPr id="27" name="Rectángulo 2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flipV="1">
                                <a:off x="0" y="0"/>
                                <a:ext cx="107950" cy="10795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2F770B13" id="Rectángulo 27" o:spid="_x0000_s1026" style="position:absolute;margin-left:6.45pt;margin-top:1.1pt;width:8.5pt;height:8.5pt;flip:y;z-index:2517534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fTzfhgIAACIFAAAOAAAAZHJzL2Uyb0RvYy54bWysVEtu2zAQ3RfoHQjuG8lGUidC5MBI4KJA&#10;kARN2qwZirII8FeStuzepmfpxfpIKYnzWRXVQpjhDOfz5g1Pz7ZakY3wQVpT08lBSYkw3DbSrGr6&#10;/W756ZiSEJlpmLJG1HQnAj2bf/xw2rtKTG1nVSM8QRATqt7VtIvRVUUReCc0CwfWCQNja71mEapf&#10;FY1nPaJrVUzL8nPRW984b7kIAacXg5HOc/y2FTxet20QkaiaoraY/z7/H9K/mJ+yauWZ6yQfy2D/&#10;UIVm0iDpU6gLFhlZe/kmlJbc22DbeMCtLmzbSi5yD+hmUr7q5rZjTuReAE5wTzCF/xeWX21uPJFN&#10;TaczSgzTmNE3oPbnt1mtlSU4BUS9CxU8b92NH7UAMfW7bb0mrZLuB6afEUBPZJsB3j0BLLaRcBxO&#10;ytnJEcbAYRplxCuGMCmc8yF+EVaTJNTUo5IclG0uQxxcH12Se7BKNkupVFZ24Vx5smEYNRjS2J4S&#10;xULEYU2X+Uu9INuLa8qQHtVMZ2UqjIGDrWIRonZAJZgVJUytQG4efa7lxe3wJukdmt1LXObvvcSp&#10;kQsWuqHiHDW5sUrLiJ1QUtf0eP+2MskqMqtHONJghlEk6cE2O0zT24HmwfGlRJJLgHDDPHiNDrGr&#10;8Rq/Vlm0bUeJks76X++dJ3/QDVZKeuwJIPm5Zl6gxa8GRDyZHB6mxcrK4dFsCsXvWx72LWatzy3m&#10;M8Gr4HgWk39Uj2Lrrb7HSi9SVpiY4cg9gD8q53HYXzwKXCwW2Q3L5Fi8NLeOp+AJpwTv3faeeTeS&#10;KWIwV/Zxp1j1ilODb7pp7GIdbSsz4Z5xBXWSgkXMJBofjbTp+3r2en7a5n8BAAD//wMAUEsDBBQA&#10;BgAIAAAAIQCLks8V2AAAAAYBAAAPAAAAZHJzL2Rvd25yZXYueG1sTI5BS8QwEIXvgv8hjOBF3NQI&#10;i6lNl0UQvAi6q+AxbWJTbCYlSTf13zue9PjNe7z5mt3qJ3ayMY0BFdxsKmAW+2BGHBS8HR+v74Cl&#10;rNHoKaBV8G0T7Nrzs0bXJhR8tadDHhiNYKq1ApfzXHOeeme9TpswW6TsM0SvM2EcuIm60LifuKiq&#10;Lfd6RPrg9GwfnO2/DotX8LSI8tEdb+X2Oa4vV3JfXHovSl1erPt7YNmu+a8Mv/qkDi05dWFBk9hE&#10;LCQ1FQgBjGIhCTs6SwG8bfh//fYHAAD//wMAUEsBAi0AFAAGAAgAAAAhALaDOJL+AAAA4QEAABMA&#10;AAAAAAAAAAAAAAAAAAAAAFtDb250ZW50X1R5cGVzXS54bWxQSwECLQAUAAYACAAAACEAOP0h/9YA&#10;AACUAQAACwAAAAAAAAAAAAAAAAAvAQAAX3JlbHMvLnJlbHNQSwECLQAUAAYACAAAACEAhX0834YC&#10;AAAiBQAADgAAAAAAAAAAAAAAAAAuAgAAZHJzL2Uyb0RvYy54bWxQSwECLQAUAAYACAAAACEAi5LP&#10;FdgAAAAGAQAADwAAAAAAAAAAAAAAAADgBAAAZHJzL2Rvd25yZXYueG1sUEsFBgAAAAAEAAQA8wAA&#10;AOUFAAAAAA==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w:t xml:space="preserve">             Vínculos</w:t>
            </w:r>
          </w:p>
        </w:tc>
      </w:tr>
    </w:tbl>
    <w:tbl>
      <w:tblPr>
        <w:tblStyle w:val="Tablaconcuadrcula4-nfasis34"/>
        <w:tblpPr w:leftFromText="141" w:rightFromText="141" w:vertAnchor="text" w:horzAnchor="margin" w:tblpY="179"/>
        <w:tblW w:w="10060" w:type="dxa"/>
        <w:tblLayout w:type="fixed"/>
        <w:tblLook w:val="04A0" w:firstRow="1" w:lastRow="0" w:firstColumn="1" w:lastColumn="0" w:noHBand="0" w:noVBand="1"/>
      </w:tblPr>
      <w:tblGrid>
        <w:gridCol w:w="1358"/>
        <w:gridCol w:w="1243"/>
        <w:gridCol w:w="1243"/>
        <w:gridCol w:w="1243"/>
        <w:gridCol w:w="1243"/>
        <w:gridCol w:w="1243"/>
        <w:gridCol w:w="1243"/>
        <w:gridCol w:w="122"/>
        <w:gridCol w:w="1122"/>
      </w:tblGrid>
      <w:tr w:rsidR="00520F5F" w:rsidRPr="00520F5F" w14:paraId="3CA96D99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938" w:type="dxa"/>
            <w:gridSpan w:val="8"/>
            <w:tcBorders>
              <w:bottom w:val="single" w:sz="4" w:space="0" w:color="auto"/>
            </w:tcBorders>
            <w:shd w:val="clear" w:color="auto" w:fill="BFBFBF"/>
          </w:tcPr>
          <w:bookmarkEnd w:id="13"/>
          <w:p w14:paraId="62AF65E1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a.5 IDENTIFIQUE INSTITUCIÓN EN CONVENIO</w:t>
            </w:r>
          </w:p>
        </w:tc>
        <w:tc>
          <w:tcPr>
            <w:tcW w:w="1122" w:type="dxa"/>
            <w:tcBorders>
              <w:bottom w:val="single" w:sz="4" w:space="0" w:color="auto"/>
            </w:tcBorders>
            <w:shd w:val="clear" w:color="auto" w:fill="BFBFBF"/>
          </w:tcPr>
          <w:p w14:paraId="7DE45BF9" w14:textId="77777777" w:rsidR="00520F5F" w:rsidRPr="00520F5F" w:rsidRDefault="00520F5F" w:rsidP="00520F5F">
            <w:pPr>
              <w:spacing w:after="0" w:line="288" w:lineRule="auto"/>
              <w:ind w:left="384"/>
              <w:contextualSpacing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</w:p>
        </w:tc>
      </w:tr>
      <w:tr w:rsidR="00520F5F" w:rsidRPr="00520F5F" w14:paraId="697F5AF0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358" w:type="dxa"/>
            <w:tcBorders>
              <w:top w:val="single" w:sz="4" w:space="0" w:color="auto"/>
              <w:right w:val="single" w:sz="4" w:space="0" w:color="D9D9D9"/>
            </w:tcBorders>
            <w:vAlign w:val="center"/>
          </w:tcPr>
          <w:p w14:paraId="4ADE5016" w14:textId="77777777" w:rsidR="00520F5F" w:rsidRPr="00520F5F" w:rsidRDefault="00520F5F" w:rsidP="00520F5F">
            <w:pPr>
              <w:spacing w:after="0" w:line="288" w:lineRule="auto"/>
              <w:jc w:val="right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28896" behindDoc="0" locked="0" layoutInCell="1" allowOverlap="1" wp14:anchorId="1D65BC9B" wp14:editId="63013AFB">
                      <wp:simplePos x="0" y="0"/>
                      <wp:positionH relativeFrom="column">
                        <wp:posOffset>1270</wp:posOffset>
                      </wp:positionH>
                      <wp:positionV relativeFrom="paragraph">
                        <wp:posOffset>2540</wp:posOffset>
                      </wp:positionV>
                      <wp:extent cx="143510" cy="143510"/>
                      <wp:effectExtent l="0" t="0" r="27940" b="27940"/>
                      <wp:wrapNone/>
                      <wp:docPr id="28" name="Rectángulo 2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43510" cy="14351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25A4EB55" id="Rectángulo 28" o:spid="_x0000_s1026" style="position:absolute;margin-left:.1pt;margin-top:.2pt;width:11.3pt;height:11.3pt;z-index:25172889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tNiwfwIAABgFAAAOAAAAZHJzL2Uyb0RvYy54bWysVEtu2zAQ3RfoHQjuG9mu06RC5MBI4KJA&#10;kARNiqxpirII8FeStuzepmfpxfJIKbHzWRXVgprhDGc4b97w7HyrFdkIH6Q1FR0fjSgRhttamlVF&#10;f94vPp1SEiIzNVPWiIruRKDns48fzjpXioltraqFJwhiQtm5irYxurIoAm+FZuHIOmFgbKzXLEL1&#10;q6L2rEN0rYrJaPSl6KyvnbdchIDdy95IZzl+0wgeb5omiEhURXG3mFef12Vai9kZK1eeuVby4Rrs&#10;H26hmTRI+hzqkkVG1l6+CaUl9zbYJh5xqwvbNJKLXAOqGY9eVXPXMidyLQAnuGeYwv8Ly683t57I&#10;uqITdMowjR79AGp//5jVWlmCXUDUuVDC887d+kELEFO928br9EclZJth3T3DKraRcGyOp5+PxwCf&#10;wzTIiFLsDzsf4jdhNUlCRT3yZzDZ5irE3vXJJeUKVsl6IZXKyi5cKE82DA0GL2rbUaJYiNis6CJ/&#10;qQJke3FMGdLhNpOTUboYA/MaxSJE7YBFMCtKmFqB0jz6fJcXp8ObpPco9iDxKH/vJU6FXLLQ9jfO&#10;UZMbK7WMmAQldUVPD08rk6wic3mAI7Wjb0CSlrbeoYfe9uQOji8kklwBhFvmwWZUiAmNN1gaZVG2&#10;HSRKWut/v7ef/EEyWCnpMB2A5NeaeYESvxvQ7+t4Ok3jlJXp8ckEij+0LA8tZq0vLPozxlvgeBaT&#10;f1RPYuOtfsAgz1NWmJjhyN2DPygXsZ9aPAVczOfZDSPkWLwyd46n4AmnBO/99oF5N5ApojHX9mmS&#10;WPmKU71vOmnsfB1tIzPh9riCOknB+GUSDU9Fmu9DPXvtH7TZIwAAAP//AwBQSwMEFAAGAAgAAAAh&#10;ACviitjYAAAAAwEAAA8AAABkcnMvZG93bnJldi54bWxMj0FLxDAQhe+C/yGM4M1NrCJut+kigiCC&#10;B7vqOduMTdlmUpq0G/fXO5709Bje471vqm32g1hwin0gDdcrBQKpDbanTsP77unqHkRMhqwZAqGG&#10;b4ywrc/PKlPacKQ3XJrUCS6hWBoNLqWxlDK2Dr2JqzAisfcVJm8Sn1Mn7WSOXO4HWSh1J73piRec&#10;GfHRYXtoZq/hJZ7mpbXxNbvsntcfn+rU0EHry4v8sAGRMKe/MPziMzrUzLQPM9koBg0F5zTcgmCv&#10;KPiLPeuNAllX8j97/QMAAP//AwBQSwECLQAUAAYACAAAACEAtoM4kv4AAADhAQAAEwAAAAAAAAAA&#10;AAAAAAAAAAAAW0NvbnRlbnRfVHlwZXNdLnhtbFBLAQItABQABgAIAAAAIQA4/SH/1gAAAJQBAAAL&#10;AAAAAAAAAAAAAAAAAC8BAABfcmVscy8ucmVsc1BLAQItABQABgAIAAAAIQDOtNiwfwIAABgFAAAO&#10;AAAAAAAAAAAAAAAAAC4CAABkcnMvZTJvRG9jLnhtbFBLAQItABQABgAIAAAAIQAr4orY2AAAAAMB&#10;AAAPAAAAAAAAAAAAAAAAANkEAABkcnMvZG93bnJldi54bWxQSwUGAAAAAAQABADzAAAA3gUAAAAA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Gendarmería</w:t>
            </w:r>
          </w:p>
        </w:tc>
        <w:tc>
          <w:tcPr>
            <w:tcW w:w="1243" w:type="dxa"/>
            <w:tcBorders>
              <w:top w:val="single" w:sz="4" w:space="0" w:color="auto"/>
              <w:right w:val="single" w:sz="4" w:space="0" w:color="D9D9D9"/>
            </w:tcBorders>
            <w:vAlign w:val="center"/>
          </w:tcPr>
          <w:p w14:paraId="4DB33D19" w14:textId="77777777" w:rsidR="00520F5F" w:rsidRPr="00520F5F" w:rsidRDefault="00520F5F" w:rsidP="00520F5F">
            <w:pPr>
              <w:spacing w:after="0" w:line="288" w:lineRule="auto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47328" behindDoc="0" locked="0" layoutInCell="1" allowOverlap="1" wp14:anchorId="4140A39F" wp14:editId="67D1EEF0">
                      <wp:simplePos x="0" y="0"/>
                      <wp:positionH relativeFrom="column">
                        <wp:posOffset>1905</wp:posOffset>
                      </wp:positionH>
                      <wp:positionV relativeFrom="paragraph">
                        <wp:posOffset>-7620</wp:posOffset>
                      </wp:positionV>
                      <wp:extent cx="143510" cy="143510"/>
                      <wp:effectExtent l="0" t="0" r="27940" b="27940"/>
                      <wp:wrapNone/>
                      <wp:docPr id="29" name="Rectángulo 2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43510" cy="14351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58C73558" id="Rectángulo 29" o:spid="_x0000_s1026" style="position:absolute;margin-left:.15pt;margin-top:-.6pt;width:11.3pt;height:11.3pt;z-index:2517473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4ThbVfgIAABgFAAAOAAAAZHJzL2Uyb0RvYy54bWysVEtu2zAQ3RfoHQjuG9mu0yRC5MBI4KJA&#10;kARNiqxpirII8FeStuzepmfpxfpIKbHzWRXVgprhDOfz+IbnF1utyEb4IK2p6PhoRIkw3NbSrCr6&#10;42Hx6ZSSEJmpmbJGVHQnAr2Yffxw3rlSTGxrVS08QRATys5VtI3RlUUReCs0C0fWCQNjY71mEapf&#10;FbVnHaJrVUxGoy9FZ33tvOUiBOxe9UY6y/GbRvB42zRBRKIqitpiXn1el2ktZuesXHnmWsmHMtg/&#10;VKGZNEj6HOqKRUbWXr4JpSX3NtgmHnGrC9s0kovcA7oZj151c98yJ3IvACe4Z5jC/wvLbzZ3nsi6&#10;opMzSgzTuKPvQO3Pb7NaK0uwC4g6F0p43rs7P2gBYup323id/uiEbDOsu2dYxTYSjs3x9PPxGOBz&#10;mAYZUYr9YedD/CqsJkmoqEf+DCbbXIfYuz65pFzBKlkvpFJZ2YVL5cmG4YLBi9p2lCgWIjYrushf&#10;6gDZXhxThnSoZnIySoUxMK9RLELUDlgEs6KEqRUozaPPtbw4Hd4kfUCzB4lH+XsvcWrkioW2rzhH&#10;TW6s1DJiEpTUFT09PK1MsorM5QGOdB39BSRpaesd7tDbntzB8YVEkmuAcMc82IwOMaHxFkujLNq2&#10;g0RJa/2v9/aTP0gGKyUdpgOQ/FwzL9DiNwP6nY2n0zROWZken0yg+EPL8tBi1vrS4n7GeAscz2Ly&#10;j+pJbLzVjxjkecoKEzMcuXvwB+Uy9lOLp4CL+Ty7YYQci9fm3vEUPOGU4H3YPjLvBjJFXMyNfZok&#10;Vr7iVO+bTho7X0fbyEy4Pa6gTlIwfplEw1OR5vtQz177B232FwAA//8DAFBLAwQUAAYACAAAACEA&#10;kWcEkdsAAAAFAQAADwAAAGRycy9kb3ducmV2LnhtbEyOT0vEMBTE74LfIbwFb7tpq4hbmy4iCCJ4&#10;sP45Z5u3TdnmpTRpN+6n93nS0zDMMPOrdskNYsEp9J4U5JsMBFLrTU+dgo/3p/UdiBA1GT14QgXf&#10;GGBXX15UujT+RG+4NLETPEKh1ApsjGMpZWgtOh02fkTi7OAnpyPbqZNm0iced4MssuxWOt0TP1g9&#10;4qPF9tjMTsFLOM9La8Jrssk+bz+/snNDR6WuVunhHkTEFP/K8IvP6FAz097PZIIYFFxzT8E6L0Bw&#10;WhRbEHvW/AZkXcn/9PUPAAAA//8DAFBLAQItABQABgAIAAAAIQC2gziS/gAAAOEBAAATAAAAAAAA&#10;AAAAAAAAAAAAAABbQ29udGVudF9UeXBlc10ueG1sUEsBAi0AFAAGAAgAAAAhADj9If/WAAAAlAEA&#10;AAsAAAAAAAAAAAAAAAAALwEAAF9yZWxzLy5yZWxzUEsBAi0AFAAGAAgAAAAhAHhOFtV+AgAAGAUA&#10;AA4AAAAAAAAAAAAAAAAALgIAAGRycy9lMm9Eb2MueG1sUEsBAi0AFAAGAAgAAAAhAJFnBJHbAAAA&#10;BQEAAA8AAAAAAAAAAAAAAAAA2AQAAGRycy9kb3ducmV2LnhtbFBLBQYAAAAABAAEAPMAAADgBQAA&#10;AAA=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  <w:t xml:space="preserve">     SENADIS</w:t>
            </w:r>
          </w:p>
        </w:tc>
        <w:tc>
          <w:tcPr>
            <w:tcW w:w="1243" w:type="dxa"/>
            <w:tcBorders>
              <w:top w:val="single" w:sz="4" w:space="0" w:color="auto"/>
              <w:right w:val="single" w:sz="4" w:space="0" w:color="D9D9D9"/>
            </w:tcBorders>
            <w:vAlign w:val="center"/>
          </w:tcPr>
          <w:p w14:paraId="703BD181" w14:textId="77777777" w:rsidR="00520F5F" w:rsidRPr="00520F5F" w:rsidRDefault="00520F5F" w:rsidP="00520F5F">
            <w:pPr>
              <w:spacing w:after="0" w:line="288" w:lineRule="auto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29920" behindDoc="0" locked="0" layoutInCell="1" allowOverlap="1" wp14:anchorId="7BC867C4" wp14:editId="5241D0B3">
                      <wp:simplePos x="0" y="0"/>
                      <wp:positionH relativeFrom="column">
                        <wp:posOffset>3810</wp:posOffset>
                      </wp:positionH>
                      <wp:positionV relativeFrom="paragraph">
                        <wp:posOffset>16510</wp:posOffset>
                      </wp:positionV>
                      <wp:extent cx="143510" cy="143510"/>
                      <wp:effectExtent l="0" t="0" r="27940" b="27940"/>
                      <wp:wrapNone/>
                      <wp:docPr id="4" name="Rectángulo 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43510" cy="14351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6EBCA35B" id="Rectángulo 4" o:spid="_x0000_s1026" style="position:absolute;margin-left:.3pt;margin-top:1.3pt;width:11.3pt;height:11.3pt;z-index:25172992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vCwEfQIAABYFAAAOAAAAZHJzL2Uyb0RvYy54bWysVEtu2zAQ3RfoHQjuG9mu06RC5MBI4KJA&#10;kARNiqxpirII8FeStuzepmfpxfJIKbHzWRXVgprhDOfz+IZn51utyEb4IK2p6PhoRIkw3NbSrCr6&#10;837x6ZSSEJmpmbJGVHQnAj2fffxw1rlSTGxrVS08QRATys5VtI3RlUUReCs0C0fWCQNjY71mEapf&#10;FbVnHaJrVUxGoy9FZ33tvOUiBOxe9kY6y/GbRvB40zRBRKIqitpiXn1el2ktZmesXHnmWsmHMtg/&#10;VKGZNEj6HOqSRUbWXr4JpSX3NtgmHnGrC9s0kovcA7oZj151c9cyJ3IvACe4Z5jC/wvLrze3nsi6&#10;olNKDNO4oh8A7e8fs1orS6YJoM6FEn537tYPWoCYut02Xqc/+iDbDOruGVSxjYRjczz9fDwG9Bym&#10;QUaUYn/Y+RC/CatJEirqkT5DyTZXIfauTy4pV7BK1gupVFZ24UJ5smG4XrCith0lioWIzYou8pc6&#10;QLYXx5QhHaqZnIxSYQy8axSLELUDEsGsKGFqBULz6HMtL06HN0nv0exB4lH+3kucGrlkoe0rzlGT&#10;Gyu1jJgDJXVFTw9PK5OsIjN5gCNdR38BSVraeocb9LandnB8IZHkCiDcMg8uo0PMZ7zB0iiLtu0g&#10;UdJa//u9/eQPisFKSYfZACS/1swLtPjdgHxfx9NpGqasTI9PJlD8oWV5aDFrfWFxP2O8BI5nMflH&#10;9SQ23uoHjPE8ZYWJGY7cPfiDchH7mcVDwMV8nt0wQI7FK3PneAqecErw3m8fmHcDmSIu5to+zREr&#10;X3Gq900njZ2vo21kJtweV1AnKRi+TKLhoUjTfahnr/1zNnsEAAD//wMAUEsDBBQABgAIAAAAIQAR&#10;dDNb2AAAAAQBAAAPAAAAZHJzL2Rvd25yZXYueG1sTI5PS8QwFMTvgt8hPMGbmxpx0W7TRQRBBA/W&#10;P+ds87Yp27yUJu3G/fQ+T3oahhlmftU2+0EsOMU+kIbrVQECqQ22p07Dx/vT1R2ImAxZMwRCDd8Y&#10;YVufn1WmtOFIb7g0qRM8QrE0GlxKYyllbB16E1dhROJsHyZvEtupk3YyRx73g1RFsZbe9MQPzoz4&#10;6LA9NLPX8BJP89La+Jpdds/3n1/FqaGD1pcX+WEDImFOf2X4xWd0qJlpF2ayUQwa1tzToFg4VDcK&#10;xI71VoGsK/kfvv4BAAD//wMAUEsBAi0AFAAGAAgAAAAhALaDOJL+AAAA4QEAABMAAAAAAAAAAAAA&#10;AAAAAAAAAFtDb250ZW50X1R5cGVzXS54bWxQSwECLQAUAAYACAAAACEAOP0h/9YAAACUAQAACwAA&#10;AAAAAAAAAAAAAAAvAQAAX3JlbHMvLnJlbHNQSwECLQAUAAYACAAAACEAXrwsBH0CAAAWBQAADgAA&#10;AAAAAAAAAAAAAAAuAgAAZHJzL2Uyb0RvYy54bWxQSwECLQAUAAYACAAAACEAEXQzW9gAAAAEAQAA&#10;DwAAAAAAAAAAAAAAAADXBAAAZHJzL2Rvd25yZXYueG1sUEsFBgAAAAAEAAQA8wAAANwFAAAAAA==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  <w:t xml:space="preserve"> Teletón</w:t>
            </w:r>
          </w:p>
        </w:tc>
        <w:tc>
          <w:tcPr>
            <w:tcW w:w="1243" w:type="dxa"/>
            <w:tcBorders>
              <w:top w:val="single" w:sz="4" w:space="0" w:color="auto"/>
              <w:right w:val="single" w:sz="4" w:space="0" w:color="D9D9D9"/>
            </w:tcBorders>
            <w:vAlign w:val="center"/>
          </w:tcPr>
          <w:p w14:paraId="41E13182" w14:textId="77777777" w:rsidR="00520F5F" w:rsidRPr="00520F5F" w:rsidRDefault="00520F5F" w:rsidP="00520F5F">
            <w:pPr>
              <w:spacing w:after="0" w:line="288" w:lineRule="auto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30944" behindDoc="0" locked="0" layoutInCell="1" allowOverlap="1" wp14:anchorId="41F03EAA" wp14:editId="38A0DF38">
                      <wp:simplePos x="0" y="0"/>
                      <wp:positionH relativeFrom="column">
                        <wp:posOffset>-2540</wp:posOffset>
                      </wp:positionH>
                      <wp:positionV relativeFrom="paragraph">
                        <wp:posOffset>14605</wp:posOffset>
                      </wp:positionV>
                      <wp:extent cx="143510" cy="143510"/>
                      <wp:effectExtent l="0" t="0" r="27940" b="27940"/>
                      <wp:wrapNone/>
                      <wp:docPr id="30" name="Rectángulo 3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43510" cy="14351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0C6F3B39" id="Rectángulo 30" o:spid="_x0000_s1026" style="position:absolute;margin-left:-.2pt;margin-top:1.15pt;width:11.3pt;height:11.3pt;z-index:2517309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/tSoKfgIAABgFAAAOAAAAZHJzL2Uyb0RvYy54bWysVEtu2zAQ3RfoHQjuG9mO06RC5MBI4KJA&#10;kARNiqxpirII8FeStuzepmfpxfpIKbHzWRXVgprhDOfz+IbnF1utyEb4IK2p6PhoRIkw3NbSrCr6&#10;42Hx6YySEJmpmbJGVHQnAr2Yffxw3rlSTGxrVS08QRATys5VtI3RlUUReCs0C0fWCQNjY71mEapf&#10;FbVnHaJrVUxGo89FZ33tvOUiBOxe9UY6y/GbRvB42zRBRKIqitpiXn1el2ktZuesXHnmWsmHMtg/&#10;VKGZNEj6HOqKRUbWXr4JpSX3NtgmHnGrC9s0kovcA7oZj151c98yJ3IvACe4Z5jC/wvLbzZ3nsi6&#10;oseAxzCNO/oO1P78Nqu1sgS7gKhzoYTnvbvzgxYgpn63jdfpj07INsO6e4ZVbCPh2BxPj0/GiM5h&#10;GmREKfaHnQ/xq7CaJKGiHvkzmGxzHWLv+uSScgWrZL2QSmVlFy6VJxuGCwYvattRoliI2KzoIn+p&#10;A2R7cUwZ0qGayekoFcbAvEaxCFE7YBHMihKmVqA0jz7X8uJ0eJP0Ac0eJB7l773EqZErFtq+4hw1&#10;ubFSy4hJUFJX9OzwtDLJKjKXBzjSdfQXkKSlrXe4Q297cgfHFxJJrgHCHfNgMzrEhMZbLI2yaNsO&#10;EiWt9b/e20/+IBmslHSYDkDyc828QIvfDOj3ZTydImzMyvTkdALFH1qWhxaz1pcW9zPGW+B4FpN/&#10;VE9i461+xCDPU1aYmOHI3YM/KJexn1o8BVzM59kNI+RYvDb3jqfgCacE78P2kXk3kCniYm7s0ySx&#10;8hWnet900tj5OtpGZsLtcQV1koLxyyQanoo034d69to/aLO/AAAA//8DAFBLAwQUAAYACAAAACEA&#10;ZIxRrdoAAAAFAQAADwAAAGRycy9kb3ducmV2LnhtbEyOT0vEMBTE74LfITzB225qXMStTRcRBBE8&#10;WP+cs82zKdu8lCbtxv30Pk96GoYZZn7VLvtBLDjFPpCGq3UBAqkNtqdOw/vb4+oWREyGrBkCoYZv&#10;jLCrz88qU9pwpFdcmtQJHqFYGg0upbGUMrYOvYnrMCJx9hUmbxLbqZN2Mkce94NURXEjvemJH5wZ&#10;8cFhe2hmr+E5nualtfElu+yeth+fxamhg9aXF/n+DkTCnP7K8IvP6FAz0z7MZKMYNKw2XNSgrkFw&#10;qpQCsWfdbEHWlfxPX/8AAAD//wMAUEsBAi0AFAAGAAgAAAAhALaDOJL+AAAA4QEAABMAAAAAAAAA&#10;AAAAAAAAAAAAAFtDb250ZW50X1R5cGVzXS54bWxQSwECLQAUAAYACAAAACEAOP0h/9YAAACUAQAA&#10;CwAAAAAAAAAAAAAAAAAvAQAAX3JlbHMvLnJlbHNQSwECLQAUAAYACAAAACEAv7UqCn4CAAAYBQAA&#10;DgAAAAAAAAAAAAAAAAAuAgAAZHJzL2Uyb0RvYy54bWxQSwECLQAUAAYACAAAACEAZIxRrdoAAAAF&#10;AQAADwAAAAAAAAAAAAAAAADYBAAAZHJzL2Rvd25yZXYueG1sUEsFBgAAAAAEAAQA8wAAAN8FAAAA&#10;AA==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  <w:t xml:space="preserve">    Prodemu</w:t>
            </w:r>
          </w:p>
        </w:tc>
        <w:tc>
          <w:tcPr>
            <w:tcW w:w="1243" w:type="dxa"/>
            <w:tcBorders>
              <w:top w:val="single" w:sz="4" w:space="0" w:color="auto"/>
              <w:right w:val="single" w:sz="4" w:space="0" w:color="D9D9D9"/>
            </w:tcBorders>
            <w:vAlign w:val="center"/>
          </w:tcPr>
          <w:p w14:paraId="77351493" w14:textId="77777777" w:rsidR="00520F5F" w:rsidRPr="00520F5F" w:rsidRDefault="00520F5F" w:rsidP="00520F5F">
            <w:pPr>
              <w:spacing w:after="0" w:line="288" w:lineRule="auto"/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32992" behindDoc="0" locked="0" layoutInCell="1" allowOverlap="1" wp14:anchorId="0EA02A8F" wp14:editId="318D60CE">
                      <wp:simplePos x="0" y="0"/>
                      <wp:positionH relativeFrom="column">
                        <wp:posOffset>-19685</wp:posOffset>
                      </wp:positionH>
                      <wp:positionV relativeFrom="paragraph">
                        <wp:posOffset>69850</wp:posOffset>
                      </wp:positionV>
                      <wp:extent cx="143510" cy="143510"/>
                      <wp:effectExtent l="0" t="0" r="27940" b="27940"/>
                      <wp:wrapNone/>
                      <wp:docPr id="34" name="Rectángulo 3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43510" cy="14351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4AB7607F" id="Rectángulo 34" o:spid="_x0000_s1026" style="position:absolute;margin-left:-1.55pt;margin-top:5.5pt;width:11.3pt;height:11.3pt;z-index:2517329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WWBGfgIAABgFAAAOAAAAZHJzL2Uyb0RvYy54bWysVEtu2zAQ3RfoHQjuG9mO06RC5MBI4KJA&#10;kARNiqxpirII8FeStuzepmfpxfpIKbHzWRXVgprhDOfz+IbnF1utyEb4IK2p6PhoRIkw3NbSrCr6&#10;42Hx6YySEJmpmbJGVHQnAr2Yffxw3rlSTGxrVS08QRATys5VtI3RlUUReCs0C0fWCQNjY71mEapf&#10;FbVnHaJrVUxGo89FZ33tvOUiBOxe9UY6y/GbRvB42zRBRKIqitpiXn1el2ktZuesXHnmWsmHMtg/&#10;VKGZNEj6HOqKRUbWXr4JpSX3NtgmHnGrC9s0kovcA7oZj151c98yJ3IvACe4Z5jC/wvLbzZ3nsi6&#10;osdTSgzTuKPvQO3Pb7NaK0uwC4g6F0p43rs7P2gBYup323id/uiEbDOsu2dYxTYSjs3x9PhkDPA5&#10;TIOMKMX+sPMhfhVWkyRU1CN/BpNtrkPsXZ9cUq5glawXUqms7MKl8mTDcMHgRW07ShQLEZsVXeQv&#10;dYBsL44pQzpUMzkdpcIYmNcoFiFqByyCWVHC1AqU5tHnWl6cDm+SPqDZg8Sj/L2XODVyxULbV5yj&#10;JjdWahkxCUrqip4dnlYmWUXm8gBHuo7+ApK0tPUOd+htT+7g+EIiyTVAuGMebEaHmNB4i6VRFm3b&#10;QaKktf7Xe/vJHySDlZIO0wFIfq6ZF2jxmwH9voyn0zROWZmenE6g+EPL8tBi1vrS4n7GeAscz2Ly&#10;j+pJbLzVjxjkecoKEzMcuXvwB+Uy9lOLp4CL+Ty7YYQci9fm3vEUPOGU4H3YPjLvBjJFXMyNfZok&#10;Vr7iVO+bTho7X0fbyEy4Pa6gTlIwfplEw1OR5vtQz177B232FwAA//8DAFBLAwQUAAYACAAAACEA&#10;AG0l+dwAAAAHAQAADwAAAGRycy9kb3ducmV2LnhtbEyPzU7DMBCE70i8g7VI3FonRFQ0xKkQEhJC&#10;4kD4ObvxEkeN11HspKZPz/YEx9kZzXxb7ZIbxIJT6D0pyNcZCKTWm546BR/vT6s7ECFqMnrwhAp+&#10;MMCuvryodGn8kd5waWInuIRCqRXYGMdSytBadDqs/YjE3refnI4sp06aSR+53A3yJss20umeeMHq&#10;ER8ttodmdgpewmleWhNek032efv5lZ0aOih1fZUe7kFETPEvDGd8RoeamfZ+JhPEoGBV5Jzke84v&#10;nf3tLYi9gqLYgKwr+Z+//gUAAP//AwBQSwECLQAUAAYACAAAACEAtoM4kv4AAADhAQAAEwAAAAAA&#10;AAAAAAAAAAAAAAAAW0NvbnRlbnRfVHlwZXNdLnhtbFBLAQItABQABgAIAAAAIQA4/SH/1gAAAJQB&#10;AAALAAAAAAAAAAAAAAAAAC8BAABfcmVscy8ucmVsc1BLAQItABQABgAIAAAAIQAmWWBGfgIAABgF&#10;AAAOAAAAAAAAAAAAAAAAAC4CAABkcnMvZTJvRG9jLnhtbFBLAQItABQABgAIAAAAIQAAbSX53AAA&#10;AAcBAAAPAAAAAAAAAAAAAAAAANgEAABkcnMvZG93bnJldi54bWxQSwUGAAAAAAQABADzAAAA4QUA&#10;AAAA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  <w:t xml:space="preserve">  Afectado por emergencia</w:t>
            </w:r>
          </w:p>
        </w:tc>
        <w:tc>
          <w:tcPr>
            <w:tcW w:w="1243" w:type="dxa"/>
            <w:tcBorders>
              <w:top w:val="single" w:sz="4" w:space="0" w:color="auto"/>
              <w:right w:val="single" w:sz="4" w:space="0" w:color="D9D9D9"/>
            </w:tcBorders>
            <w:vAlign w:val="center"/>
          </w:tcPr>
          <w:p w14:paraId="4A634F20" w14:textId="77777777" w:rsidR="00520F5F" w:rsidRPr="00520F5F" w:rsidRDefault="00520F5F" w:rsidP="00520F5F">
            <w:pPr>
              <w:spacing w:after="0" w:line="288" w:lineRule="auto"/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41184" behindDoc="0" locked="0" layoutInCell="1" allowOverlap="1" wp14:anchorId="17C782CC" wp14:editId="5BF19C48">
                      <wp:simplePos x="0" y="0"/>
                      <wp:positionH relativeFrom="column">
                        <wp:posOffset>-5715</wp:posOffset>
                      </wp:positionH>
                      <wp:positionV relativeFrom="paragraph">
                        <wp:posOffset>635</wp:posOffset>
                      </wp:positionV>
                      <wp:extent cx="143510" cy="143510"/>
                      <wp:effectExtent l="0" t="0" r="27940" b="27940"/>
                      <wp:wrapNone/>
                      <wp:docPr id="9" name="Rectángulo 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43510" cy="14351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18CF3B8A" id="Rectángulo 9" o:spid="_x0000_s1026" style="position:absolute;margin-left:-.45pt;margin-top:.05pt;width:11.3pt;height:11.3pt;z-index:25174118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Ra+cifQIAABYFAAAOAAAAZHJzL2Uyb0RvYy54bWysVEtu2zAQ3RfoHQjuG9mu0yRC5MBI4KJA&#10;kARNiqxpirII8FeStuzepmfpxfpIKbHzWRXVgprhDOfz+IbnF1utyEb4IK2p6PhoRIkw3NbSrCr6&#10;42Hx6ZSSEJmpmbJGVHQnAr2Yffxw3rlSTGxrVS08QRATys5VtI3RlUUReCs0C0fWCQNjY71mEapf&#10;FbVnHaJrVUxGoy9FZ33tvOUiBOxe9UY6y/GbRvB42zRBRKIqitpiXn1el2ktZuesXHnmWsmHMtg/&#10;VKGZNEj6HOqKRUbWXr4JpSX3NtgmHnGrC9s0kovcA7oZj151c98yJ3IvACe4Z5jC/wvLbzZ3nsi6&#10;omeUGKZxRd8B2p/fZrVWlpwlgDoXSvjduzs/aAFi6nbbeJ3+6INsM6i7Z1DFNhKOzfH08/EY0HOY&#10;BhlRiv1h50P8KqwmSaioR/oMJdtch9i7PrmkXMEqWS+kUlnZhUvlyYbhesGK2naUKBYiNiu6yF/q&#10;ANleHFOGdKhmcjJKhTHwrlEsQtQOSASzooSpFQjNo8+1vDgd3iR9QLMHiUf5ey9xauSKhbavOEdN&#10;bqzUMmIOlNQVPT08rUyyiszkAY50Hf0FJGlp6x1u0Nue2sHxhUSSa4Bwxzy4jA4xn/EWS6Ms2raD&#10;RElr/a/39pM/KAYrJR1mA5D8XDMv0OI3A/KdjafTNExZmR6fTKD4Q8vy0GLW+tLifsZ4CRzPYvKP&#10;6klsvNWPGON5ygoTMxy5e/AH5TL2M4uHgIv5PLthgByL1+be8RQ84ZTgfdg+Mu8GMkVczI19miNW&#10;vuJU75tOGjtfR9vITLg9rqBOUjB8mUTDQ5Gm+1DPXvvnbPYXAAD//wMAUEsDBBQABgAIAAAAIQCG&#10;Xt1O2QAAAAQBAAAPAAAAZHJzL2Rvd25yZXYueG1sTI7BTsMwEETvSPyDtZW4tU5zoDTEqSokJITE&#10;gVA4u/ESR43XUeykpl/P9gSn0c6MZl+5S64XM46h86RgvcpAIDXedNQqOHw8Lx9AhKjJ6N4TKvjB&#10;ALvq9qbUhfFnese5jq3gEQqFVmBjHAopQ2PR6bDyAxJn3350OvI5ttKM+szjrpd5lt1LpzviD1YP&#10;+GSxOdWTU/AaLtPcmPCWbLIv28+v7FLTSam7Rdo/goiY4l8ZrviMDhUzHf1EJohewXLLxastOMzX&#10;GxBH1nwDsirlf/jqFwAA//8DAFBLAQItABQABgAIAAAAIQC2gziS/gAAAOEBAAATAAAAAAAAAAAA&#10;AAAAAAAAAABbQ29udGVudF9UeXBlc10ueG1sUEsBAi0AFAAGAAgAAAAhADj9If/WAAAAlAEAAAsA&#10;AAAAAAAAAAAAAAAALwEAAF9yZWxzLy5yZWxzUEsBAi0AFAAGAAgAAAAhANFr5yJ9AgAAFgUAAA4A&#10;AAAAAAAAAAAAAAAALgIAAGRycy9lMm9Eb2MueG1sUEsBAi0AFAAGAAgAAAAhAIZe3U7ZAAAABAEA&#10;AA8AAAAAAAAAAAAAAAAA1wQAAGRycy9kb3ducmV2LnhtbFBLBQYAAAAABAAEAPMAAADdBQAAAAA=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  <w:t>SENAME</w:t>
            </w:r>
          </w:p>
        </w:tc>
        <w:tc>
          <w:tcPr>
            <w:tcW w:w="1243" w:type="dxa"/>
            <w:tcBorders>
              <w:top w:val="single" w:sz="4" w:space="0" w:color="auto"/>
              <w:right w:val="single" w:sz="4" w:space="0" w:color="D9D9D9"/>
            </w:tcBorders>
            <w:vAlign w:val="center"/>
          </w:tcPr>
          <w:p w14:paraId="5EDF650D" w14:textId="77777777" w:rsidR="00520F5F" w:rsidRPr="00520F5F" w:rsidRDefault="00520F5F" w:rsidP="00520F5F">
            <w:pPr>
              <w:spacing w:after="0" w:line="288" w:lineRule="auto"/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54496" behindDoc="0" locked="0" layoutInCell="1" allowOverlap="1" wp14:anchorId="5F055DA1" wp14:editId="6BE5E3C5">
                      <wp:simplePos x="0" y="0"/>
                      <wp:positionH relativeFrom="column">
                        <wp:posOffset>-1905</wp:posOffset>
                      </wp:positionH>
                      <wp:positionV relativeFrom="paragraph">
                        <wp:posOffset>73660</wp:posOffset>
                      </wp:positionV>
                      <wp:extent cx="143510" cy="143510"/>
                      <wp:effectExtent l="0" t="0" r="27940" b="27940"/>
                      <wp:wrapNone/>
                      <wp:docPr id="38" name="Rectángulo 3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43510" cy="14351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527F4099" id="Rectángulo 38" o:spid="_x0000_s1026" style="position:absolute;margin-left:-.15pt;margin-top:5.8pt;width:11.3pt;height:11.3pt;z-index:25175449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NbL+SfwIAABgFAAAOAAAAZHJzL2Uyb0RvYy54bWysVEtu2zAQ3RfoHQjuG9mO06RC5MBI4KJA&#10;kARNiqxpirII8FeStuzepmfpxfpIKbHzWRXVgprhDGc4b97w/GKrFdkIH6Q1FR0fjSgRhttamlVF&#10;fzwsPp1REiIzNVPWiIruRKAXs48fzjtXioltraqFJwhiQtm5irYxurIoAm+FZuHIOmFgbKzXLEL1&#10;q6L2rEN0rYrJaPS56KyvnbdchIDdq95IZzl+0wgeb5smiEhURXG3mFef12Vai9k5K1eeuVby4Rrs&#10;H26hmTRI+hzqikVG1l6+CaUl9zbYJh5xqwvbNJKLXAOqGY9eVXPfMidyLQAnuGeYwv8Ly282d57I&#10;uqLH6JRhGj36DtT+/DartbIEu4Coc6GE572784MWIKZ6t43X6Y9KyDbDunuGVWwj4dgcT49PxgCf&#10;wzTIiFLsDzsf4ldhNUlCRT3yZzDZ5jrE3vXJJeUKVsl6IZXKyi5cKk82DA0GL2rbUaJYiNis6CJ/&#10;qQJke3FMGdLhNpPTUboYA/MaxSJE7YBFMCtKmFqB0jz6fJcXp8ObpA8o9iDxKH/vJU6FXLHQ9jfO&#10;UZMbK7WMmAQldUXPDk8rk6wic3mAI7Wjb0CSlrbeoYfe9uQOji8kklwDhDvmwWZUiAmNt1gaZVG2&#10;HSRKWut/vbef/EEyWCnpMB2A5OeaeYESvxnQ78t4Ok3jlJXpyekEij+0LA8tZq0vLfozxlvgeBaT&#10;f1RPYuOtfsQgz1NWmJjhyN2DPyiXsZ9aPAVczOfZDSPkWLw2946n4AmnBO/D9pF5N5ApojE39mmS&#10;WPmKU71vOmnsfB1tIzPh9riCOknB+GUSDU9Fmu9DPXvtH7TZXwAAAP//AwBQSwMEFAAGAAgAAAAh&#10;AKhscDLaAAAABgEAAA8AAABkcnMvZG93bnJldi54bWxMjl9LwzAUxd8Fv0O4gm9buk6G65oOEQQR&#10;fLBTn7Pm2pQ1N6VJu7hP7/VJH88fzvmV++R6MeMYOk8KVssMBFLjTUetgvfD0+IeRIiajO49oYJv&#10;DLCvrq9KXRh/pjec69gKHqFQaAU2xqGQMjQWnQ5LPyBx9uVHpyPLsZVm1Gced73Ms2wjne6IH6we&#10;8NFic6onp+AlXKa5MeE12WSftx+f2aWmk1K3N+lhByJiin9l+MVndKiY6egnMkH0ChZrLrK92oDg&#10;OM9ZHxWs73KQVSn/41c/AAAA//8DAFBLAQItABQABgAIAAAAIQC2gziS/gAAAOEBAAATAAAAAAAA&#10;AAAAAAAAAAAAAABbQ29udGVudF9UeXBlc10ueG1sUEsBAi0AFAAGAAgAAAAhADj9If/WAAAAlAEA&#10;AAsAAAAAAAAAAAAAAAAALwEAAF9yZWxzLy5yZWxzUEsBAi0AFAAGAAgAAAAhAI1sv5J/AgAAGAUA&#10;AA4AAAAAAAAAAAAAAAAALgIAAGRycy9lMm9Eb2MueG1sUEsBAi0AFAAGAAgAAAAhAKhscDLaAAAA&#10;BgEAAA8AAAAAAAAAAAAAAAAA2QQAAGRycy9kb3ducmV2LnhtbFBLBQYAAAAABAAEAPMAAADgBQAA&#10;AAA=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48352" behindDoc="0" locked="0" layoutInCell="1" allowOverlap="1" wp14:anchorId="6D5FE730" wp14:editId="13350890">
                      <wp:simplePos x="0" y="0"/>
                      <wp:positionH relativeFrom="column">
                        <wp:posOffset>215900</wp:posOffset>
                      </wp:positionH>
                      <wp:positionV relativeFrom="paragraph">
                        <wp:posOffset>192405</wp:posOffset>
                      </wp:positionV>
                      <wp:extent cx="473075" cy="0"/>
                      <wp:effectExtent l="0" t="0" r="0" b="0"/>
                      <wp:wrapNone/>
                      <wp:docPr id="35" name="Conector recto 3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473075" cy="0"/>
                              </a:xfrm>
                              <a:prstGeom prst="line">
                                <a:avLst/>
                              </a:prstGeom>
                              <a:noFill/>
                              <a:ln w="635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line w14:anchorId="6D70D435" id="Conector recto 35" o:spid="_x0000_s1026" style="position:absolute;z-index:2517483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17pt,15.15pt" to="54.25pt,15.1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QZMF9zAEAAIUDAAAOAAAAZHJzL2Uyb0RvYy54bWysU9uO0zAQfUfiHyy/02S37EVR031otbwg&#10;qMTyAbOOnVjyTTOmaf+esdstBd4QebDHHs/lnDlZPR28E3uNZGPo5c2ilUIHFQcbxl5+f3n+8CgF&#10;ZQgDuBh0L4+a5NP6/bvVnDp9G6foBo2CkwTq5tTLKefUNQ2pSXugRUw6sNNE9JD5iGMzIMyc3bvm&#10;tm3vmznikDAqTcS325NTrmt+Y7TKX40hnYXrJfeW64p1fS1rs15BNyKkyapzG/APXXiwgYteUm0h&#10;g/iB9q9U3iqMFE1eqOibaIxVumJgNDftH2i+TZB0xcLkULrQRP8vrfqy36GwQy+Xd1IE8DyjDU9K&#10;5YgCyybYwSzNiTp+vAk7PJ8o7bBAPhj0ZWcw4lCZPV6Y1YcsFF9+fFi2D1xAvbmaX3EJKX/S0Yti&#10;9NLZUDBDB/vPlLkWP317Uq5DfLbO1bm5IOZe3i/veLIKWD3GQWbTJ8ZDYZQC3MiyVBlrRorODiW6&#10;5KEjbRyKPbAyWFBDnF+4WykcUGYHQ6hfwc4d/BZa2tkCTafg6joJydvManbW9/LxOtqFUlFXPZ5B&#10;FT5PDBbrNQ7HSmxTTjzrWvSsyyKm6zPb13/P+icAAAD//wMAUEsDBBQABgAIAAAAIQC15jXe3QAA&#10;AAgBAAAPAAAAZHJzL2Rvd25yZXYueG1sTI9LT8MwEITvSP0P1lbiRm0aHlWIU1VFPXArASSObrx5&#10;QLyOYqcN/56tOJTTandGs99k68l14ohDaD1puF0oEEilty3VGt7fdjcrECEasqbzhBp+MMA6n11l&#10;JrX+RK94LGItOIRCajQ0MfaplKFs0Jmw8D0Sa5UfnIm8DrW0gzlxuOvkUqkH6UxL/KExPW4bLL+L&#10;0WkY99tKtbtk+vpMCjm+PO4/nqta6+v5tHkCEXGKFzOc8RkdcmY6+JFsEJ2G5I6rRJ4qAXHW1eoe&#10;xOHvIPNM/i+Q/wIAAP//AwBQSwECLQAUAAYACAAAACEAtoM4kv4AAADhAQAAEwAAAAAAAAAAAAAA&#10;AAAAAAAAW0NvbnRlbnRfVHlwZXNdLnhtbFBLAQItABQABgAIAAAAIQA4/SH/1gAAAJQBAAALAAAA&#10;AAAAAAAAAAAAAC8BAABfcmVscy8ucmVsc1BLAQItABQABgAIAAAAIQAQZMF9zAEAAIUDAAAOAAAA&#10;AAAAAAAAAAAAAC4CAABkcnMvZTJvRG9jLnhtbFBLAQItABQABgAIAAAAIQC15jXe3QAAAAgBAAAP&#10;AAAAAAAAAAAAAAAAACYEAABkcnMvZG93bnJldi54bWxQSwUGAAAAAAQABADzAAAAMAUAAAAA&#10;" strokecolor="windowText" strokeweight=".5pt">
                      <v:stroke joinstyle="miter"/>
                    </v:line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  <w:t xml:space="preserve">      Otros </w:t>
            </w:r>
          </w:p>
        </w:tc>
        <w:tc>
          <w:tcPr>
            <w:tcW w:w="1244" w:type="dxa"/>
            <w:gridSpan w:val="2"/>
            <w:tcBorders>
              <w:top w:val="single" w:sz="4" w:space="0" w:color="auto"/>
              <w:right w:val="single" w:sz="4" w:space="0" w:color="D9D9D9"/>
            </w:tcBorders>
            <w:vAlign w:val="center"/>
          </w:tcPr>
          <w:p w14:paraId="3B34892D" w14:textId="77777777" w:rsidR="00520F5F" w:rsidRPr="00520F5F" w:rsidRDefault="00520F5F" w:rsidP="00520F5F">
            <w:pPr>
              <w:spacing w:after="0" w:line="288" w:lineRule="auto"/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49376" behindDoc="0" locked="0" layoutInCell="1" allowOverlap="1" wp14:anchorId="749633FB" wp14:editId="415522D0">
                      <wp:simplePos x="0" y="0"/>
                      <wp:positionH relativeFrom="column">
                        <wp:posOffset>-36830</wp:posOffset>
                      </wp:positionH>
                      <wp:positionV relativeFrom="paragraph">
                        <wp:posOffset>38735</wp:posOffset>
                      </wp:positionV>
                      <wp:extent cx="143510" cy="143510"/>
                      <wp:effectExtent l="0" t="0" r="27940" b="27940"/>
                      <wp:wrapNone/>
                      <wp:docPr id="39" name="Rectángulo 3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43510" cy="14351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2666959F" id="Rectángulo 39" o:spid="_x0000_s1026" style="position:absolute;margin-left:-2.9pt;margin-top:3.05pt;width:11.3pt;height:11.3pt;z-index:25174937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7lnH3fgIAABgFAAAOAAAAZHJzL2Uyb0RvYy54bWysVNtOGzEQfa/Uf7D8XjYJocCKDYpAqSoh&#10;iAoVz8brzVryrbaTTfo3/Zb+GMfeBcLlqeo+eGc847kcn/HZ+VYrshE+SGsqOj4YUSIMt7U0q4r+&#10;vFt8OaEkRGZqpqwRFd2JQM9nnz+dda4UE9taVQtPEMSEsnMVbWN0ZVEE3grNwoF1wsDYWK9ZhOpX&#10;Re1Zh+haFZPR6GvRWV87b7kIAbuXvZHOcvymETzeNE0QkaiKoraYV5/Xh7QWszNWrjxzreRDGewf&#10;qtBMGiR9DnXJIiNrL9+F0pJ7G2wTD7jVhW0ayUXuAd2MR2+6uW2ZE7kXgBPcM0zh/4Xl15ulJ7Ku&#10;6OEpJYZp3NEPoPb3j1mtlSXYBUSdCyU8b93SD1qAmPrdNl6nPzoh2wzr7hlWsY2EY3M8PTwaA3wO&#10;0yAjSvFy2PkQvwmrSRIq6pE/g8k2VyH2rk8uKVewStYLqVRWduFCebJhuGDworYdJYqFiM2KLvKX&#10;OkC2V8eUIR2qmRyPUmEMzGsUixC1AxbBrChhagVK8+hzLa9Oh3dJ79DsXuJR/j5KnBq5ZKHtK85R&#10;kxsrtYyYBCV1RU/2TyuTrCJzeYAjXUd/AUl6sPUOd+htT+7g+EIiyRVAWDIPNqNDTGi8wdIoi7bt&#10;IFHSWv/7o/3kD5LBSkmH6QAkv9bMC7T43YB+p+PpNI1TVqZHxxMoft/ysG8xa31hcT9jvAWOZzH5&#10;R/UkNt7qewzyPGWFiRmO3D34g3IR+6nFU8DFfJ7dMEKOxStz63gKnnBK8N5t75l3A5kiLubaPk0S&#10;K99wqvdNJ42dr6NtZCbcC66gTlIwfplEw1OR5ntfz14vD9rsEQAA//8DAFBLAwQUAAYACAAAACEA&#10;0wSI+NsAAAAGAQAADwAAAGRycy9kb3ducmV2LnhtbEzOT0vDQBAF8Lvgd1hG8NZuWjC2aSZFBEEE&#10;D8Y/5212zIZmZ0N2k6799G5Peny84c2v3Efbi5lG3zlGWC0zEMSN0x23CB/vT4sNCB8Ua9U7JoQf&#10;8rCvrq9KVWh34jea69CKNMK+UAgmhKGQ0jeGrPJLNxCn7tuNVoUUx1bqUZ3SuO3lOstyaVXH6YNR&#10;Az0aao71ZBFe/HmaG+1fo4nmefv5lZ1rPiLe3sSHHYhAMfwdw4Wf6FAl08FNrL3oERZ3SR4Q8hWI&#10;S52neEBYb+5BVqX8z69+AQAA//8DAFBLAQItABQABgAIAAAAIQC2gziS/gAAAOEBAAATAAAAAAAA&#10;AAAAAAAAAAAAAABbQ29udGVudF9UeXBlc10ueG1sUEsBAi0AFAAGAAgAAAAhADj9If/WAAAAlAEA&#10;AAsAAAAAAAAAAAAAAAAALwEAAF9yZWxzLy5yZWxzUEsBAi0AFAAGAAgAAAAhADuWcfd+AgAAGAUA&#10;AA4AAAAAAAAAAAAAAAAALgIAAGRycy9lMm9Eb2MueG1sUEsBAi0AFAAGAAgAAAAhANMEiPjbAAAA&#10;BgEAAA8AAAAAAAAAAAAAAAAA2AQAAGRycy9kb3ducmV2LnhtbFBLBQYAAAAABAAEAPMAAADgBQAA&#10;AAA=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Ninguno</w:t>
            </w:r>
          </w:p>
        </w:tc>
      </w:tr>
    </w:tbl>
    <w:p w14:paraId="55D08FFD" w14:textId="77777777" w:rsidR="00520F5F" w:rsidRPr="00520F5F" w:rsidRDefault="00520F5F" w:rsidP="00520F5F">
      <w:pPr>
        <w:spacing w:after="0" w:line="288" w:lineRule="auto"/>
        <w:ind w:left="720"/>
        <w:contextualSpacing/>
        <w:rPr>
          <w:rFonts w:ascii="Calibri" w:eastAsia="Times New Roman" w:hAnsi="Calibri"/>
          <w:b/>
          <w:caps/>
          <w:sz w:val="18"/>
          <w:szCs w:val="18"/>
          <w:lang w:val="es-CL"/>
        </w:rPr>
      </w:pPr>
    </w:p>
    <w:p w14:paraId="3D30BED8" w14:textId="77777777" w:rsidR="00520F5F" w:rsidRPr="00520F5F" w:rsidRDefault="00520F5F" w:rsidP="00520F5F">
      <w:pPr>
        <w:numPr>
          <w:ilvl w:val="0"/>
          <w:numId w:val="11"/>
        </w:numPr>
        <w:spacing w:after="0" w:line="288" w:lineRule="auto"/>
        <w:contextualSpacing/>
        <w:rPr>
          <w:rFonts w:ascii="Calibri" w:eastAsia="Times New Roman" w:hAnsi="Calibri"/>
          <w:b/>
          <w:caps/>
          <w:sz w:val="16"/>
          <w:szCs w:val="16"/>
          <w:lang w:val="es-CL"/>
        </w:rPr>
      </w:pPr>
      <w:r w:rsidRPr="00520F5F">
        <w:rPr>
          <w:rFonts w:ascii="Calibri" w:eastAsia="Times New Roman" w:hAnsi="Calibri"/>
          <w:b/>
          <w:caps/>
          <w:sz w:val="16"/>
          <w:szCs w:val="16"/>
          <w:lang w:val="es-CL"/>
        </w:rPr>
        <w:t>IDENTIFICACIÓN DE LA Institución EjecutorA</w:t>
      </w:r>
    </w:p>
    <w:tbl>
      <w:tblPr>
        <w:tblStyle w:val="Tablaconcuadrcula4-nfasis34"/>
        <w:tblW w:w="0" w:type="auto"/>
        <w:tblLook w:val="04A0" w:firstRow="1" w:lastRow="0" w:firstColumn="1" w:lastColumn="0" w:noHBand="0" w:noVBand="1"/>
      </w:tblPr>
      <w:tblGrid>
        <w:gridCol w:w="290"/>
        <w:gridCol w:w="290"/>
        <w:gridCol w:w="290"/>
        <w:gridCol w:w="290"/>
        <w:gridCol w:w="291"/>
        <w:gridCol w:w="290"/>
        <w:gridCol w:w="290"/>
        <w:gridCol w:w="290"/>
        <w:gridCol w:w="294"/>
        <w:gridCol w:w="291"/>
        <w:gridCol w:w="7170"/>
      </w:tblGrid>
      <w:tr w:rsidR="00520F5F" w:rsidRPr="00520F5F" w14:paraId="1B58A340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2" w:type="dxa"/>
            <w:gridSpan w:val="10"/>
            <w:tcBorders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1216277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b.1 RUT INSTITUCIÓN EJECUTORA</w:t>
            </w:r>
          </w:p>
        </w:tc>
        <w:tc>
          <w:tcPr>
            <w:tcW w:w="7796" w:type="dxa"/>
            <w:tcBorders>
              <w:left w:val="single" w:sz="4" w:space="0" w:color="auto"/>
              <w:bottom w:val="single" w:sz="4" w:space="0" w:color="auto"/>
            </w:tcBorders>
            <w:shd w:val="clear" w:color="auto" w:fill="BFBFBF"/>
          </w:tcPr>
          <w:p w14:paraId="76F475D0" w14:textId="77777777" w:rsidR="00520F5F" w:rsidRPr="00520F5F" w:rsidRDefault="00520F5F" w:rsidP="00520F5F">
            <w:pPr>
              <w:spacing w:after="0" w:line="288" w:lineRule="auto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b.2 NOMBRE DE LA INSTITUCIÓN O EMPRESA</w:t>
            </w:r>
          </w:p>
        </w:tc>
      </w:tr>
      <w:tr w:rsidR="00520F5F" w:rsidRPr="00520F5F" w14:paraId="0BAEA611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" w:type="dxa"/>
            <w:tcBorders>
              <w:top w:val="single" w:sz="4" w:space="0" w:color="auto"/>
              <w:right w:val="single" w:sz="4" w:space="0" w:color="auto"/>
            </w:tcBorders>
          </w:tcPr>
          <w:p w14:paraId="327B9D4D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4B4E5EA6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1891F1AE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31F15EDA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13D0A558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4663D3C5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7EC00C3F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28A2CB5E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0860A001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-</w:t>
            </w:r>
          </w:p>
        </w:tc>
        <w:tc>
          <w:tcPr>
            <w:tcW w:w="29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7DE70B72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7796" w:type="dxa"/>
            <w:tcBorders>
              <w:top w:val="single" w:sz="4" w:space="0" w:color="auto"/>
              <w:left w:val="single" w:sz="4" w:space="0" w:color="auto"/>
            </w:tcBorders>
          </w:tcPr>
          <w:p w14:paraId="23AF0063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p w14:paraId="46259452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tbl>
      <w:tblPr>
        <w:tblStyle w:val="Tablaconcuadrcula4-nfasis34"/>
        <w:tblW w:w="0" w:type="auto"/>
        <w:tblLook w:val="04A0" w:firstRow="1" w:lastRow="0" w:firstColumn="1" w:lastColumn="0" w:noHBand="0" w:noVBand="1"/>
      </w:tblPr>
      <w:tblGrid>
        <w:gridCol w:w="289"/>
        <w:gridCol w:w="289"/>
        <w:gridCol w:w="289"/>
        <w:gridCol w:w="290"/>
        <w:gridCol w:w="291"/>
        <w:gridCol w:w="290"/>
        <w:gridCol w:w="290"/>
        <w:gridCol w:w="290"/>
        <w:gridCol w:w="294"/>
        <w:gridCol w:w="291"/>
        <w:gridCol w:w="7173"/>
      </w:tblGrid>
      <w:tr w:rsidR="00520F5F" w:rsidRPr="00520F5F" w14:paraId="45C059E8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2" w:type="dxa"/>
            <w:gridSpan w:val="10"/>
            <w:tcBorders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2AB7E5D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b.3 RUN ENCUESTADOR/A</w:t>
            </w:r>
          </w:p>
        </w:tc>
        <w:tc>
          <w:tcPr>
            <w:tcW w:w="7796" w:type="dxa"/>
            <w:tcBorders>
              <w:left w:val="single" w:sz="4" w:space="0" w:color="auto"/>
              <w:bottom w:val="single" w:sz="4" w:space="0" w:color="auto"/>
            </w:tcBorders>
            <w:shd w:val="clear" w:color="auto" w:fill="BFBFBF"/>
          </w:tcPr>
          <w:p w14:paraId="6BF8E043" w14:textId="77777777" w:rsidR="00520F5F" w:rsidRPr="00520F5F" w:rsidRDefault="00520F5F" w:rsidP="00520F5F">
            <w:pPr>
              <w:spacing w:after="0" w:line="288" w:lineRule="auto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b.4 NOMBRE COMPLETO ENCUESTADOR/A</w:t>
            </w:r>
          </w:p>
        </w:tc>
      </w:tr>
      <w:tr w:rsidR="00520F5F" w:rsidRPr="00520F5F" w14:paraId="0EBE7E6E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" w:type="dxa"/>
            <w:tcBorders>
              <w:top w:val="single" w:sz="4" w:space="0" w:color="auto"/>
              <w:right w:val="single" w:sz="4" w:space="0" w:color="auto"/>
            </w:tcBorders>
          </w:tcPr>
          <w:p w14:paraId="7F4604F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3C38DF28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6CD5C530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5FFAC376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32297DFA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7CD2C02D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3C236ED1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365F1421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78940569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-</w:t>
            </w:r>
          </w:p>
        </w:tc>
        <w:tc>
          <w:tcPr>
            <w:tcW w:w="29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61A07BA9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7796" w:type="dxa"/>
            <w:tcBorders>
              <w:top w:val="single" w:sz="4" w:space="0" w:color="auto"/>
              <w:left w:val="single" w:sz="4" w:space="0" w:color="auto"/>
            </w:tcBorders>
          </w:tcPr>
          <w:p w14:paraId="64B4FF99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p w14:paraId="3D050060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delista4-nfasis33"/>
        <w:tblpPr w:leftFromText="141" w:rightFromText="141" w:vertAnchor="text" w:tblpY="1"/>
        <w:tblOverlap w:val="never"/>
        <w:tblW w:w="0" w:type="auto"/>
        <w:tblLook w:val="04A0" w:firstRow="1" w:lastRow="0" w:firstColumn="1" w:lastColumn="0" w:noHBand="0" w:noVBand="1"/>
      </w:tblPr>
      <w:tblGrid>
        <w:gridCol w:w="6374"/>
      </w:tblGrid>
      <w:tr w:rsidR="00520F5F" w:rsidRPr="00520F5F" w14:paraId="1AA555DA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374" w:type="dxa"/>
            <w:tcBorders>
              <w:top w:val="single" w:sz="4" w:space="0" w:color="BFBFBF"/>
              <w:left w:val="single" w:sz="4" w:space="0" w:color="BFBFBF"/>
              <w:bottom w:val="single" w:sz="4" w:space="0" w:color="auto"/>
              <w:right w:val="single" w:sz="4" w:space="0" w:color="BFBFBF"/>
            </w:tcBorders>
            <w:shd w:val="clear" w:color="auto" w:fill="BFBFBF"/>
          </w:tcPr>
          <w:p w14:paraId="03EC487B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b.5 CORREO ELECTRÓNICO ENCUESTADOR/A</w:t>
            </w:r>
          </w:p>
        </w:tc>
      </w:tr>
      <w:tr w:rsidR="00520F5F" w:rsidRPr="00520F5F" w14:paraId="1DDB9303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374" w:type="dxa"/>
            <w:tcBorders>
              <w:top w:val="single" w:sz="4" w:space="0" w:color="auto"/>
            </w:tcBorders>
          </w:tcPr>
          <w:p w14:paraId="53DB4464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sz w:val="18"/>
                <w:szCs w:val="18"/>
                <w:lang w:val="es-CL"/>
              </w:rPr>
              <w:t xml:space="preserve">  </w:t>
            </w:r>
          </w:p>
        </w:tc>
      </w:tr>
    </w:tbl>
    <w:p w14:paraId="0BA39609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1DBF96BC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5A067E5D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tblpY="333"/>
        <w:tblW w:w="0" w:type="auto"/>
        <w:tblLook w:val="04A0" w:firstRow="1" w:lastRow="0" w:firstColumn="1" w:lastColumn="0" w:noHBand="0" w:noVBand="1"/>
      </w:tblPr>
      <w:tblGrid>
        <w:gridCol w:w="297"/>
        <w:gridCol w:w="297"/>
        <w:gridCol w:w="297"/>
        <w:gridCol w:w="297"/>
        <w:gridCol w:w="298"/>
        <w:gridCol w:w="297"/>
        <w:gridCol w:w="297"/>
        <w:gridCol w:w="297"/>
        <w:gridCol w:w="297"/>
        <w:gridCol w:w="298"/>
      </w:tblGrid>
      <w:tr w:rsidR="00520F5F" w:rsidRPr="00520F5F" w14:paraId="6E6F49C5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2" w:type="dxa"/>
            <w:gridSpan w:val="10"/>
            <w:tcBorders>
              <w:bottom w:val="single" w:sz="4" w:space="0" w:color="auto"/>
            </w:tcBorders>
            <w:shd w:val="clear" w:color="auto" w:fill="BFBFBF"/>
          </w:tcPr>
          <w:p w14:paraId="462AAE5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c.1 RUN</w:t>
            </w:r>
          </w:p>
        </w:tc>
      </w:tr>
      <w:tr w:rsidR="00520F5F" w:rsidRPr="00520F5F" w14:paraId="04CD655A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" w:type="dxa"/>
            <w:tcBorders>
              <w:top w:val="single" w:sz="4" w:space="0" w:color="auto"/>
              <w:right w:val="single" w:sz="4" w:space="0" w:color="auto"/>
            </w:tcBorders>
          </w:tcPr>
          <w:p w14:paraId="3E6E08AC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1E4F7CF0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6A78BD7B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3509FDA9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  <w:tc>
          <w:tcPr>
            <w:tcW w:w="29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5B551E66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6B7C1F5F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13CC6412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2327B107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  <w:tc>
          <w:tcPr>
            <w:tcW w:w="297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44BF0CA5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  <w:t>-</w:t>
            </w:r>
          </w:p>
        </w:tc>
        <w:tc>
          <w:tcPr>
            <w:tcW w:w="298" w:type="dxa"/>
            <w:tcBorders>
              <w:top w:val="single" w:sz="4" w:space="0" w:color="auto"/>
              <w:left w:val="single" w:sz="4" w:space="0" w:color="auto"/>
            </w:tcBorders>
          </w:tcPr>
          <w:p w14:paraId="7054EB22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</w:tr>
    </w:tbl>
    <w:tbl>
      <w:tblPr>
        <w:tblStyle w:val="Tablaconcuadrcula4-nfasis34"/>
        <w:tblpPr w:leftFromText="141" w:rightFromText="141" w:vertAnchor="text" w:horzAnchor="margin" w:tblpXSpec="center" w:tblpY="341"/>
        <w:tblW w:w="0" w:type="auto"/>
        <w:tblLook w:val="04A0" w:firstRow="1" w:lastRow="0" w:firstColumn="1" w:lastColumn="0" w:noHBand="0" w:noVBand="1"/>
      </w:tblPr>
      <w:tblGrid>
        <w:gridCol w:w="1238"/>
        <w:gridCol w:w="1238"/>
        <w:gridCol w:w="1728"/>
      </w:tblGrid>
      <w:tr w:rsidR="00520F5F" w:rsidRPr="00520F5F" w14:paraId="1886BDF0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04" w:type="dxa"/>
            <w:gridSpan w:val="3"/>
            <w:tcBorders>
              <w:bottom w:val="single" w:sz="4" w:space="0" w:color="auto"/>
            </w:tcBorders>
            <w:shd w:val="clear" w:color="auto" w:fill="BFBFBF"/>
          </w:tcPr>
          <w:p w14:paraId="56B5D3A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c.2 FECHA DE NACIMIENTO</w:t>
            </w:r>
          </w:p>
        </w:tc>
      </w:tr>
      <w:tr w:rsidR="00520F5F" w:rsidRPr="00520F5F" w14:paraId="051AAFA9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2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38" w:type="dxa"/>
            <w:tcBorders>
              <w:top w:val="single" w:sz="4" w:space="0" w:color="auto"/>
              <w:right w:val="single" w:sz="4" w:space="0" w:color="auto"/>
            </w:tcBorders>
          </w:tcPr>
          <w:p w14:paraId="0431601B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DÍA</w:t>
            </w:r>
          </w:p>
        </w:tc>
        <w:tc>
          <w:tcPr>
            <w:tcW w:w="123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75409CF5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MES</w:t>
            </w:r>
          </w:p>
        </w:tc>
        <w:tc>
          <w:tcPr>
            <w:tcW w:w="1728" w:type="dxa"/>
            <w:tcBorders>
              <w:top w:val="single" w:sz="4" w:space="0" w:color="auto"/>
              <w:left w:val="single" w:sz="4" w:space="0" w:color="auto"/>
            </w:tcBorders>
          </w:tcPr>
          <w:p w14:paraId="4AD26933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AÑO</w:t>
            </w:r>
          </w:p>
        </w:tc>
      </w:tr>
    </w:tbl>
    <w:p w14:paraId="6BD1899C" w14:textId="77777777" w:rsidR="00520F5F" w:rsidRPr="00520F5F" w:rsidRDefault="00520F5F" w:rsidP="00520F5F">
      <w:pPr>
        <w:numPr>
          <w:ilvl w:val="0"/>
          <w:numId w:val="11"/>
        </w:numPr>
        <w:spacing w:after="200" w:line="288" w:lineRule="auto"/>
        <w:contextualSpacing/>
        <w:rPr>
          <w:rFonts w:ascii="Calibri" w:eastAsia="Times New Roman" w:hAnsi="Calibri"/>
          <w:b/>
          <w:sz w:val="16"/>
          <w:szCs w:val="16"/>
          <w:lang w:val="es-CL"/>
        </w:rPr>
      </w:pPr>
      <w:r w:rsidRPr="00520F5F">
        <w:rPr>
          <w:rFonts w:ascii="Calibri" w:eastAsia="Times New Roman" w:hAnsi="Calibri"/>
          <w:b/>
          <w:sz w:val="16"/>
          <w:szCs w:val="16"/>
          <w:lang w:val="es-CL"/>
        </w:rPr>
        <w:t>IDENTIFICACIÓN DEL POSTULANTE</w:t>
      </w:r>
    </w:p>
    <w:p w14:paraId="60990DBF" w14:textId="77777777" w:rsidR="00520F5F" w:rsidRPr="00520F5F" w:rsidRDefault="00520F5F" w:rsidP="00520F5F">
      <w:pPr>
        <w:tabs>
          <w:tab w:val="left" w:pos="6396"/>
        </w:tabs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6AB13DC3" w14:textId="77777777" w:rsidR="00520F5F" w:rsidRPr="00520F5F" w:rsidRDefault="00520F5F" w:rsidP="00520F5F">
      <w:pPr>
        <w:tabs>
          <w:tab w:val="left" w:pos="6396"/>
        </w:tabs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2C9B58D4" w14:textId="77777777" w:rsidR="00520F5F" w:rsidRPr="00520F5F" w:rsidRDefault="00520F5F" w:rsidP="00520F5F">
      <w:pPr>
        <w:tabs>
          <w:tab w:val="left" w:pos="6396"/>
        </w:tabs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W w:w="0" w:type="auto"/>
        <w:tblLook w:val="04A0" w:firstRow="1" w:lastRow="0" w:firstColumn="1" w:lastColumn="0" w:noHBand="0" w:noVBand="1"/>
      </w:tblPr>
      <w:tblGrid>
        <w:gridCol w:w="3962"/>
        <w:gridCol w:w="2925"/>
        <w:gridCol w:w="3189"/>
      </w:tblGrid>
      <w:tr w:rsidR="00520F5F" w:rsidRPr="00520F5F" w14:paraId="2F3A4C5E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5EAB819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c.3 NOMBRES</w:t>
            </w:r>
          </w:p>
        </w:tc>
        <w:tc>
          <w:tcPr>
            <w:tcW w:w="3118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7496C5F5" w14:textId="77777777" w:rsidR="00520F5F" w:rsidRPr="00520F5F" w:rsidRDefault="00520F5F" w:rsidP="00520F5F">
            <w:pPr>
              <w:spacing w:after="0" w:line="288" w:lineRule="auto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c.4 APELLIDO PATERNO</w:t>
            </w:r>
          </w:p>
        </w:tc>
        <w:tc>
          <w:tcPr>
            <w:tcW w:w="3402" w:type="dxa"/>
            <w:tcBorders>
              <w:left w:val="single" w:sz="4" w:space="0" w:color="auto"/>
              <w:bottom w:val="single" w:sz="4" w:space="0" w:color="auto"/>
            </w:tcBorders>
            <w:shd w:val="clear" w:color="auto" w:fill="BFBFBF"/>
          </w:tcPr>
          <w:p w14:paraId="573534E0" w14:textId="77777777" w:rsidR="00520F5F" w:rsidRPr="00520F5F" w:rsidRDefault="00520F5F" w:rsidP="00520F5F">
            <w:pPr>
              <w:spacing w:after="0" w:line="288" w:lineRule="auto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c.5 APELLIDO MATERNO</w:t>
            </w:r>
          </w:p>
        </w:tc>
      </w:tr>
      <w:tr w:rsidR="00520F5F" w:rsidRPr="00520F5F" w14:paraId="534E2394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top w:val="single" w:sz="4" w:space="0" w:color="auto"/>
              <w:right w:val="single" w:sz="4" w:space="0" w:color="auto"/>
            </w:tcBorders>
          </w:tcPr>
          <w:p w14:paraId="6A908790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311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45ADA236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3402" w:type="dxa"/>
            <w:tcBorders>
              <w:top w:val="single" w:sz="4" w:space="0" w:color="auto"/>
              <w:left w:val="single" w:sz="4" w:space="0" w:color="auto"/>
            </w:tcBorders>
          </w:tcPr>
          <w:p w14:paraId="3134D7F8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p w14:paraId="77B7C07A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delista4-nfasis33"/>
        <w:tblW w:w="0" w:type="auto"/>
        <w:tblLook w:val="04A0" w:firstRow="1" w:lastRow="0" w:firstColumn="1" w:lastColumn="0" w:noHBand="0" w:noVBand="1"/>
      </w:tblPr>
      <w:tblGrid>
        <w:gridCol w:w="3958"/>
        <w:gridCol w:w="2918"/>
        <w:gridCol w:w="3200"/>
      </w:tblGrid>
      <w:tr w:rsidR="00520F5F" w:rsidRPr="00520F5F" w14:paraId="07E2BA83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5F5FEEB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c.6 DIRECCIÓN</w:t>
            </w:r>
          </w:p>
        </w:tc>
        <w:tc>
          <w:tcPr>
            <w:tcW w:w="3118" w:type="dxa"/>
            <w:tcBorders>
              <w:left w:val="single" w:sz="4" w:space="0" w:color="auto"/>
              <w:bottom w:val="single" w:sz="4" w:space="0" w:color="auto"/>
            </w:tcBorders>
            <w:shd w:val="clear" w:color="auto" w:fill="BFBFBF"/>
          </w:tcPr>
          <w:p w14:paraId="7E56FAE9" w14:textId="77777777" w:rsidR="00520F5F" w:rsidRPr="00520F5F" w:rsidRDefault="00520F5F" w:rsidP="00520F5F">
            <w:pPr>
              <w:spacing w:after="0" w:line="288" w:lineRule="auto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c.7 COMUNA</w:t>
            </w:r>
          </w:p>
        </w:tc>
        <w:tc>
          <w:tcPr>
            <w:tcW w:w="3403" w:type="dxa"/>
            <w:tcBorders>
              <w:left w:val="single" w:sz="4" w:space="0" w:color="auto"/>
              <w:bottom w:val="single" w:sz="4" w:space="0" w:color="auto"/>
            </w:tcBorders>
            <w:shd w:val="clear" w:color="auto" w:fill="BFBFBF"/>
          </w:tcPr>
          <w:p w14:paraId="69E4C191" w14:textId="77777777" w:rsidR="00520F5F" w:rsidRPr="00520F5F" w:rsidRDefault="00520F5F" w:rsidP="00520F5F">
            <w:pPr>
              <w:spacing w:after="0" w:line="288" w:lineRule="auto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c.8 LOCALIDAD (si corresponde)</w:t>
            </w:r>
          </w:p>
        </w:tc>
      </w:tr>
      <w:tr w:rsidR="00520F5F" w:rsidRPr="00520F5F" w14:paraId="33B84BBE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top w:val="single" w:sz="4" w:space="0" w:color="auto"/>
              <w:right w:val="single" w:sz="4" w:space="0" w:color="auto"/>
            </w:tcBorders>
          </w:tcPr>
          <w:p w14:paraId="2019D71C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3118" w:type="dxa"/>
            <w:tcBorders>
              <w:top w:val="single" w:sz="4" w:space="0" w:color="auto"/>
              <w:left w:val="single" w:sz="4" w:space="0" w:color="auto"/>
            </w:tcBorders>
          </w:tcPr>
          <w:p w14:paraId="1A5E0466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3403" w:type="dxa"/>
            <w:tcBorders>
              <w:top w:val="single" w:sz="4" w:space="0" w:color="auto"/>
              <w:left w:val="single" w:sz="4" w:space="0" w:color="auto"/>
            </w:tcBorders>
          </w:tcPr>
          <w:p w14:paraId="23DB6B83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p w14:paraId="403E98FB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W w:w="10065" w:type="dxa"/>
        <w:tblInd w:w="-5" w:type="dxa"/>
        <w:tblLook w:val="04A0" w:firstRow="1" w:lastRow="0" w:firstColumn="1" w:lastColumn="0" w:noHBand="0" w:noVBand="1"/>
      </w:tblPr>
      <w:tblGrid>
        <w:gridCol w:w="6094"/>
        <w:gridCol w:w="2349"/>
        <w:gridCol w:w="1622"/>
      </w:tblGrid>
      <w:tr w:rsidR="00520F5F" w:rsidRPr="00520F5F" w14:paraId="47D3802E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7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094" w:type="dxa"/>
            <w:tcBorders>
              <w:bottom w:val="single" w:sz="4" w:space="0" w:color="auto"/>
              <w:right w:val="single" w:sz="4" w:space="0" w:color="auto"/>
            </w:tcBorders>
          </w:tcPr>
          <w:p w14:paraId="3C7FB0AC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c.9 REGIÓN</w:t>
            </w:r>
          </w:p>
        </w:tc>
        <w:tc>
          <w:tcPr>
            <w:tcW w:w="3971" w:type="dxa"/>
            <w:gridSpan w:val="2"/>
            <w:tcBorders>
              <w:left w:val="single" w:sz="4" w:space="0" w:color="auto"/>
              <w:bottom w:val="single" w:sz="4" w:space="0" w:color="auto"/>
            </w:tcBorders>
          </w:tcPr>
          <w:p w14:paraId="09A98803" w14:textId="77777777" w:rsidR="00520F5F" w:rsidRPr="00520F5F" w:rsidRDefault="00520F5F" w:rsidP="00520F5F">
            <w:pPr>
              <w:spacing w:after="0" w:line="288" w:lineRule="auto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c.10 ZONA GEOGRÁFICA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(marque con una x)</w:t>
            </w:r>
          </w:p>
        </w:tc>
      </w:tr>
      <w:tr w:rsidR="00520F5F" w:rsidRPr="00520F5F" w14:paraId="1C66833B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4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094" w:type="dxa"/>
            <w:tcBorders>
              <w:top w:val="single" w:sz="4" w:space="0" w:color="auto"/>
              <w:right w:val="single" w:sz="4" w:space="0" w:color="auto"/>
            </w:tcBorders>
          </w:tcPr>
          <w:p w14:paraId="17E93B2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349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69901EB6" w14:textId="77777777" w:rsidR="00520F5F" w:rsidRPr="00520F5F" w:rsidRDefault="00520F5F" w:rsidP="00520F5F">
            <w:pPr>
              <w:spacing w:after="0" w:line="288" w:lineRule="auto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34016" behindDoc="0" locked="0" layoutInCell="1" allowOverlap="1" wp14:anchorId="7A255E80" wp14:editId="06A745A5">
                      <wp:simplePos x="0" y="0"/>
                      <wp:positionH relativeFrom="column">
                        <wp:posOffset>-4445</wp:posOffset>
                      </wp:positionH>
                      <wp:positionV relativeFrom="paragraph">
                        <wp:posOffset>1905</wp:posOffset>
                      </wp:positionV>
                      <wp:extent cx="143510" cy="143510"/>
                      <wp:effectExtent l="0" t="0" r="27940" b="27940"/>
                      <wp:wrapNone/>
                      <wp:docPr id="40" name="Rectángulo 4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43510" cy="14351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1085C8DB" id="Rectángulo 40" o:spid="_x0000_s1026" style="position:absolute;margin-left:-.35pt;margin-top:.15pt;width:11.3pt;height:11.3pt;z-index:25173401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2vB3lfQIAABgFAAAOAAAAZHJzL2Uyb0RvYy54bWysVEtu2zAQ3RfoHQjuG9mu06RC5MBI4KJA&#10;kARNiqxpirII8FeStuzepmfpxfJIKbHzWRXVgprhDOfz+IZn51utyEb4IK2p6PhoRIkw3NbSrCr6&#10;837x6ZSSEJmpmbJGVHQnAj2fffxw1rlSTGxrVS08QRATys5VtI3RlUUReCs0C0fWCQNjY71mEapf&#10;FbVnHaJrVUxGoy9FZ33tvOUiBOxe9kY6y/GbRvB40zRBRKIqitpiXn1el2ktZmesXHnmWsmHMtg/&#10;VKGZNEj6HOqSRUbWXr4JpSX3NtgmHnGrC9s0kovcA7oZj151c9cyJ3IvACe4Z5jC/wvLrze3nsi6&#10;olPAY5jGHf0Aan//mNVaWYJdQNS5UMLzzt36QQsQU7/bxuv0Rydkm2HdPcMqtpFwbI6nn4/HiM5h&#10;GmREKfaHnQ/xm7CaJKGiHvkzmGxzFWLv+uSScgWrZL2QSmVlFy6UJxuGCwYvattRoliI2KzoIn+p&#10;A2R7cUwZ0qGayckoFcbAvEaxCFE7YBHMihKmVqA0jz7X8uJ0eJP0Hs0eJB7l773EqZFLFtq+4hw1&#10;ubFSy4hJUFJX9PTwtDLJKjKXBzjSdfQXkKSlrXe4Q297cgfHFxJJrgDCLfNgMzrEhMYbLI2yaNsO&#10;EiWt9b/f20/+IBmslHSYDkDya828QIvfDej3dTxNfIlZmR6fTKD4Q8vy0GLW+sLifsZ4CxzPYvKP&#10;6klsvNUPGOR5ygoTMxy5e/AH5SL2U4ungIv5PLthhByLV+bO8RQ84ZTgvd8+MO8GMkVczLV9miRW&#10;vuJU75tOGjtfR9vITLg9rqBOUjB+mUTDU5Hm+1DPXvsHbfYIAAD//wMAUEsDBBQABgAIAAAAIQCF&#10;H6zQ2gAAAAQBAAAPAAAAZHJzL2Rvd25yZXYueG1sTI5PS8QwFMTvgt8hvAVvu+lWUFubLiIIIniw&#10;/jlnm7dN2ealNGk37qf3edLTMMww86t2yQ1iwSn0nhRsNxkIpNabnjoFH+9P6zsQIWoyevCECr4x&#10;wK6+vKh0afyJ3nBpYid4hEKpFdgYx1LK0Fp0Omz8iMTZwU9OR7ZTJ82kTzzuBpln2Y10uid+sHrE&#10;R4vtsZmdgpdwnpfWhNdkk30uPr+yc0NHpa5W6eEeRMQU/8rwi8/oUDPT3s9kghgUrG+5qOAaBIf5&#10;tgCxZ80LkHUl/8PXPwAAAP//AwBQSwECLQAUAAYACAAAACEAtoM4kv4AAADhAQAAEwAAAAAAAAAA&#10;AAAAAAAAAAAAW0NvbnRlbnRfVHlwZXNdLnhtbFBLAQItABQABgAIAAAAIQA4/SH/1gAAAJQBAAAL&#10;AAAAAAAAAAAAAAAAAC8BAABfcmVscy8ucmVsc1BLAQItABQABgAIAAAAIQB2vB3lfQIAABgFAAAO&#10;AAAAAAAAAAAAAAAAAC4CAABkcnMvZTJvRG9jLnhtbFBLAQItABQABgAIAAAAIQCFH6zQ2gAAAAQB&#10;AAAPAAAAAAAAAAAAAAAAANcEAABkcnMvZG93bnJldi54bWxQSwUGAAAAAAQABADzAAAA3gUAAAAA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Urbana</w:t>
            </w:r>
          </w:p>
        </w:tc>
        <w:tc>
          <w:tcPr>
            <w:tcW w:w="1622" w:type="dxa"/>
            <w:tcBorders>
              <w:top w:val="single" w:sz="4" w:space="0" w:color="auto"/>
              <w:left w:val="single" w:sz="4" w:space="0" w:color="auto"/>
            </w:tcBorders>
          </w:tcPr>
          <w:p w14:paraId="58F72580" w14:textId="77777777" w:rsidR="00520F5F" w:rsidRPr="00520F5F" w:rsidRDefault="00520F5F" w:rsidP="00520F5F">
            <w:pPr>
              <w:spacing w:after="0" w:line="288" w:lineRule="auto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35040" behindDoc="0" locked="0" layoutInCell="1" allowOverlap="1" wp14:anchorId="5A278935" wp14:editId="39C78DEC">
                      <wp:simplePos x="0" y="0"/>
                      <wp:positionH relativeFrom="column">
                        <wp:posOffset>-3175</wp:posOffset>
                      </wp:positionH>
                      <wp:positionV relativeFrom="paragraph">
                        <wp:posOffset>1905</wp:posOffset>
                      </wp:positionV>
                      <wp:extent cx="143510" cy="143510"/>
                      <wp:effectExtent l="0" t="0" r="27940" b="27940"/>
                      <wp:wrapNone/>
                      <wp:docPr id="16" name="Rectángulo 1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43510" cy="14351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50794E56" id="Rectángulo 16" o:spid="_x0000_s1026" style="position:absolute;margin-left:-.25pt;margin-top:.15pt;width:11.3pt;height:11.3pt;z-index:2517350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MHDLJfgIAABgFAAAOAAAAZHJzL2Uyb0RvYy54bWysVEtu2zAQ3RfoHQjuG9mu86kQOTASuCgQ&#10;JEGTImuaoiwC/JWkLbu36Vl6sT5SSux8VkW1oGY4wxnOmzc8v9hqRTbCB2lNRcdHI0qE4baWZlXR&#10;Hw+LT2eUhMhMzZQ1oqI7EejF7OOH886VYmJbq2rhCYKYUHauom2MriyKwFuhWTiyThgYG+s1i1D9&#10;qqg96xBdq2IyGp0UnfW185aLELB71RvpLMdvGsHjbdMEEYmqKO4W8+rzukxrMTtn5coz10o+XIP9&#10;wy00kwZJn0NdscjI2ss3obTk3gbbxCNudWGbRnKRa0A149Grau5b5kSuBeAE9wxT+H9h+c3mzhNZ&#10;o3cnlBim0aPvQO3Pb7NaK0uwC4g6F0p43rs7P2gBYqp323id/qiEbDOsu2dYxTYSjs3x9PPxGOBz&#10;mAYZUYr9YedD/CqsJkmoqEf+DCbbXIfYuz65pFzBKlkvpFJZ2YVL5cmGocHgRW07ShQLEZsVXeQv&#10;VYBsL44pQzrcZnI6ShdjYF6jWISoHbAIZkUJUytQmkef7/LidHiT9AHFHiQe5e+9xKmQKxba/sY5&#10;anJjpZYRk6CkrujZ4WllklVkLg9wpHb0DUjS0tY79NDbntzB8YVEkmuAcMc82IwKMaHxFkujLMq2&#10;g0RJa/2v9/aTP0gGKyUdpgOQ/FwzL1DiNwP6fRlPp2mcsjI9Pp1A8YeW5aHFrPWlRX/GeAscz2Ly&#10;j+pJbLzVjxjkecoKEzMcuXvwB+Uy9lOLp4CL+Ty7YYQci9fm3vEUPOGU4H3YPjLvBjJFNObGPk0S&#10;K19xqvdNJ42dr6NtZCbcHldQJykYv0yi4alI832oZ6/9gzb7CwAA//8DAFBLAwQUAAYACAAAACEA&#10;K+muG9kAAAAEAQAADwAAAGRycy9kb3ducmV2LnhtbEyOQUvDQBSE74L/YXmCt3bTiGLTbIoIggge&#10;TNXzNvuaDc2+DdlNuvbX+3rS0zDMMPOV2+R6MeMYOk8KVssMBFLjTUetgs/dy+IRRIiajO49oYIf&#10;DLCtrq9KXRh/og+c69gKHqFQaAU2xqGQMjQWnQ5LPyBxdvCj05Ht2Eoz6hOPu17mWfYgne6IH6we&#10;8Nlic6wnp+AtnKe5MeE92WRf11/f2bmmo1K3N+lpAyJiin9luOAzOlTMtPcTmSB6BYt7Liq4A8Fh&#10;nq9A7C+6BlmV8j989QsAAP//AwBQSwECLQAUAAYACAAAACEAtoM4kv4AAADhAQAAEwAAAAAAAAAA&#10;AAAAAAAAAAAAW0NvbnRlbnRfVHlwZXNdLnhtbFBLAQItABQABgAIAAAAIQA4/SH/1gAAAJQBAAAL&#10;AAAAAAAAAAAAAAAAAC8BAABfcmVscy8ucmVsc1BLAQItABQABgAIAAAAIQDMHDLJfgIAABgFAAAO&#10;AAAAAAAAAAAAAAAAAC4CAABkcnMvZTJvRG9jLnhtbFBLAQItABQABgAIAAAAIQAr6a4b2QAAAAQB&#10;AAAPAAAAAAAAAAAAAAAAANgEAABkcnMvZG93bnJldi54bWxQSwUGAAAAAAQABADzAAAA3gUAAAAA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Rural</w:t>
            </w:r>
          </w:p>
        </w:tc>
      </w:tr>
    </w:tbl>
    <w:tbl>
      <w:tblPr>
        <w:tblStyle w:val="Tablaconcuadrcula4-nfasis34"/>
        <w:tblpPr w:leftFromText="141" w:rightFromText="141" w:vertAnchor="text" w:horzAnchor="margin" w:tblpY="176"/>
        <w:tblW w:w="10060" w:type="dxa"/>
        <w:tblLook w:val="04A0" w:firstRow="1" w:lastRow="0" w:firstColumn="1" w:lastColumn="0" w:noHBand="0" w:noVBand="1"/>
      </w:tblPr>
      <w:tblGrid>
        <w:gridCol w:w="5333"/>
        <w:gridCol w:w="4727"/>
      </w:tblGrid>
      <w:tr w:rsidR="00520F5F" w:rsidRPr="00520F5F" w14:paraId="3D07ED11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5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333" w:type="dxa"/>
            <w:tcBorders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23C53F3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c.11 TELÉFONO FIJO</w:t>
            </w:r>
          </w:p>
        </w:tc>
        <w:tc>
          <w:tcPr>
            <w:tcW w:w="4727" w:type="dxa"/>
            <w:tcBorders>
              <w:left w:val="single" w:sz="4" w:space="0" w:color="auto"/>
              <w:bottom w:val="single" w:sz="4" w:space="0" w:color="auto"/>
            </w:tcBorders>
            <w:shd w:val="clear" w:color="auto" w:fill="BFBFBF"/>
          </w:tcPr>
          <w:p w14:paraId="6116A6C0" w14:textId="77777777" w:rsidR="00520F5F" w:rsidRPr="00520F5F" w:rsidRDefault="00520F5F" w:rsidP="00520F5F">
            <w:pPr>
              <w:spacing w:after="0" w:line="288" w:lineRule="auto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 c.12 TELÉFONO CELULAR</w:t>
            </w:r>
          </w:p>
        </w:tc>
      </w:tr>
      <w:tr w:rsidR="00520F5F" w:rsidRPr="00520F5F" w14:paraId="0951A649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333" w:type="dxa"/>
            <w:tcBorders>
              <w:top w:val="single" w:sz="4" w:space="0" w:color="auto"/>
              <w:right w:val="single" w:sz="4" w:space="0" w:color="auto"/>
            </w:tcBorders>
          </w:tcPr>
          <w:p w14:paraId="741E6C6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727" w:type="dxa"/>
            <w:tcBorders>
              <w:top w:val="single" w:sz="4" w:space="0" w:color="auto"/>
              <w:left w:val="single" w:sz="4" w:space="0" w:color="auto"/>
            </w:tcBorders>
          </w:tcPr>
          <w:p w14:paraId="4E32AE32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tbl>
      <w:tblPr>
        <w:tblStyle w:val="Tablaconcuadrcula4-nfasis34"/>
        <w:tblpPr w:leftFromText="141" w:rightFromText="141" w:vertAnchor="text" w:horzAnchor="margin" w:tblpY="910"/>
        <w:tblOverlap w:val="never"/>
        <w:tblW w:w="0" w:type="auto"/>
        <w:tblLook w:val="04A0" w:firstRow="1" w:lastRow="0" w:firstColumn="1" w:lastColumn="0" w:noHBand="0" w:noVBand="1"/>
      </w:tblPr>
      <w:tblGrid>
        <w:gridCol w:w="6941"/>
      </w:tblGrid>
      <w:tr w:rsidR="00520F5F" w:rsidRPr="00520F5F" w14:paraId="6590CD3B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941" w:type="dxa"/>
            <w:tcBorders>
              <w:bottom w:val="single" w:sz="4" w:space="0" w:color="auto"/>
            </w:tcBorders>
            <w:shd w:val="clear" w:color="auto" w:fill="BFBFBF"/>
          </w:tcPr>
          <w:p w14:paraId="1C64E42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c.13 CORREO ELECTRÓNICO POSTULANTE</w:t>
            </w:r>
          </w:p>
        </w:tc>
      </w:tr>
      <w:tr w:rsidR="00520F5F" w:rsidRPr="00520F5F" w14:paraId="483C3812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941" w:type="dxa"/>
            <w:tcBorders>
              <w:top w:val="single" w:sz="4" w:space="0" w:color="auto"/>
            </w:tcBorders>
          </w:tcPr>
          <w:p w14:paraId="7F1E4B50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</w:tc>
      </w:tr>
    </w:tbl>
    <w:p w14:paraId="493FD5B1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30F5C842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60106776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705E11C0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63DBE490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05DC6539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7323E750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436DDD53" w14:textId="77777777" w:rsidR="00520F5F" w:rsidRPr="00520F5F" w:rsidRDefault="00520F5F" w:rsidP="00520F5F">
      <w:pPr>
        <w:numPr>
          <w:ilvl w:val="0"/>
          <w:numId w:val="11"/>
        </w:numPr>
        <w:spacing w:after="0" w:line="288" w:lineRule="auto"/>
        <w:contextualSpacing/>
        <w:rPr>
          <w:rFonts w:ascii="Calibri" w:eastAsia="Times New Roman" w:hAnsi="Calibri"/>
          <w:b/>
          <w:sz w:val="18"/>
          <w:szCs w:val="18"/>
          <w:lang w:val="es-CL"/>
        </w:rPr>
      </w:pPr>
      <w:r w:rsidRPr="00520F5F">
        <w:rPr>
          <w:rFonts w:ascii="Calibri" w:eastAsia="Times New Roman" w:hAnsi="Calibri"/>
          <w:b/>
          <w:sz w:val="18"/>
          <w:szCs w:val="18"/>
          <w:lang w:val="es-CL"/>
        </w:rPr>
        <w:t>PERFIL DEL POSTULANTE</w:t>
      </w:r>
    </w:p>
    <w:tbl>
      <w:tblPr>
        <w:tblStyle w:val="Tablaconcuadrcula4-nfasis34"/>
        <w:tblpPr w:leftFromText="141" w:rightFromText="141" w:vertAnchor="text" w:horzAnchor="margin" w:tblpXSpec="right" w:tblpY="83"/>
        <w:tblW w:w="0" w:type="auto"/>
        <w:tblLook w:val="04A0" w:firstRow="1" w:lastRow="0" w:firstColumn="1" w:lastColumn="0" w:noHBand="0" w:noVBand="1"/>
      </w:tblPr>
      <w:tblGrid>
        <w:gridCol w:w="424"/>
        <w:gridCol w:w="5085"/>
      </w:tblGrid>
      <w:tr w:rsidR="00520F5F" w:rsidRPr="00520F5F" w14:paraId="26309A1A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09" w:type="dxa"/>
            <w:gridSpan w:val="2"/>
            <w:tcBorders>
              <w:bottom w:val="single" w:sz="4" w:space="0" w:color="auto"/>
            </w:tcBorders>
            <w:shd w:val="clear" w:color="auto" w:fill="BFBFBF"/>
          </w:tcPr>
          <w:p w14:paraId="68D09D54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d.2 ¿Qué relación tiene usted con el/la jefe/a de este hogar? (</w:t>
            </w:r>
            <w:r w:rsidRPr="00520F5F">
              <w:rPr>
                <w:rFonts w:ascii="Calibri" w:eastAsia="Times New Roman" w:hAnsi="Calibri"/>
                <w:i/>
                <w:iCs/>
                <w:color w:val="auto"/>
                <w:sz w:val="16"/>
                <w:szCs w:val="16"/>
                <w:lang w:val="es-CL"/>
              </w:rPr>
              <w:t>marque con una x)</w:t>
            </w:r>
          </w:p>
        </w:tc>
      </w:tr>
      <w:tr w:rsidR="00520F5F" w:rsidRPr="00520F5F" w14:paraId="5F349AFC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949137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 xml:space="preserve"> </w:t>
            </w:r>
          </w:p>
        </w:tc>
        <w:tc>
          <w:tcPr>
            <w:tcW w:w="508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2B93C68B" w14:textId="77777777" w:rsidR="00520F5F" w:rsidRPr="00520F5F" w:rsidRDefault="00520F5F" w:rsidP="00520F5F">
            <w:pPr>
              <w:spacing w:after="0" w:line="288" w:lineRule="auto"/>
              <w:contextualSpacing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Soy jefe(a) de hogar</w:t>
            </w:r>
          </w:p>
        </w:tc>
      </w:tr>
      <w:tr w:rsidR="00520F5F" w:rsidRPr="00520F5F" w14:paraId="73DBD5A1" w14:textId="77777777" w:rsidTr="0090519C">
        <w:trPr>
          <w:trHeight w:val="23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2AA33F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508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7EC5585D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Esposo(a) o pareja</w:t>
            </w:r>
          </w:p>
        </w:tc>
      </w:tr>
      <w:tr w:rsidR="00520F5F" w:rsidRPr="00520F5F" w14:paraId="0506F4BF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9F74A7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508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274B0B8D" w14:textId="77777777" w:rsidR="00520F5F" w:rsidRPr="00520F5F" w:rsidRDefault="00520F5F" w:rsidP="00520F5F">
            <w:pPr>
              <w:spacing w:after="0" w:line="288" w:lineRule="auto"/>
              <w:contextualSpacing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Hijo(a)</w:t>
            </w:r>
          </w:p>
        </w:tc>
      </w:tr>
      <w:tr w:rsidR="00520F5F" w:rsidRPr="00520F5F" w14:paraId="53B25FAA" w14:textId="77777777" w:rsidTr="0090519C">
        <w:trPr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E7F2AA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508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3B555533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Hijo(a) del esposo/a o pareja</w:t>
            </w:r>
          </w:p>
        </w:tc>
      </w:tr>
      <w:tr w:rsidR="00520F5F" w:rsidRPr="00520F5F" w14:paraId="62D5C952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0CEA4D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508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73857B3D" w14:textId="77777777" w:rsidR="00520F5F" w:rsidRPr="00520F5F" w:rsidRDefault="00520F5F" w:rsidP="00520F5F">
            <w:pPr>
              <w:spacing w:after="0" w:line="288" w:lineRule="auto"/>
              <w:contextualSpacing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Padre o madre</w:t>
            </w:r>
          </w:p>
        </w:tc>
      </w:tr>
      <w:tr w:rsidR="00520F5F" w:rsidRPr="00520F5F" w14:paraId="17767324" w14:textId="77777777" w:rsidTr="0090519C">
        <w:trPr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9939DD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508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74D9C6B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Nieto(a)</w:t>
            </w:r>
          </w:p>
        </w:tc>
      </w:tr>
      <w:tr w:rsidR="00520F5F" w:rsidRPr="00520F5F" w14:paraId="554AEA89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3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2BDD62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508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4BD8C002" w14:textId="77777777" w:rsidR="00520F5F" w:rsidRPr="00520F5F" w:rsidRDefault="00520F5F" w:rsidP="00520F5F">
            <w:pPr>
              <w:spacing w:after="0" w:line="288" w:lineRule="auto"/>
              <w:contextualSpacing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Otro familiar</w:t>
            </w:r>
          </w:p>
        </w:tc>
      </w:tr>
      <w:tr w:rsidR="00520F5F" w:rsidRPr="00520F5F" w14:paraId="09149F2F" w14:textId="77777777" w:rsidTr="0090519C">
        <w:trPr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right w:val="single" w:sz="4" w:space="0" w:color="auto"/>
            </w:tcBorders>
          </w:tcPr>
          <w:p w14:paraId="3614737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5085" w:type="dxa"/>
            <w:tcBorders>
              <w:top w:val="single" w:sz="4" w:space="0" w:color="auto"/>
              <w:left w:val="single" w:sz="4" w:space="0" w:color="auto"/>
            </w:tcBorders>
          </w:tcPr>
          <w:p w14:paraId="499F8DED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 familiar</w:t>
            </w:r>
          </w:p>
        </w:tc>
      </w:tr>
    </w:tbl>
    <w:tbl>
      <w:tblPr>
        <w:tblStyle w:val="Tablaconcuadrcula4-nfasis34"/>
        <w:tblpPr w:leftFromText="141" w:rightFromText="141" w:vertAnchor="text" w:horzAnchor="margin" w:tblpY="148"/>
        <w:tblOverlap w:val="never"/>
        <w:tblW w:w="0" w:type="auto"/>
        <w:tblLook w:val="04A0" w:firstRow="1" w:lastRow="0" w:firstColumn="1" w:lastColumn="0" w:noHBand="0" w:noVBand="1"/>
      </w:tblPr>
      <w:tblGrid>
        <w:gridCol w:w="4248"/>
      </w:tblGrid>
      <w:tr w:rsidR="00520F5F" w:rsidRPr="00520F5F" w14:paraId="59BFBF48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bottom w:val="single" w:sz="4" w:space="0" w:color="auto"/>
            </w:tcBorders>
            <w:shd w:val="clear" w:color="auto" w:fill="BFBFBF"/>
          </w:tcPr>
          <w:p w14:paraId="772B78A1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d.1 ¿Cuántas personas viven habitualmente en este hogar,</w:t>
            </w: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u w:val="single"/>
                <w:lang w:val="es-CL"/>
              </w:rPr>
              <w:t xml:space="preserve"> incluido/a usted</w:t>
            </w: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?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Indique con números.</w:t>
            </w:r>
          </w:p>
        </w:tc>
      </w:tr>
      <w:tr w:rsidR="00520F5F" w:rsidRPr="00520F5F" w14:paraId="01FD831A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3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top w:val="single" w:sz="4" w:space="0" w:color="auto"/>
            </w:tcBorders>
          </w:tcPr>
          <w:p w14:paraId="2C1A24AB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</w:tc>
      </w:tr>
    </w:tbl>
    <w:p w14:paraId="759B1ACA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5"/>
        <w:tblpPr w:leftFromText="141" w:rightFromText="141" w:vertAnchor="text" w:horzAnchor="margin" w:tblpY="81"/>
        <w:tblW w:w="0" w:type="auto"/>
        <w:tblLook w:val="04A0" w:firstRow="1" w:lastRow="0" w:firstColumn="1" w:lastColumn="0" w:noHBand="0" w:noVBand="1"/>
      </w:tblPr>
      <w:tblGrid>
        <w:gridCol w:w="258"/>
        <w:gridCol w:w="3990"/>
      </w:tblGrid>
      <w:tr w:rsidR="00520F5F" w:rsidRPr="00520F5F" w14:paraId="2291DB15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7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gridSpan w:val="2"/>
            <w:tcBorders>
              <w:bottom w:val="single" w:sz="4" w:space="0" w:color="auto"/>
            </w:tcBorders>
            <w:shd w:val="clear" w:color="auto" w:fill="BFBFBF" w:themeFill="background1" w:themeFillShade="BF"/>
          </w:tcPr>
          <w:p w14:paraId="5A5FA6E1" w14:textId="77777777" w:rsidR="00520F5F" w:rsidRPr="00520F5F" w:rsidRDefault="00520F5F" w:rsidP="00520F5F">
            <w:pPr>
              <w:spacing w:after="0"/>
              <w:rPr>
                <w:rFonts w:asciiTheme="minorHAnsi" w:hAnsiTheme="minorHAnsi" w:cstheme="minorHAnsi"/>
                <w:color w:val="auto"/>
                <w:sz w:val="16"/>
                <w:szCs w:val="16"/>
              </w:rPr>
            </w:pPr>
            <w:r w:rsidRPr="00520F5F">
              <w:rPr>
                <w:rFonts w:asciiTheme="minorHAnsi" w:hAnsiTheme="minorHAnsi" w:cstheme="minorHAnsi"/>
                <w:color w:val="auto"/>
                <w:sz w:val="16"/>
                <w:szCs w:val="16"/>
              </w:rPr>
              <w:t>d.3</w:t>
            </w:r>
            <w:r w:rsidRPr="00520F5F">
              <w:rPr>
                <w:rFonts w:asciiTheme="minorHAnsi" w:hAnsiTheme="minorHAnsi" w:cstheme="minorHAnsi"/>
                <w:caps/>
                <w:color w:val="auto"/>
                <w:sz w:val="16"/>
                <w:szCs w:val="16"/>
              </w:rPr>
              <w:t xml:space="preserve"> ¿Cuál es su estado conyugal o civil actual? </w:t>
            </w:r>
            <w:r w:rsidRPr="00520F5F">
              <w:rPr>
                <w:rFonts w:asciiTheme="minorHAnsi" w:hAnsiTheme="minorHAnsi" w:cstheme="minorHAnsi"/>
                <w:color w:val="auto"/>
                <w:sz w:val="16"/>
                <w:szCs w:val="16"/>
              </w:rPr>
              <w:t xml:space="preserve"> </w:t>
            </w:r>
            <w:r w:rsidRPr="00520F5F">
              <w:rPr>
                <w:rFonts w:asciiTheme="minorHAnsi" w:hAnsiTheme="minorHAnsi" w:cstheme="minorHAnsi"/>
                <w:i/>
                <w:color w:val="auto"/>
                <w:sz w:val="16"/>
                <w:szCs w:val="16"/>
              </w:rPr>
              <w:t>(marque con una x)</w:t>
            </w:r>
          </w:p>
        </w:tc>
      </w:tr>
      <w:tr w:rsidR="00520F5F" w:rsidRPr="00520F5F" w14:paraId="6ACB6D53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7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8E8A32" w14:textId="77777777" w:rsidR="00520F5F" w:rsidRPr="00520F5F" w:rsidRDefault="00520F5F" w:rsidP="00520F5F">
            <w:pPr>
              <w:spacing w:after="0"/>
              <w:rPr>
                <w:rFonts w:asciiTheme="minorHAnsi" w:hAnsiTheme="minorHAnsi" w:cstheme="minorHAnsi"/>
                <w:sz w:val="16"/>
                <w:szCs w:val="16"/>
              </w:rPr>
            </w:pPr>
          </w:p>
        </w:tc>
        <w:tc>
          <w:tcPr>
            <w:tcW w:w="399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07588AA4" w14:textId="77777777" w:rsidR="00520F5F" w:rsidRPr="00520F5F" w:rsidRDefault="00520F5F" w:rsidP="00520F5F">
            <w:pPr>
              <w:spacing w:after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Theme="minorHAnsi" w:hAnsiTheme="minorHAnsi" w:cstheme="minorHAnsi"/>
                <w:sz w:val="16"/>
                <w:szCs w:val="16"/>
              </w:rPr>
            </w:pPr>
            <w:r w:rsidRPr="00520F5F">
              <w:rPr>
                <w:rFonts w:asciiTheme="minorHAnsi" w:hAnsiTheme="minorHAnsi" w:cstheme="minorHAnsi"/>
                <w:sz w:val="16"/>
                <w:szCs w:val="16"/>
              </w:rPr>
              <w:t>Casado (a)</w:t>
            </w:r>
          </w:p>
        </w:tc>
      </w:tr>
      <w:tr w:rsidR="00520F5F" w:rsidRPr="00520F5F" w14:paraId="50C3F44D" w14:textId="77777777" w:rsidTr="0090519C">
        <w:trPr>
          <w:trHeight w:val="2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2DE864" w14:textId="77777777" w:rsidR="00520F5F" w:rsidRPr="00520F5F" w:rsidRDefault="00520F5F" w:rsidP="00520F5F">
            <w:pPr>
              <w:spacing w:after="0"/>
              <w:rPr>
                <w:rFonts w:asciiTheme="minorHAnsi" w:hAnsiTheme="minorHAnsi" w:cstheme="minorHAnsi"/>
                <w:sz w:val="16"/>
                <w:szCs w:val="16"/>
              </w:rPr>
            </w:pPr>
          </w:p>
        </w:tc>
        <w:tc>
          <w:tcPr>
            <w:tcW w:w="399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138F2B6" w14:textId="77777777" w:rsidR="00520F5F" w:rsidRPr="00520F5F" w:rsidRDefault="00520F5F" w:rsidP="00520F5F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 w:cstheme="minorHAnsi"/>
                <w:sz w:val="16"/>
                <w:szCs w:val="16"/>
              </w:rPr>
            </w:pPr>
            <w:r w:rsidRPr="00520F5F">
              <w:rPr>
                <w:rFonts w:asciiTheme="minorHAnsi" w:hAnsiTheme="minorHAnsi" w:cstheme="minorHAnsi"/>
                <w:sz w:val="16"/>
                <w:szCs w:val="16"/>
              </w:rPr>
              <w:t xml:space="preserve">Conviviente o pareja sin acuerdo de unión civil </w:t>
            </w:r>
          </w:p>
        </w:tc>
      </w:tr>
      <w:tr w:rsidR="00520F5F" w:rsidRPr="00520F5F" w14:paraId="09914ACA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7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80130E" w14:textId="77777777" w:rsidR="00520F5F" w:rsidRPr="00520F5F" w:rsidRDefault="00520F5F" w:rsidP="00520F5F">
            <w:pPr>
              <w:spacing w:after="0"/>
              <w:rPr>
                <w:rFonts w:asciiTheme="minorHAnsi" w:hAnsiTheme="minorHAnsi" w:cstheme="minorHAnsi"/>
                <w:sz w:val="16"/>
                <w:szCs w:val="16"/>
              </w:rPr>
            </w:pPr>
          </w:p>
        </w:tc>
        <w:tc>
          <w:tcPr>
            <w:tcW w:w="399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3467B4D6" w14:textId="77777777" w:rsidR="00520F5F" w:rsidRPr="00520F5F" w:rsidRDefault="00520F5F" w:rsidP="00520F5F">
            <w:pPr>
              <w:spacing w:after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Theme="minorHAnsi" w:hAnsiTheme="minorHAnsi" w:cstheme="minorHAnsi"/>
                <w:sz w:val="16"/>
                <w:szCs w:val="16"/>
              </w:rPr>
            </w:pPr>
            <w:r w:rsidRPr="00520F5F">
              <w:rPr>
                <w:rFonts w:asciiTheme="minorHAnsi" w:hAnsiTheme="minorHAnsi" w:cstheme="minorHAnsi"/>
                <w:sz w:val="16"/>
                <w:szCs w:val="16"/>
              </w:rPr>
              <w:t>Conviviente civil (con acuerdo de unión civil)</w:t>
            </w:r>
          </w:p>
        </w:tc>
      </w:tr>
      <w:tr w:rsidR="00520F5F" w:rsidRPr="00520F5F" w14:paraId="4CEB2488" w14:textId="77777777" w:rsidTr="0090519C">
        <w:trPr>
          <w:trHeight w:val="27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EEE114" w14:textId="77777777" w:rsidR="00520F5F" w:rsidRPr="00520F5F" w:rsidRDefault="00520F5F" w:rsidP="00520F5F">
            <w:pPr>
              <w:spacing w:after="0"/>
              <w:rPr>
                <w:rFonts w:asciiTheme="minorHAnsi" w:hAnsiTheme="minorHAnsi" w:cstheme="minorHAnsi"/>
                <w:sz w:val="16"/>
                <w:szCs w:val="16"/>
              </w:rPr>
            </w:pPr>
          </w:p>
        </w:tc>
        <w:tc>
          <w:tcPr>
            <w:tcW w:w="399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583D90DC" w14:textId="77777777" w:rsidR="00520F5F" w:rsidRPr="00520F5F" w:rsidRDefault="00520F5F" w:rsidP="00520F5F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 w:cstheme="minorHAnsi"/>
                <w:sz w:val="16"/>
                <w:szCs w:val="16"/>
              </w:rPr>
            </w:pPr>
            <w:r w:rsidRPr="00520F5F">
              <w:rPr>
                <w:rFonts w:asciiTheme="minorHAnsi" w:hAnsiTheme="minorHAnsi" w:cstheme="minorHAnsi"/>
                <w:sz w:val="16"/>
                <w:szCs w:val="16"/>
              </w:rPr>
              <w:t>Anulado (a)</w:t>
            </w:r>
          </w:p>
        </w:tc>
      </w:tr>
      <w:tr w:rsidR="00520F5F" w:rsidRPr="00520F5F" w14:paraId="7AE5D40F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E562B9" w14:textId="77777777" w:rsidR="00520F5F" w:rsidRPr="00520F5F" w:rsidRDefault="00520F5F" w:rsidP="00520F5F">
            <w:pPr>
              <w:spacing w:after="0"/>
              <w:rPr>
                <w:rFonts w:asciiTheme="minorHAnsi" w:hAnsiTheme="minorHAnsi" w:cstheme="minorHAnsi"/>
                <w:sz w:val="16"/>
                <w:szCs w:val="16"/>
              </w:rPr>
            </w:pPr>
          </w:p>
        </w:tc>
        <w:tc>
          <w:tcPr>
            <w:tcW w:w="399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420953EF" w14:textId="77777777" w:rsidR="00520F5F" w:rsidRPr="00520F5F" w:rsidRDefault="00520F5F" w:rsidP="00520F5F">
            <w:pPr>
              <w:spacing w:after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Theme="minorHAnsi" w:hAnsiTheme="minorHAnsi" w:cstheme="minorHAnsi"/>
                <w:sz w:val="16"/>
                <w:szCs w:val="16"/>
              </w:rPr>
            </w:pPr>
            <w:r w:rsidRPr="00520F5F">
              <w:rPr>
                <w:rFonts w:asciiTheme="minorHAnsi" w:hAnsiTheme="minorHAnsi" w:cstheme="minorHAnsi"/>
                <w:sz w:val="16"/>
                <w:szCs w:val="16"/>
              </w:rPr>
              <w:t xml:space="preserve">Separado (a) </w:t>
            </w:r>
          </w:p>
        </w:tc>
      </w:tr>
      <w:tr w:rsidR="00520F5F" w:rsidRPr="00520F5F" w14:paraId="7924EA26" w14:textId="77777777" w:rsidTr="0090519C">
        <w:trPr>
          <w:trHeight w:val="27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05344A" w14:textId="77777777" w:rsidR="00520F5F" w:rsidRPr="00520F5F" w:rsidRDefault="00520F5F" w:rsidP="00520F5F">
            <w:pPr>
              <w:spacing w:after="0"/>
              <w:rPr>
                <w:rFonts w:asciiTheme="minorHAnsi" w:hAnsiTheme="minorHAnsi" w:cstheme="minorHAnsi"/>
                <w:sz w:val="16"/>
                <w:szCs w:val="16"/>
              </w:rPr>
            </w:pPr>
          </w:p>
        </w:tc>
        <w:tc>
          <w:tcPr>
            <w:tcW w:w="399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08B3EA01" w14:textId="77777777" w:rsidR="00520F5F" w:rsidRPr="00520F5F" w:rsidRDefault="00520F5F" w:rsidP="00520F5F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 w:cstheme="minorHAnsi"/>
                <w:sz w:val="16"/>
                <w:szCs w:val="16"/>
              </w:rPr>
            </w:pPr>
            <w:r w:rsidRPr="00520F5F">
              <w:rPr>
                <w:rFonts w:asciiTheme="minorHAnsi" w:hAnsiTheme="minorHAnsi" w:cstheme="minorHAnsi"/>
                <w:sz w:val="16"/>
                <w:szCs w:val="16"/>
              </w:rPr>
              <w:t>Divorciado (a)</w:t>
            </w:r>
          </w:p>
        </w:tc>
      </w:tr>
      <w:tr w:rsidR="00520F5F" w:rsidRPr="00520F5F" w14:paraId="3BCD3566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37A014" w14:textId="77777777" w:rsidR="00520F5F" w:rsidRPr="00520F5F" w:rsidRDefault="00520F5F" w:rsidP="00520F5F">
            <w:pPr>
              <w:spacing w:after="0"/>
              <w:rPr>
                <w:rFonts w:asciiTheme="minorHAnsi" w:hAnsiTheme="minorHAnsi" w:cstheme="minorHAnsi"/>
                <w:sz w:val="16"/>
                <w:szCs w:val="16"/>
              </w:rPr>
            </w:pPr>
          </w:p>
        </w:tc>
        <w:tc>
          <w:tcPr>
            <w:tcW w:w="399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2904E4E0" w14:textId="77777777" w:rsidR="00520F5F" w:rsidRPr="00520F5F" w:rsidRDefault="00520F5F" w:rsidP="00520F5F">
            <w:pPr>
              <w:spacing w:after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Theme="minorHAnsi" w:hAnsiTheme="minorHAnsi" w:cstheme="minorHAnsi"/>
                <w:sz w:val="16"/>
                <w:szCs w:val="16"/>
              </w:rPr>
            </w:pPr>
            <w:r w:rsidRPr="00520F5F">
              <w:rPr>
                <w:rFonts w:asciiTheme="minorHAnsi" w:hAnsiTheme="minorHAnsi" w:cstheme="minorHAnsi"/>
                <w:sz w:val="16"/>
                <w:szCs w:val="16"/>
              </w:rPr>
              <w:t>Viudo (a)</w:t>
            </w:r>
          </w:p>
        </w:tc>
      </w:tr>
      <w:tr w:rsidR="00520F5F" w:rsidRPr="00520F5F" w14:paraId="58DA651C" w14:textId="77777777" w:rsidTr="0090519C">
        <w:trPr>
          <w:trHeight w:val="7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8" w:type="dxa"/>
            <w:tcBorders>
              <w:top w:val="single" w:sz="4" w:space="0" w:color="auto"/>
              <w:right w:val="single" w:sz="4" w:space="0" w:color="auto"/>
            </w:tcBorders>
          </w:tcPr>
          <w:p w14:paraId="4A866398" w14:textId="77777777" w:rsidR="00520F5F" w:rsidRPr="00520F5F" w:rsidRDefault="00520F5F" w:rsidP="00520F5F">
            <w:pPr>
              <w:spacing w:after="0"/>
              <w:rPr>
                <w:rFonts w:asciiTheme="minorHAnsi" w:hAnsiTheme="minorHAnsi" w:cstheme="minorHAnsi"/>
                <w:sz w:val="16"/>
                <w:szCs w:val="16"/>
              </w:rPr>
            </w:pPr>
          </w:p>
        </w:tc>
        <w:tc>
          <w:tcPr>
            <w:tcW w:w="3990" w:type="dxa"/>
            <w:tcBorders>
              <w:top w:val="single" w:sz="4" w:space="0" w:color="auto"/>
              <w:left w:val="single" w:sz="4" w:space="0" w:color="auto"/>
            </w:tcBorders>
          </w:tcPr>
          <w:p w14:paraId="20A79A62" w14:textId="77777777" w:rsidR="00520F5F" w:rsidRPr="00520F5F" w:rsidRDefault="00520F5F" w:rsidP="00520F5F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 w:cstheme="minorHAnsi"/>
                <w:sz w:val="16"/>
                <w:szCs w:val="16"/>
              </w:rPr>
            </w:pPr>
            <w:r w:rsidRPr="00520F5F">
              <w:rPr>
                <w:rFonts w:asciiTheme="minorHAnsi" w:hAnsiTheme="minorHAnsi" w:cstheme="minorHAnsi"/>
                <w:sz w:val="16"/>
                <w:szCs w:val="16"/>
              </w:rPr>
              <w:t>Soltero (a)</w:t>
            </w:r>
          </w:p>
        </w:tc>
      </w:tr>
    </w:tbl>
    <w:p w14:paraId="4D65D643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page" w:tblpX="5657" w:tblpY="-49"/>
        <w:tblOverlap w:val="never"/>
        <w:tblW w:w="0" w:type="auto"/>
        <w:tblLook w:val="04A0" w:firstRow="1" w:lastRow="0" w:firstColumn="1" w:lastColumn="0" w:noHBand="0" w:noVBand="1"/>
      </w:tblPr>
      <w:tblGrid>
        <w:gridCol w:w="5513"/>
      </w:tblGrid>
      <w:tr w:rsidR="00520F5F" w:rsidRPr="00520F5F" w14:paraId="762F9061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3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13" w:type="dxa"/>
            <w:tcBorders>
              <w:bottom w:val="single" w:sz="4" w:space="0" w:color="auto"/>
            </w:tcBorders>
            <w:shd w:val="clear" w:color="auto" w:fill="BFBFBF"/>
          </w:tcPr>
          <w:p w14:paraId="56D9A22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d.4 ¿Cuántas integrantes del hogar, </w:t>
            </w: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u w:val="single"/>
                <w:lang w:val="es-CL"/>
              </w:rPr>
              <w:t>mayores de 15 años</w:t>
            </w: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, trabajan o realizan alguna actividad laboral que genere ingresos?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Indique con números.</w:t>
            </w:r>
          </w:p>
        </w:tc>
      </w:tr>
      <w:tr w:rsidR="00520F5F" w:rsidRPr="00520F5F" w14:paraId="630B5692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1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13" w:type="dxa"/>
            <w:tcBorders>
              <w:top w:val="single" w:sz="4" w:space="0" w:color="auto"/>
            </w:tcBorders>
          </w:tcPr>
          <w:p w14:paraId="19C2D8F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</w:tc>
      </w:tr>
    </w:tbl>
    <w:p w14:paraId="45051820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delista4-nfasis33"/>
        <w:tblpPr w:leftFromText="141" w:rightFromText="141" w:vertAnchor="text" w:horzAnchor="margin" w:tblpY="23"/>
        <w:tblW w:w="0" w:type="auto"/>
        <w:tblLook w:val="04A0" w:firstRow="1" w:lastRow="0" w:firstColumn="1" w:lastColumn="0" w:noHBand="0" w:noVBand="1"/>
      </w:tblPr>
      <w:tblGrid>
        <w:gridCol w:w="1766"/>
        <w:gridCol w:w="788"/>
        <w:gridCol w:w="1773"/>
        <w:gridCol w:w="791"/>
      </w:tblGrid>
      <w:tr w:rsidR="00520F5F" w:rsidRPr="00520F5F" w14:paraId="680B8EF0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4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118" w:type="dxa"/>
            <w:gridSpan w:val="4"/>
            <w:tcBorders>
              <w:bottom w:val="single" w:sz="4" w:space="0" w:color="auto"/>
            </w:tcBorders>
            <w:shd w:val="clear" w:color="auto" w:fill="BFBFBF"/>
          </w:tcPr>
          <w:p w14:paraId="6F7B4B7B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d.5 Indique (con números) cuántos niños/jóvenes menores de 18 años tiene a cargo.</w:t>
            </w:r>
          </w:p>
        </w:tc>
      </w:tr>
      <w:tr w:rsidR="00520F5F" w:rsidRPr="00520F5F" w14:paraId="57706289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4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766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1E7784B3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Edad</w:t>
            </w:r>
          </w:p>
        </w:tc>
        <w:tc>
          <w:tcPr>
            <w:tcW w:w="7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6A2A9600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  <w:t>N°</w:t>
            </w:r>
          </w:p>
        </w:tc>
        <w:tc>
          <w:tcPr>
            <w:tcW w:w="17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7EC96912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  <w:t>Edad</w:t>
            </w:r>
          </w:p>
        </w:tc>
        <w:tc>
          <w:tcPr>
            <w:tcW w:w="7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shd w:val="clear" w:color="auto" w:fill="BFBFBF"/>
          </w:tcPr>
          <w:p w14:paraId="0FD0C709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  <w:t>N°</w:t>
            </w:r>
          </w:p>
        </w:tc>
      </w:tr>
      <w:tr w:rsidR="00520F5F" w:rsidRPr="00520F5F" w14:paraId="2D25176F" w14:textId="77777777" w:rsidTr="0090519C">
        <w:trPr>
          <w:trHeight w:val="24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766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80F970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 tiene</w:t>
            </w:r>
          </w:p>
        </w:tc>
        <w:tc>
          <w:tcPr>
            <w:tcW w:w="7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EE0519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7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464787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9 años</w:t>
            </w:r>
          </w:p>
        </w:tc>
        <w:tc>
          <w:tcPr>
            <w:tcW w:w="7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3032EFC5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58246143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5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766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00C004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0 años</w:t>
            </w:r>
          </w:p>
        </w:tc>
        <w:tc>
          <w:tcPr>
            <w:tcW w:w="7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D2FFE4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7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AFAEA4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10 años</w:t>
            </w:r>
          </w:p>
        </w:tc>
        <w:tc>
          <w:tcPr>
            <w:tcW w:w="7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61CB87C4" w14:textId="77777777" w:rsidR="00520F5F" w:rsidRPr="00520F5F" w:rsidRDefault="00520F5F" w:rsidP="00520F5F">
            <w:pPr>
              <w:spacing w:after="0" w:line="288" w:lineRule="auto"/>
              <w:contextualSpacing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6F2AF4B3" w14:textId="77777777" w:rsidTr="0090519C">
        <w:trPr>
          <w:trHeight w:val="24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766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B4393C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1 año</w:t>
            </w:r>
          </w:p>
        </w:tc>
        <w:tc>
          <w:tcPr>
            <w:tcW w:w="7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0469DE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7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5E56E6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11 años</w:t>
            </w:r>
          </w:p>
        </w:tc>
        <w:tc>
          <w:tcPr>
            <w:tcW w:w="7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55386296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6F278CF2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4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766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FA598E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2 años</w:t>
            </w:r>
          </w:p>
        </w:tc>
        <w:tc>
          <w:tcPr>
            <w:tcW w:w="7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4A9764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7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9ECC5F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12 años</w:t>
            </w:r>
          </w:p>
        </w:tc>
        <w:tc>
          <w:tcPr>
            <w:tcW w:w="7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37130159" w14:textId="77777777" w:rsidR="00520F5F" w:rsidRPr="00520F5F" w:rsidRDefault="00520F5F" w:rsidP="00520F5F">
            <w:pPr>
              <w:spacing w:after="0" w:line="288" w:lineRule="auto"/>
              <w:contextualSpacing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1AA77E3A" w14:textId="77777777" w:rsidTr="0090519C">
        <w:trPr>
          <w:trHeight w:val="24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766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57030B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3 años</w:t>
            </w:r>
          </w:p>
        </w:tc>
        <w:tc>
          <w:tcPr>
            <w:tcW w:w="7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1CA2D3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7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9F4CB9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13 años</w:t>
            </w:r>
          </w:p>
        </w:tc>
        <w:tc>
          <w:tcPr>
            <w:tcW w:w="7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7F4F2766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67BFD0A9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4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766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A22873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4 años</w:t>
            </w:r>
          </w:p>
        </w:tc>
        <w:tc>
          <w:tcPr>
            <w:tcW w:w="7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F69227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7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51BBDB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14 años</w:t>
            </w:r>
          </w:p>
        </w:tc>
        <w:tc>
          <w:tcPr>
            <w:tcW w:w="7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0DA0AAA9" w14:textId="77777777" w:rsidR="00520F5F" w:rsidRPr="00520F5F" w:rsidRDefault="00520F5F" w:rsidP="00520F5F">
            <w:pPr>
              <w:spacing w:after="0" w:line="288" w:lineRule="auto"/>
              <w:contextualSpacing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5189DDB9" w14:textId="77777777" w:rsidTr="0090519C">
        <w:trPr>
          <w:trHeight w:val="25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766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B4D73C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5 años</w:t>
            </w:r>
          </w:p>
        </w:tc>
        <w:tc>
          <w:tcPr>
            <w:tcW w:w="7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B1EB97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7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A7F50C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15 años</w:t>
            </w:r>
          </w:p>
        </w:tc>
        <w:tc>
          <w:tcPr>
            <w:tcW w:w="7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22708422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103C83F1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4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766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BE616" w14:textId="77777777" w:rsidR="00520F5F" w:rsidRPr="00520F5F" w:rsidRDefault="00520F5F" w:rsidP="00520F5F">
            <w:pPr>
              <w:spacing w:after="0" w:line="288" w:lineRule="auto"/>
              <w:jc w:val="center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6 años</w:t>
            </w:r>
          </w:p>
        </w:tc>
        <w:tc>
          <w:tcPr>
            <w:tcW w:w="7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86B8B4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7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689BA5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16 años</w:t>
            </w:r>
          </w:p>
        </w:tc>
        <w:tc>
          <w:tcPr>
            <w:tcW w:w="7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3727E302" w14:textId="77777777" w:rsidR="00520F5F" w:rsidRPr="00520F5F" w:rsidRDefault="00520F5F" w:rsidP="00520F5F">
            <w:pPr>
              <w:spacing w:after="0" w:line="288" w:lineRule="auto"/>
              <w:contextualSpacing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08675822" w14:textId="77777777" w:rsidTr="0090519C">
        <w:trPr>
          <w:trHeight w:val="24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766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9E8193" w14:textId="77777777" w:rsidR="00520F5F" w:rsidRPr="00520F5F" w:rsidRDefault="00520F5F" w:rsidP="00520F5F">
            <w:pPr>
              <w:spacing w:after="0" w:line="288" w:lineRule="auto"/>
              <w:jc w:val="center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7 años</w:t>
            </w:r>
          </w:p>
        </w:tc>
        <w:tc>
          <w:tcPr>
            <w:tcW w:w="7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DDDA1D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7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057229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17 años</w:t>
            </w:r>
          </w:p>
        </w:tc>
        <w:tc>
          <w:tcPr>
            <w:tcW w:w="7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7CF970BF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37402A80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766" w:type="dxa"/>
            <w:tcBorders>
              <w:top w:val="single" w:sz="4" w:space="0" w:color="auto"/>
              <w:right w:val="single" w:sz="4" w:space="0" w:color="auto"/>
            </w:tcBorders>
          </w:tcPr>
          <w:p w14:paraId="7FACD6DB" w14:textId="77777777" w:rsidR="00520F5F" w:rsidRPr="00520F5F" w:rsidRDefault="00520F5F" w:rsidP="00520F5F">
            <w:pPr>
              <w:spacing w:after="0" w:line="288" w:lineRule="auto"/>
              <w:jc w:val="center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8 años</w:t>
            </w:r>
          </w:p>
        </w:tc>
        <w:tc>
          <w:tcPr>
            <w:tcW w:w="78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24BB8CD7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773" w:type="dxa"/>
            <w:tcBorders>
              <w:top w:val="single" w:sz="4" w:space="0" w:color="auto"/>
              <w:left w:val="single" w:sz="4" w:space="0" w:color="auto"/>
              <w:bottom w:val="nil"/>
              <w:right w:val="nil"/>
            </w:tcBorders>
            <w:shd w:val="clear" w:color="auto" w:fill="auto"/>
          </w:tcPr>
          <w:p w14:paraId="4A16E28E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789" w:type="dxa"/>
            <w:tcBorders>
              <w:top w:val="single" w:sz="4" w:space="0" w:color="auto"/>
              <w:left w:val="nil"/>
              <w:bottom w:val="nil"/>
              <w:right w:val="nil"/>
            </w:tcBorders>
            <w:shd w:val="clear" w:color="auto" w:fill="auto"/>
          </w:tcPr>
          <w:p w14:paraId="6AFE423E" w14:textId="77777777" w:rsidR="00520F5F" w:rsidRPr="00520F5F" w:rsidRDefault="00520F5F" w:rsidP="00520F5F">
            <w:pPr>
              <w:spacing w:after="0" w:line="288" w:lineRule="auto"/>
              <w:contextualSpacing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tbl>
      <w:tblPr>
        <w:tblStyle w:val="Tablaconcuadrcula4-nfasis34"/>
        <w:tblpPr w:leftFromText="141" w:rightFromText="141" w:vertAnchor="text" w:horzAnchor="margin" w:tblpXSpec="right" w:tblpY="23"/>
        <w:tblW w:w="0" w:type="auto"/>
        <w:tblLook w:val="04A0" w:firstRow="1" w:lastRow="0" w:firstColumn="1" w:lastColumn="0" w:noHBand="0" w:noVBand="1"/>
      </w:tblPr>
      <w:tblGrid>
        <w:gridCol w:w="424"/>
        <w:gridCol w:w="4249"/>
      </w:tblGrid>
      <w:tr w:rsidR="00520F5F" w:rsidRPr="00520F5F" w14:paraId="4E8BEF0D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73" w:type="dxa"/>
            <w:gridSpan w:val="2"/>
            <w:tcBorders>
              <w:bottom w:val="single" w:sz="4" w:space="0" w:color="auto"/>
            </w:tcBorders>
            <w:shd w:val="clear" w:color="auto" w:fill="BFBFBF"/>
          </w:tcPr>
          <w:p w14:paraId="33AB5295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d.6 ¿Con quién dejaría a los niños que tiene a cargo si debiera ir a trabajar?</w:t>
            </w:r>
            <w:r w:rsidRPr="00520F5F">
              <w:rPr>
                <w:rFonts w:ascii="Calibri" w:eastAsia="Times New Roman" w:hAnsi="Calibri"/>
                <w:i/>
                <w:iCs/>
                <w:color w:val="auto"/>
                <w:sz w:val="16"/>
                <w:szCs w:val="16"/>
                <w:lang w:val="es-CL"/>
              </w:rPr>
              <w:t xml:space="preserve"> (marque con una x)</w:t>
            </w:r>
          </w:p>
        </w:tc>
      </w:tr>
      <w:tr w:rsidR="00520F5F" w:rsidRPr="00520F5F" w14:paraId="31918B51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5EA627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 xml:space="preserve"> </w:t>
            </w:r>
          </w:p>
        </w:tc>
        <w:tc>
          <w:tcPr>
            <w:tcW w:w="424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6F191D9A" w14:textId="77777777" w:rsidR="00520F5F" w:rsidRPr="00520F5F" w:rsidRDefault="00520F5F" w:rsidP="00520F5F">
            <w:pPr>
              <w:spacing w:after="0" w:line="288" w:lineRule="auto"/>
              <w:contextualSpacing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Con un familiar</w:t>
            </w:r>
          </w:p>
        </w:tc>
      </w:tr>
      <w:tr w:rsidR="00520F5F" w:rsidRPr="00520F5F" w14:paraId="3C70D6FA" w14:textId="77777777" w:rsidTr="0090519C">
        <w:trPr>
          <w:trHeight w:val="23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9A6B55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24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3A146B9A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Con un(a) vecino(a) o amigo(a)</w:t>
            </w:r>
          </w:p>
        </w:tc>
      </w:tr>
      <w:tr w:rsidR="00520F5F" w:rsidRPr="00520F5F" w14:paraId="1A93DF1B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F3FB1A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24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5DF4FCD2" w14:textId="77777777" w:rsidR="00520F5F" w:rsidRPr="00520F5F" w:rsidRDefault="00520F5F" w:rsidP="00520F5F">
            <w:pPr>
              <w:spacing w:after="0" w:line="288" w:lineRule="auto"/>
              <w:contextualSpacing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Sala cuna, jardín infantil o establecimiento educacional</w:t>
            </w:r>
          </w:p>
        </w:tc>
      </w:tr>
      <w:tr w:rsidR="00520F5F" w:rsidRPr="00520F5F" w14:paraId="2CAD6CE2" w14:textId="77777777" w:rsidTr="0090519C">
        <w:trPr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E2C7FB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24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581EB25D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Otro lugar</w:t>
            </w:r>
          </w:p>
        </w:tc>
      </w:tr>
      <w:tr w:rsidR="00520F5F" w:rsidRPr="00520F5F" w14:paraId="5BF14B7A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36DE70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24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8003B58" w14:textId="77777777" w:rsidR="00520F5F" w:rsidRPr="00520F5F" w:rsidRDefault="00520F5F" w:rsidP="00520F5F">
            <w:pPr>
              <w:spacing w:after="0" w:line="288" w:lineRule="auto"/>
              <w:contextualSpacing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Quedarían solos</w:t>
            </w:r>
          </w:p>
        </w:tc>
      </w:tr>
      <w:tr w:rsidR="00520F5F" w:rsidRPr="00520F5F" w14:paraId="4389C4F8" w14:textId="77777777" w:rsidTr="0090519C">
        <w:trPr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E95D1D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24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5DA5FA8C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Los llevaría al trabajo</w:t>
            </w:r>
          </w:p>
        </w:tc>
      </w:tr>
      <w:tr w:rsidR="00520F5F" w:rsidRPr="00520F5F" w14:paraId="3010E704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563E74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24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62A6B23E" w14:textId="77777777" w:rsidR="00520F5F" w:rsidRPr="00520F5F" w:rsidRDefault="00520F5F" w:rsidP="00520F5F">
            <w:pPr>
              <w:spacing w:after="0" w:line="288" w:lineRule="auto"/>
              <w:contextualSpacing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 tendría con quien dejarlos</w:t>
            </w:r>
          </w:p>
        </w:tc>
      </w:tr>
      <w:tr w:rsidR="00520F5F" w:rsidRPr="00520F5F" w14:paraId="1773FE21" w14:textId="77777777" w:rsidTr="0090519C">
        <w:trPr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7B4CE9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24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7C4252EB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 aplica, No tiene niños a cargo.</w:t>
            </w:r>
          </w:p>
        </w:tc>
      </w:tr>
    </w:tbl>
    <w:p w14:paraId="57E8FC19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201C2932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73651C08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08F159F1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151"/>
        <w:tblW w:w="4531" w:type="dxa"/>
        <w:tblLayout w:type="fixed"/>
        <w:tblLook w:val="04A0" w:firstRow="1" w:lastRow="0" w:firstColumn="1" w:lastColumn="0" w:noHBand="0" w:noVBand="1"/>
      </w:tblPr>
      <w:tblGrid>
        <w:gridCol w:w="401"/>
        <w:gridCol w:w="4130"/>
      </w:tblGrid>
      <w:tr w:rsidR="00520F5F" w:rsidRPr="00520F5F" w14:paraId="577F1B25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2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531" w:type="dxa"/>
            <w:gridSpan w:val="2"/>
            <w:tcBorders>
              <w:bottom w:val="single" w:sz="4" w:space="0" w:color="auto"/>
            </w:tcBorders>
            <w:shd w:val="clear" w:color="auto" w:fill="BFBFBF"/>
            <w:hideMark/>
          </w:tcPr>
          <w:p w14:paraId="2E142FEB" w14:textId="77777777" w:rsidR="00520F5F" w:rsidRPr="00520F5F" w:rsidRDefault="00520F5F" w:rsidP="00520F5F">
            <w:pPr>
              <w:spacing w:after="0" w:line="288" w:lineRule="auto"/>
              <w:ind w:left="22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d.7¿Cuál es su nacionalidad?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(marque con una x)</w:t>
            </w:r>
          </w:p>
        </w:tc>
      </w:tr>
      <w:tr w:rsidR="00520F5F" w:rsidRPr="00520F5F" w14:paraId="3163381F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7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01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</w:tcPr>
          <w:p w14:paraId="42412CF0" w14:textId="77777777" w:rsidR="00520F5F" w:rsidRPr="00520F5F" w:rsidRDefault="00520F5F" w:rsidP="00520F5F">
            <w:pPr>
              <w:spacing w:after="0" w:line="288" w:lineRule="auto"/>
              <w:ind w:left="22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  <w:vAlign w:val="center"/>
            <w:hideMark/>
          </w:tcPr>
          <w:p w14:paraId="5965CC80" w14:textId="77777777" w:rsidR="00520F5F" w:rsidRPr="00520F5F" w:rsidRDefault="00520F5F" w:rsidP="00520F5F">
            <w:pPr>
              <w:spacing w:after="0" w:line="288" w:lineRule="auto"/>
              <w:ind w:left="2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Chilena (exclusivamente)</w:t>
            </w:r>
          </w:p>
        </w:tc>
      </w:tr>
      <w:tr w:rsidR="00520F5F" w:rsidRPr="00520F5F" w14:paraId="2FE89ED5" w14:textId="77777777" w:rsidTr="0090519C">
        <w:trPr>
          <w:trHeight w:val="26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01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</w:tcPr>
          <w:p w14:paraId="466CCD23" w14:textId="77777777" w:rsidR="00520F5F" w:rsidRPr="00520F5F" w:rsidRDefault="00520F5F" w:rsidP="00520F5F">
            <w:pPr>
              <w:spacing w:after="0" w:line="288" w:lineRule="auto"/>
              <w:ind w:left="22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  <w:vAlign w:val="center"/>
            <w:hideMark/>
          </w:tcPr>
          <w:p w14:paraId="57068351" w14:textId="77777777" w:rsidR="00520F5F" w:rsidRPr="00520F5F" w:rsidRDefault="00520F5F" w:rsidP="00520F5F">
            <w:pPr>
              <w:spacing w:after="0" w:line="288" w:lineRule="auto"/>
              <w:ind w:left="2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Chilena y otra (doble nacionalidad)</w:t>
            </w:r>
          </w:p>
        </w:tc>
      </w:tr>
      <w:tr w:rsidR="00520F5F" w:rsidRPr="00520F5F" w14:paraId="01F3553F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01" w:type="dxa"/>
            <w:tcBorders>
              <w:top w:val="single" w:sz="4" w:space="0" w:color="auto"/>
              <w:left w:val="single" w:sz="4" w:space="0" w:color="C9C9C9"/>
              <w:bottom w:val="single" w:sz="4" w:space="0" w:color="C9C9C9"/>
              <w:right w:val="single" w:sz="4" w:space="0" w:color="auto"/>
            </w:tcBorders>
          </w:tcPr>
          <w:p w14:paraId="0A221425" w14:textId="77777777" w:rsidR="00520F5F" w:rsidRPr="00520F5F" w:rsidRDefault="00520F5F" w:rsidP="00520F5F">
            <w:pPr>
              <w:spacing w:after="0" w:line="288" w:lineRule="auto"/>
              <w:ind w:left="22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30" w:type="dxa"/>
            <w:tcBorders>
              <w:top w:val="single" w:sz="4" w:space="0" w:color="auto"/>
              <w:left w:val="single" w:sz="4" w:space="0" w:color="auto"/>
              <w:bottom w:val="single" w:sz="4" w:space="0" w:color="C9C9C9"/>
              <w:right w:val="single" w:sz="4" w:space="0" w:color="C9C9C9"/>
            </w:tcBorders>
            <w:vAlign w:val="center"/>
            <w:hideMark/>
          </w:tcPr>
          <w:p w14:paraId="586B7CD9" w14:textId="77777777" w:rsidR="00520F5F" w:rsidRPr="00520F5F" w:rsidRDefault="00520F5F" w:rsidP="00520F5F">
            <w:pPr>
              <w:spacing w:after="0" w:line="288" w:lineRule="auto"/>
              <w:ind w:left="2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Otra nacionalidad (extranjeros)</w:t>
            </w:r>
          </w:p>
          <w:p w14:paraId="2EA16D85" w14:textId="77777777" w:rsidR="00520F5F" w:rsidRPr="00520F5F" w:rsidRDefault="00520F5F" w:rsidP="00520F5F">
            <w:pPr>
              <w:spacing w:after="0" w:line="288" w:lineRule="auto"/>
              <w:ind w:left="2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21"/>
                <w:szCs w:val="21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46304" behindDoc="0" locked="0" layoutInCell="1" allowOverlap="1" wp14:anchorId="379C5E24" wp14:editId="04D468E4">
                      <wp:simplePos x="0" y="0"/>
                      <wp:positionH relativeFrom="column">
                        <wp:posOffset>24130</wp:posOffset>
                      </wp:positionH>
                      <wp:positionV relativeFrom="paragraph">
                        <wp:posOffset>157480</wp:posOffset>
                      </wp:positionV>
                      <wp:extent cx="1405890" cy="104775"/>
                      <wp:effectExtent l="0" t="0" r="22860" b="28575"/>
                      <wp:wrapNone/>
                      <wp:docPr id="31" name="Rectángulo 3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405890" cy="104775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" lastClr="FFFFFF">
                                    <a:lumMod val="75000"/>
                                  </a:sysClr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7D1E0119" id="Rectángulo 31" o:spid="_x0000_s1026" style="position:absolute;margin-left:1.9pt;margin-top:12.4pt;width:110.7pt;height:8.25pt;z-index:25174630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2d+egjwIAADYFAAAOAAAAZHJzL2Uyb0RvYy54bWysVNtuEzEQfUfiHyy/092EhLRRN1XUKgip&#10;tBUt6rPr9WYt+YbtZBP+hm/hxzj2btMLPCBEHpwZz3guZ87s6dlOK7IVPkhrKjo6KikRhttamnVF&#10;v96t3h1TEiIzNVPWiIruRaBni7dvTjs3F2PbWlULTxDEhHnnKtrG6OZFEXgrNAtH1gkDY2O9ZhGq&#10;Xxe1Zx2ia1WMy/JD0VlfO2+5CAG3F72RLnL8phE8XjdNEJGoiqK2mE+fz4d0FotTNl975lrJhzLY&#10;P1ShmTRIegh1wSIjGy9/C6Ul9zbYJh5xqwvbNJKL3AO6GZWvurltmRO5F4AT3AGm8P/C8qvtjSey&#10;ruj7ESWGaczoC1D7+cOsN8oS3AKizoU5PG/djR+0ADH1u2u8Tv/ohOwyrPsDrGIXCcflaFJOj0+A&#10;PodtVE5ms2kKWjy9dj7Ej8JqkoSKehSQ0WTbyxB710eXlCxYJeuVVCor+3CuPNkyTBjEqG1HiWIh&#10;4rKiq/wbsr14pgzpUM14VqbCGKjXKBYhagcwgllTwtQanObR51pevA5/kTQVpzb6s6374mbTErn6&#10;bvr3GYMXcVOXFyy0/YtsSi/YXMuIPVFSV/QYYQ6BlElWkZk+YJWG1Y8nSQ+23mPC3vbUD46vJJJc&#10;AqEb5sF1tI/9jdc4GmWBiR0kSlrrv//pPvmDgrBS0mF3gNe3DfMCwH8yIOfJaDJJy5aVyXQ2huKf&#10;Wx6eW8xGn1sMD/xDdVlM/lE9io23+h5rvkxZYWKGI3c/mUE5j/1O40PBxXKZ3bBgjsVLc+t4Cp5w&#10;SvDe7e6ZdwPTIjh6ZR/3jM1fEa73TS+NXW6ibWRm4xOumGBSsJx5lsOHJG3/cz17PX3uFr8AAAD/&#10;/wMAUEsDBBQABgAIAAAAIQC15a2C3wAAAAcBAAAPAAAAZHJzL2Rvd25yZXYueG1sTM7BTsMwDAbg&#10;OxLvEBmJC9rSZRug0nRiSAg0uLDB3WtCW0ic0mRb2dNjTnCyrN/6/RWLwTuxt31sA2mYjDMQlqpg&#10;Wqo1vG7uR9cgYkIy6AJZDd82wqI8PSkwN+FAL3a/TrXgEoo5amhS6nIpY9VYj3EcOkucvYfeY+K1&#10;r6Xp8cDl3kmVZZfSY0v8ocHO3jW2+lzvvIar9uutvlg9rY5HXD67OH/4WD6S1udnw+0NiGSH9HcM&#10;v3ymQ8mmbdiRicJpmDI8aVAznhwrNVcgthpmkynIspD//eUPAAAA//8DAFBLAQItABQABgAIAAAA&#10;IQC2gziS/gAAAOEBAAATAAAAAAAAAAAAAAAAAAAAAABbQ29udGVudF9UeXBlc10ueG1sUEsBAi0A&#10;FAAGAAgAAAAhADj9If/WAAAAlAEAAAsAAAAAAAAAAAAAAAAALwEAAF9yZWxzLy5yZWxzUEsBAi0A&#10;FAAGAAgAAAAhAHZ356CPAgAANgUAAA4AAAAAAAAAAAAAAAAALgIAAGRycy9lMm9Eb2MueG1sUEsB&#10;Ai0AFAAGAAgAAAAhALXlrYLfAAAABwEAAA8AAAAAAAAAAAAAAAAA6QQAAGRycy9kb3ducmV2Lnht&#10;bFBLBQYAAAAABAAEAPMAAAD1BQAAAAA=&#10;" fillcolor="window" strokecolor="#bfbfbf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Indique cuál</w:t>
            </w:r>
          </w:p>
        </w:tc>
      </w:tr>
    </w:tbl>
    <w:tbl>
      <w:tblPr>
        <w:tblStyle w:val="Tablaconcuadrcula4-nfasis34"/>
        <w:tblpPr w:leftFromText="141" w:rightFromText="141" w:vertAnchor="text" w:horzAnchor="page" w:tblpX="5626" w:tblpY="136"/>
        <w:tblOverlap w:val="never"/>
        <w:tblW w:w="0" w:type="auto"/>
        <w:tblLook w:val="04A0" w:firstRow="1" w:lastRow="0" w:firstColumn="1" w:lastColumn="0" w:noHBand="0" w:noVBand="1"/>
      </w:tblPr>
      <w:tblGrid>
        <w:gridCol w:w="568"/>
        <w:gridCol w:w="4672"/>
      </w:tblGrid>
      <w:tr w:rsidR="00520F5F" w:rsidRPr="00520F5F" w14:paraId="53C298AB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5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240" w:type="dxa"/>
            <w:gridSpan w:val="2"/>
            <w:tcBorders>
              <w:bottom w:val="single" w:sz="4" w:space="0" w:color="auto"/>
            </w:tcBorders>
            <w:shd w:val="clear" w:color="auto" w:fill="BFBFBF"/>
          </w:tcPr>
          <w:p w14:paraId="6F1A01C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d.8 En Chile, la ley reconoce nueve pueblos indígenas, ¿pertenece usted o es descendiente de alguno de ellos?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(marque con una x)</w:t>
            </w:r>
          </w:p>
        </w:tc>
      </w:tr>
      <w:tr w:rsidR="00520F5F" w:rsidRPr="00520F5F" w14:paraId="4D6A1F3C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67A83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6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02AD4CDB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 xml:space="preserve">Aimara </w:t>
            </w:r>
          </w:p>
        </w:tc>
      </w:tr>
      <w:tr w:rsidR="00520F5F" w:rsidRPr="00520F5F" w14:paraId="1DC4DC35" w14:textId="77777777" w:rsidTr="0090519C">
        <w:trPr>
          <w:trHeight w:val="24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3D2B0B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6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74A94B90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Rapa-Nui o Pascuenses</w:t>
            </w:r>
          </w:p>
        </w:tc>
      </w:tr>
      <w:tr w:rsidR="00520F5F" w:rsidRPr="00520F5F" w14:paraId="22EB3E98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40B1B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6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60EDEEB3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Quechua</w:t>
            </w:r>
          </w:p>
        </w:tc>
      </w:tr>
      <w:tr w:rsidR="00520F5F" w:rsidRPr="00520F5F" w14:paraId="214844F6" w14:textId="77777777" w:rsidTr="0090519C">
        <w:trPr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CD007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6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497DEBA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Mapuche</w:t>
            </w:r>
          </w:p>
        </w:tc>
      </w:tr>
      <w:tr w:rsidR="00520F5F" w:rsidRPr="00520F5F" w14:paraId="0A718914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8A5E77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6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356F7EA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Atacameño (LiKan-Antai)</w:t>
            </w:r>
          </w:p>
        </w:tc>
      </w:tr>
      <w:tr w:rsidR="00520F5F" w:rsidRPr="00520F5F" w14:paraId="3F59B2FA" w14:textId="77777777" w:rsidTr="0090519C">
        <w:trPr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A4792A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6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00C9233E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Collas</w:t>
            </w:r>
          </w:p>
        </w:tc>
      </w:tr>
      <w:tr w:rsidR="00520F5F" w:rsidRPr="00520F5F" w14:paraId="00011B6B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33F62A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6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37778A4A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Kawashkar o Alacalufes</w:t>
            </w:r>
          </w:p>
        </w:tc>
      </w:tr>
      <w:tr w:rsidR="00520F5F" w:rsidRPr="00520F5F" w14:paraId="45E28699" w14:textId="77777777" w:rsidTr="0090519C">
        <w:trPr>
          <w:trHeight w:val="1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8585E1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6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2E6DD073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Yámana o Yagan</w:t>
            </w:r>
          </w:p>
        </w:tc>
      </w:tr>
      <w:tr w:rsidR="00520F5F" w:rsidRPr="00520F5F" w14:paraId="58CE33BD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8" w:type="dxa"/>
            <w:tcBorders>
              <w:top w:val="single" w:sz="4" w:space="0" w:color="auto"/>
              <w:right w:val="single" w:sz="4" w:space="0" w:color="auto"/>
            </w:tcBorders>
          </w:tcPr>
          <w:p w14:paraId="1E52659D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672" w:type="dxa"/>
            <w:tcBorders>
              <w:top w:val="single" w:sz="4" w:space="0" w:color="auto"/>
              <w:left w:val="single" w:sz="4" w:space="0" w:color="auto"/>
            </w:tcBorders>
          </w:tcPr>
          <w:p w14:paraId="5A10FD31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Diaguita</w:t>
            </w:r>
          </w:p>
        </w:tc>
      </w:tr>
      <w:tr w:rsidR="00520F5F" w:rsidRPr="00520F5F" w14:paraId="0D0CD4BC" w14:textId="77777777" w:rsidTr="0090519C">
        <w:trPr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8" w:type="dxa"/>
            <w:tcBorders>
              <w:top w:val="single" w:sz="4" w:space="0" w:color="auto"/>
              <w:right w:val="single" w:sz="4" w:space="0" w:color="auto"/>
            </w:tcBorders>
          </w:tcPr>
          <w:p w14:paraId="79A3CBEC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672" w:type="dxa"/>
            <w:tcBorders>
              <w:top w:val="single" w:sz="4" w:space="0" w:color="auto"/>
              <w:left w:val="single" w:sz="4" w:space="0" w:color="auto"/>
            </w:tcBorders>
          </w:tcPr>
          <w:p w14:paraId="1BD31D04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 pertenece a ningún pueblo indígena</w:t>
            </w:r>
          </w:p>
        </w:tc>
      </w:tr>
    </w:tbl>
    <w:p w14:paraId="4049DF34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6D049C7D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64F45601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0C94421A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2EB89BD7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7B3F4A03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XSpec="right" w:tblpY="-87"/>
        <w:tblOverlap w:val="never"/>
        <w:tblW w:w="3256" w:type="dxa"/>
        <w:tblLayout w:type="fixed"/>
        <w:tblLook w:val="04A0" w:firstRow="1" w:lastRow="0" w:firstColumn="1" w:lastColumn="0" w:noHBand="0" w:noVBand="1"/>
      </w:tblPr>
      <w:tblGrid>
        <w:gridCol w:w="1074"/>
        <w:gridCol w:w="1074"/>
        <w:gridCol w:w="1108"/>
      </w:tblGrid>
      <w:tr w:rsidR="00520F5F" w:rsidRPr="00520F5F" w14:paraId="238DC257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256" w:type="dxa"/>
            <w:gridSpan w:val="3"/>
            <w:tcBorders>
              <w:bottom w:val="single" w:sz="4" w:space="0" w:color="auto"/>
            </w:tcBorders>
            <w:shd w:val="clear" w:color="auto" w:fill="BFBFBF"/>
            <w:hideMark/>
          </w:tcPr>
          <w:p w14:paraId="46075D29" w14:textId="77777777" w:rsidR="00520F5F" w:rsidRPr="00520F5F" w:rsidRDefault="00520F5F" w:rsidP="00520F5F">
            <w:pPr>
              <w:spacing w:after="200" w:line="288" w:lineRule="auto"/>
              <w:ind w:left="22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d.11 En ese nivel educacional, ¿Cuál fue el último curso que aprobó (para quienes no están estudiando) o que cursa actualmente (para los que están estudiando)?</w:t>
            </w:r>
          </w:p>
        </w:tc>
      </w:tr>
      <w:tr w:rsidR="00520F5F" w:rsidRPr="00520F5F" w14:paraId="4AB4709D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5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74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10655249" w14:textId="77777777" w:rsidR="00520F5F" w:rsidRPr="00520F5F" w:rsidRDefault="00520F5F" w:rsidP="00520F5F">
            <w:pPr>
              <w:spacing w:after="0" w:line="288" w:lineRule="auto"/>
              <w:ind w:left="360" w:hanging="332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21"/>
                <w:szCs w:val="21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36064" behindDoc="0" locked="0" layoutInCell="1" allowOverlap="1" wp14:anchorId="63C8B630" wp14:editId="26023498">
                      <wp:simplePos x="0" y="0"/>
                      <wp:positionH relativeFrom="margin">
                        <wp:align>left</wp:align>
                      </wp:positionH>
                      <wp:positionV relativeFrom="margin">
                        <wp:align>center</wp:align>
                      </wp:positionV>
                      <wp:extent cx="125730" cy="125730"/>
                      <wp:effectExtent l="0" t="0" r="26670" b="26670"/>
                      <wp:wrapSquare wrapText="bothSides"/>
                      <wp:docPr id="46" name="Rectángulo 4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25730" cy="12573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001D20B0" id="Rectángulo 46" o:spid="_x0000_s1026" style="position:absolute;margin-left:0;margin-top:0;width:9.9pt;height:9.9pt;z-index:251736064;visibility:visible;mso-wrap-style:square;mso-width-percent:0;mso-height-percent:0;mso-wrap-distance-left:9pt;mso-wrap-distance-top:0;mso-wrap-distance-right:9pt;mso-wrap-distance-bottom:0;mso-position-horizontal:left;mso-position-horizontal-relative:margin;mso-position-vertical:center;mso-position-vertical-relative:margin;mso-width-percent:0;mso-height-percent:0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YtbcfgIAABgFAAAOAAAAZHJzL2Uyb0RvYy54bWysVMlu2zAQvRfoPxC8N7JdZ6kQOTASuCgQ&#10;JEGTImeaoiwC3ErSlt2/6bf0x/pIKbGznIrqQM1whrM8vuH5xVYrshE+SGsqOj4aUSIMt7U0q4r+&#10;eFh8OqMkRGZqpqwRFd2JQC9mHz+cd64UE9taVQtPEMSEsnMVbWN0ZVEE3grNwpF1wsDYWK9ZhOpX&#10;Re1Zh+haFZPR6KTorK+dt1yEgN2r3khnOX7TCB5vmyaISFRFUVvMq8/rMq3F7JyVK89cK/lQBvuH&#10;KjSTBkmfQ12xyMjayzehtOTeBtvEI251YZtGcpF7QDfj0atu7lvmRO4F4AT3DFP4f2H5zebOE1lX&#10;dHpCiWEad/QdqP35bVZrZQl2AVHnQgnPe3fnBy1ATP1uG6/TH52QbYZ19wyr2EbCsTmeHJ9+Bvgc&#10;pkFGlGJ/2PkQvwqrSRIq6pE/g8k21yH2rk8uKVewStYLqVRWduFSebJhuGDworYdJYqFiM2KLvKX&#10;OkC2F8eUIV2q5nSUCmNgXqNYhKgdsAhmRQlTK1CaR59reXE6vEn6gGYPEo/y917i1MgVC21fcY6a&#10;3FipZcQkKKkrenZ4WplkFZnLAxzpOvoLSNLS1jvcobc9uYPjC4kk1wDhjnmwGR1iQuMtlkZZtG0H&#10;iZLW+l/v7Sd/kAxWSjpMByD5uWZeoMVvBvT7Mp5O0zhlZXp8OoHiDy3LQ4tZ60uL+xnjLXA8i8k/&#10;qiex8VY/YpDnKStMzHDk7sEflMvYTy2eAi7m8+yGEXIsXpt7x1PwhFOC92H7yLwbyBRxMTf2aZJY&#10;+YpTvW86aex8HW0jM+H2uII6ScH4ZRINT0Wa70M9e+0ftNlfAAAA//8DAFBLAwQUAAYACAAAACEA&#10;cS2d1NYAAAADAQAADwAAAGRycy9kb3ducmV2LnhtbEyPT0vEMBDF74LfIYzgzU31IG5tuoggiODB&#10;+uc824xN2WZSOmk37qc3qwe9zDC8x5vfqzbJD2qhSfrABi5XBSjiNtieOwNvrw8XN6AkIlscApOB&#10;LxLY1KcnFZY27PmFliZ2KoewlGjAxTiWWkvryKOswkictc8weYz5nDptJ9zncD/oq6K41h57zh8c&#10;jnTvqN01szfwJId5aa08J5fc4/r9ozg0vDPm/Czd3YKKlOKfGY74GR3qzLQNM1tRg4FcJP7Mo7bO&#10;Lba/W9eV/s9efwMAAP//AwBQSwECLQAUAAYACAAAACEAtoM4kv4AAADhAQAAEwAAAAAAAAAAAAAA&#10;AAAAAAAAW0NvbnRlbnRfVHlwZXNdLnhtbFBLAQItABQABgAIAAAAIQA4/SH/1gAAAJQBAAALAAAA&#10;AAAAAAAAAAAAAC8BAABfcmVscy8ucmVsc1BLAQItABQABgAIAAAAIQDYYtbcfgIAABgFAAAOAAAA&#10;AAAAAAAAAAAAAC4CAABkcnMvZTJvRG9jLnhtbFBLAQItABQABgAIAAAAIQBxLZ3U1gAAAAMBAAAP&#10;AAAAAAAAAAAAAAAAANgEAABkcnMvZG93bnJldi54bWxQSwUGAAAAAAQABADzAAAA2wUAAAAA&#10;" fillcolor="window" strokecolor="windowText" strokeweight="1pt">
                      <w10:wrap type="square" anchorx="margin" anchory="margin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 xml:space="preserve">0                 </w:t>
            </w:r>
          </w:p>
        </w:tc>
        <w:tc>
          <w:tcPr>
            <w:tcW w:w="107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1A12635C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21"/>
                <w:szCs w:val="21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38112" behindDoc="0" locked="0" layoutInCell="1" allowOverlap="1" wp14:anchorId="3DA866F0" wp14:editId="0081D61D">
                      <wp:simplePos x="0" y="0"/>
                      <wp:positionH relativeFrom="margin">
                        <wp:align>left</wp:align>
                      </wp:positionH>
                      <wp:positionV relativeFrom="margin">
                        <wp:align>center</wp:align>
                      </wp:positionV>
                      <wp:extent cx="125730" cy="125730"/>
                      <wp:effectExtent l="0" t="0" r="26670" b="26670"/>
                      <wp:wrapSquare wrapText="bothSides"/>
                      <wp:docPr id="49" name="Rectángulo 4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25730" cy="12573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3B0B5035" id="Rectángulo 49" o:spid="_x0000_s1026" style="position:absolute;margin-left:0;margin-top:0;width:9.9pt;height:9.9pt;z-index:251738112;visibility:visible;mso-wrap-style:square;mso-width-percent:0;mso-height-percent:0;mso-wrap-distance-left:9pt;mso-wrap-distance-top:0;mso-wrap-distance-right:9pt;mso-wrap-distance-bottom:0;mso-position-horizontal:left;mso-position-horizontal-relative:margin;mso-position-vertical:center;mso-position-vertical-relative:margin;mso-width-percent:0;mso-height-percent:0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WFqmfgIAABgFAAAOAAAAZHJzL2Uyb0RvYy54bWysVEtu2zAQ3RfoHQjuG9mu0yRC5MBI4KJA&#10;kARNiqxpirII8FeStuzepmfpxfpIKbHzWRXVgprhDOfz+IbnF1utyEb4IK2p6PhoRIkw3NbSrCr6&#10;42Hx6ZSSEJmpmbJGVHQnAr2Yffxw3rlSTGxrVS08QRATys5VtI3RlUUReCs0C0fWCQNjY71mEapf&#10;FbVnHaJrVUxGoy9FZ33tvOUiBOxe9UY6y/GbRvB42zRBRKIqitpiXn1el2ktZuesXHnmWsmHMtg/&#10;VKGZNEj6HOqKRUbWXr4JpSX3NtgmHnGrC9s0kovcA7oZj151c98yJ3IvACe4Z5jC/wvLbzZ3nsi6&#10;otMzSgzTuKPvQO3Pb7NaK0uwC4g6F0p43rs7P2gBYup323id/uiEbDOsu2dYxTYSjs3x5PjkM8Dn&#10;MA0yohT7w86H+FVYTZJQUY/8GUy2uQ6xd31ySbmCVbJeSKWysguXypMNwwWDF7XtKFEsRGxWdJG/&#10;1AGyvTimDOlSNSejVBgD8xrFIkTtgEUwK0qYWoHSPPpcy4vT4U3SBzR7kHiUv/cSp0auWGj7inPU&#10;5MZKLSMmQUld0dPD08okq8hcHuBI19FfQJKWtt7hDr3tyR0cX0gkuQYId8yDzegQExpvsTTKom07&#10;SJS01v96bz/5g2SwUtJhOgDJzzXzAi1+M6Df2Xg6TeOUlenxyQSKP7QsDy1mrS8t7meMt8DxLCb/&#10;qJ7Exlv9iEGep6wwMcORuwd/UC5jP7V4CriYz7MbRsixeG3uHU/BE04J3oftI/NuIFPExdzYp0li&#10;5StO9b7ppLHzdbSNzITb4wrqJAXjl0k0PBVpvg/17LV/0GZ/AQAA//8DAFBLAwQUAAYACAAAACEA&#10;cS2d1NYAAAADAQAADwAAAGRycy9kb3ducmV2LnhtbEyPT0vEMBDF74LfIYzgzU31IG5tuoggiODB&#10;+uc824xN2WZSOmk37qc3qwe9zDC8x5vfqzbJD2qhSfrABi5XBSjiNtieOwNvrw8XN6AkIlscApOB&#10;LxLY1KcnFZY27PmFliZ2KoewlGjAxTiWWkvryKOswkictc8weYz5nDptJ9zncD/oq6K41h57zh8c&#10;jnTvqN01szfwJId5aa08J5fc4/r9ozg0vDPm/Czd3YKKlOKfGY74GR3qzLQNM1tRg4FcJP7Mo7bO&#10;Lba/W9eV/s9efwMAAP//AwBQSwECLQAUAAYACAAAACEAtoM4kv4AAADhAQAAEwAAAAAAAAAAAAAA&#10;AAAAAAAAW0NvbnRlbnRfVHlwZXNdLnhtbFBLAQItABQABgAIAAAAIQA4/SH/1gAAAJQBAAALAAAA&#10;AAAAAAAAAAAAAC8BAABfcmVscy8ucmVsc1BLAQItABQABgAIAAAAIQCpWFqmfgIAABgFAAAOAAAA&#10;AAAAAAAAAAAAAC4CAABkcnMvZTJvRG9jLnhtbFBLAQItABQABgAIAAAAIQBxLZ3U1gAAAAMBAAAP&#10;AAAAAAAAAAAAAAAAANgEAABkcnMvZG93bnJldi54bWxQSwUGAAAAAAQABADzAAAA2wUAAAAA&#10;" fillcolor="window" strokecolor="windowText" strokeweight="1pt">
                      <w10:wrap type="square" anchorx="margin" anchory="margin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  <w:t>3°</w:t>
            </w:r>
          </w:p>
        </w:tc>
        <w:tc>
          <w:tcPr>
            <w:tcW w:w="11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  <w:vAlign w:val="center"/>
            <w:hideMark/>
          </w:tcPr>
          <w:p w14:paraId="4E7A73AC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21"/>
                <w:szCs w:val="21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39136" behindDoc="0" locked="0" layoutInCell="1" allowOverlap="1" wp14:anchorId="0FFFD09C" wp14:editId="63F29B61">
                      <wp:simplePos x="0" y="0"/>
                      <wp:positionH relativeFrom="margin">
                        <wp:align>left</wp:align>
                      </wp:positionH>
                      <wp:positionV relativeFrom="margin">
                        <wp:align>center</wp:align>
                      </wp:positionV>
                      <wp:extent cx="125730" cy="125730"/>
                      <wp:effectExtent l="0" t="0" r="26670" b="26670"/>
                      <wp:wrapSquare wrapText="bothSides"/>
                      <wp:docPr id="52" name="Rectángulo 5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25730" cy="12573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3DE0D3DD" id="Rectángulo 52" o:spid="_x0000_s1026" style="position:absolute;margin-left:0;margin-top:0;width:9.9pt;height:9.9pt;z-index:251739136;visibility:visible;mso-wrap-style:square;mso-width-percent:0;mso-height-percent:0;mso-wrap-distance-left:9pt;mso-wrap-distance-top:0;mso-wrap-distance-right:9pt;mso-wrap-distance-bottom:0;mso-position-horizontal:left;mso-position-horizontal-relative:margin;mso-position-vertical:center;mso-position-vertical-relative:margin;mso-width-percent:0;mso-height-percent:0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VvuyfgIAABgFAAAOAAAAZHJzL2Uyb0RvYy54bWysVNtOGzEQfa/Uf7D8XjZJodAVGxSBUlVC&#10;FBUqno3XzlryrbaTTfo3/Zb+WI+9C4TLU9V98M54xnM5PuPTs63RZCNCVM42dHowoURY7lplVw39&#10;cbv8cEJJTMy2TDsrGroTkZ7N37877X0tZq5zuhWBIIiNde8b2qXk66qKvBOGxQPnhYVRumBYghpW&#10;VRtYj+hGV7PJ5FPVu9D64LiIEbsXg5HOS3wpBU/fpIwiEd1Q1JbKGsp6n9dqfsrqVWC+U3wsg/1D&#10;FYYpi6SPoS5YYmQd1KtQRvHgopPpgDtTOSkVF6UHdDOdvOjmpmNelF4ATvSPMMX/F5Zfba4DUW1D&#10;j2aUWGZwR9+B2p/fdrXWjmAXEPU+1vC88ddh1CLE3O9WBpP/6IRsC6y7R1jFNhGOzens6PgjwOcw&#10;jTKiVE+HfYjpi3CGZKGhAfkLmGxzGdPg+uCSc0WnVbtUWhdlF891IBuGCwYvWtdTollM2Gzosny5&#10;A2R7dkxb0udqjie5MAbmSc0SROOBRbQrSphegdI8hVLLs9PxVdJbNLuXeFK+txLnRi5Y7IaKS9Ts&#10;xmqjEiZBK9PQk/3T2marKFwe4cjXMVxAlu5du8MdBjeQO3q+VEhyCRCuWQCb0SEmNH3DIrVD226U&#10;KOlc+PXWfvYHyWClpMd0AJKfaxYEWvxqQb/P08PDPE5FOTw6nkEJ+5b7fYtdm3OH+5niLfC8iNk/&#10;6QdRBmfuMMiLnBUmZjlyD+CPynkaphZPAReLRXHDCHmWLu2N5zl4xinDe7u9Y8GPZEq4mCv3MEms&#10;fsGpwTeftG6xTk6qQrgnXEGdrGD8ConGpyLP975evJ4etPlfAAAA//8DAFBLAwQUAAYACAAAACEA&#10;cS2d1NYAAAADAQAADwAAAGRycy9kb3ducmV2LnhtbEyPT0vEMBDF74LfIYzgzU31IG5tuoggiODB&#10;+uc824xN2WZSOmk37qc3qwe9zDC8x5vfqzbJD2qhSfrABi5XBSjiNtieOwNvrw8XN6AkIlscApOB&#10;LxLY1KcnFZY27PmFliZ2KoewlGjAxTiWWkvryKOswkictc8weYz5nDptJ9zncD/oq6K41h57zh8c&#10;jnTvqN01szfwJId5aa08J5fc4/r9ozg0vDPm/Czd3YKKlOKfGY74GR3qzLQNM1tRg4FcJP7Mo7bO&#10;Lba/W9eV/s9efwMAAP//AwBQSwECLQAUAAYACAAAACEAtoM4kv4AAADhAQAAEwAAAAAAAAAAAAAA&#10;AAAAAAAAW0NvbnRlbnRfVHlwZXNdLnhtbFBLAQItABQABgAIAAAAIQA4/SH/1gAAAJQBAAALAAAA&#10;AAAAAAAAAAAAAC8BAABfcmVscy8ucmVsc1BLAQItABQABgAIAAAAIQACVvuyfgIAABgFAAAOAAAA&#10;AAAAAAAAAAAAAC4CAABkcnMvZTJvRG9jLnhtbFBLAQItABQABgAIAAAAIQBxLZ3U1gAAAAMBAAAP&#10;AAAAAAAAAAAAAAAAANgEAABkcnMvZG93bnJldi54bWxQSwUGAAAAAAQABADzAAAA2wUAAAAA&#10;" fillcolor="window" strokecolor="windowText" strokeweight="1pt">
                      <w10:wrap type="square" anchorx="margin" anchory="margin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6°</w:t>
            </w:r>
          </w:p>
        </w:tc>
      </w:tr>
      <w:tr w:rsidR="00520F5F" w:rsidRPr="00520F5F" w14:paraId="44F76037" w14:textId="77777777" w:rsidTr="0090519C">
        <w:trPr>
          <w:trHeight w:val="45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74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  <w:shd w:val="clear" w:color="auto" w:fill="EDEDED"/>
            <w:vAlign w:val="center"/>
            <w:hideMark/>
          </w:tcPr>
          <w:p w14:paraId="07511CCB" w14:textId="77777777" w:rsidR="00520F5F" w:rsidRPr="00520F5F" w:rsidRDefault="00520F5F" w:rsidP="00520F5F">
            <w:pPr>
              <w:spacing w:after="0" w:line="288" w:lineRule="auto"/>
              <w:ind w:left="360" w:hanging="332"/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21"/>
                <w:szCs w:val="21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37088" behindDoc="0" locked="0" layoutInCell="1" allowOverlap="1" wp14:anchorId="6D3FD21B" wp14:editId="446C53B0">
                      <wp:simplePos x="0" y="0"/>
                      <wp:positionH relativeFrom="margin">
                        <wp:align>left</wp:align>
                      </wp:positionH>
                      <wp:positionV relativeFrom="margin">
                        <wp:align>center</wp:align>
                      </wp:positionV>
                      <wp:extent cx="125730" cy="125730"/>
                      <wp:effectExtent l="0" t="0" r="26670" b="26670"/>
                      <wp:wrapSquare wrapText="bothSides"/>
                      <wp:docPr id="47" name="Rectángulo 4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25730" cy="12573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0AC65903" id="Rectángulo 47" o:spid="_x0000_s1026" style="position:absolute;margin-left:0;margin-top:0;width:9.9pt;height:9.9pt;z-index:251737088;visibility:visible;mso-wrap-style:square;mso-width-percent:0;mso-height-percent:0;mso-wrap-distance-left:9pt;mso-wrap-distance-top:0;mso-wrap-distance-right:9pt;mso-wrap-distance-bottom:0;mso-position-horizontal:left;mso-position-horizontal-relative:margin;mso-position-vertical:center;mso-position-vertical-relative:margin;mso-width-percent:0;mso-height-percent:0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umBi5fgIAABgFAAAOAAAAZHJzL2Uyb0RvYy54bWysVEtu2zAQ3RfoHQjuG9muU6dC5MBI4KJA&#10;kBhNiqwZirII8FeStuzepmfpxfJIKYnzWRXVgprhDOfz+IanZzutyFb4IK2p6PhoRIkw3NbSrCv6&#10;83b56YSSEJmpmbJGVHQvAj2bf/xw2rlSTGxrVS08QRATys5VtI3RlUUReCs0C0fWCQNjY71mEapf&#10;F7VnHaJrVUxGoy9FZ33tvOUiBOxe9EY6z/GbRvB43TRBRKIqitpiXn1e79NazE9ZufbMtZIPZbB/&#10;qEIzaZD0KdQFi4xsvHwTSkvubbBNPOJWF7ZpJBe5B3QzHr3q5qZlTuReAE5wTzCF/xeWX21Xnsi6&#10;otMZJYZp3NEPoPb3j1lvlCXYBUSdCyU8b9zKD1qAmPrdNV6nPzohuwzr/glWsYuEY3M8OZ59Bvgc&#10;pkFGlOL5sPMhfhNWkyRU1CN/BpNtL0PsXR9dUq5glayXUqms7MO58mTLcMHgRW07ShQLEZsVXeYv&#10;dYBsL44pQ7pUzWyUCmNgXqNYhKgdsAhmTQlTa1CaR59reXE6vEl6i2YPEo/y917i1MgFC21fcY6a&#10;3FipZcQkKKkrenJ4WplkFZnLAxzpOvoLSNK9rfe4Q297cgfHlxJJLgHCinmwGR1iQuM1lkZZtG0H&#10;iZLW+t/v7Sd/kAxWSjpMByD5tWFeoMXvBvT7Op5O0zhlZXo8m0Dxh5b7Q4vZ6HOL+xnjLXA8i8k/&#10;qkex8VbfYZAXKStMzHDk7sEflPPYTy2eAi4Wi+yGEXIsXpobx1PwhFOC93Z3x7wbyBRxMVf2cZJY&#10;+YpTvW86aexiE20jM+GecQV1koLxyyQanoo034d69np+0OYPAAAA//8DAFBLAwQUAAYACAAAACEA&#10;cS2d1NYAAAADAQAADwAAAGRycy9kb3ducmV2LnhtbEyPT0vEMBDF74LfIYzgzU31IG5tuoggiODB&#10;+uc824xN2WZSOmk37qc3qwe9zDC8x5vfqzbJD2qhSfrABi5XBSjiNtieOwNvrw8XN6AkIlscApOB&#10;LxLY1KcnFZY27PmFliZ2KoewlGjAxTiWWkvryKOswkictc8weYz5nDptJ9zncD/oq6K41h57zh8c&#10;jnTvqN01szfwJId5aa08J5fc4/r9ozg0vDPm/Czd3YKKlOKfGY74GR3qzLQNM1tRg4FcJP7Mo7bO&#10;Lba/W9eV/s9efwMAAP//AwBQSwECLQAUAAYACAAAACEAtoM4kv4AAADhAQAAEwAAAAAAAAAAAAAA&#10;AAAAAAAAW0NvbnRlbnRfVHlwZXNdLnhtbFBLAQItABQABgAIAAAAIQA4/SH/1gAAAJQBAAALAAAA&#10;AAAAAAAAAAAAAC8BAABfcmVscy8ucmVsc1BLAQItABQABgAIAAAAIQBumBi5fgIAABgFAAAOAAAA&#10;AAAAAAAAAAAAAC4CAABkcnMvZTJvRG9jLnhtbFBLAQItABQABgAIAAAAIQBxLZ3U1gAAAAMBAAAP&#10;AAAAAAAAAAAAAAAAANgEAABkcnMvZG93bnJldi54bWxQSwUGAAAAAAQABADzAAAA2wUAAAAA&#10;" fillcolor="window" strokecolor="windowText" strokeweight="1pt">
                      <w10:wrap type="square" anchorx="margin" anchory="margin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w:t xml:space="preserve">1°     </w:t>
            </w:r>
          </w:p>
        </w:tc>
        <w:tc>
          <w:tcPr>
            <w:tcW w:w="107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DEDED"/>
            <w:vAlign w:val="center"/>
            <w:hideMark/>
          </w:tcPr>
          <w:p w14:paraId="4DCA3E7C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21"/>
                <w:szCs w:val="21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42208" behindDoc="0" locked="0" layoutInCell="1" allowOverlap="1" wp14:anchorId="0AD366C6" wp14:editId="6B1A799E">
                      <wp:simplePos x="0" y="0"/>
                      <wp:positionH relativeFrom="margin">
                        <wp:align>left</wp:align>
                      </wp:positionH>
                      <wp:positionV relativeFrom="margin">
                        <wp:align>center</wp:align>
                      </wp:positionV>
                      <wp:extent cx="125730" cy="125730"/>
                      <wp:effectExtent l="0" t="0" r="26670" b="26670"/>
                      <wp:wrapSquare wrapText="bothSides"/>
                      <wp:docPr id="50" name="Rectángulo 5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25730" cy="12573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6917DA8B" id="Rectángulo 50" o:spid="_x0000_s1026" style="position:absolute;margin-left:0;margin-top:0;width:9.9pt;height:9.9pt;z-index:251742208;visibility:visible;mso-wrap-style:square;mso-width-percent:0;mso-height-percent:0;mso-wrap-distance-left:9pt;mso-wrap-distance-top:0;mso-wrap-distance-right:9pt;mso-wrap-distance-bottom:0;mso-position-horizontal:left;mso-position-horizontal-relative:margin;mso-position-vertical:center;mso-position-vertical-relative:margin;mso-width-percent:0;mso-height-percent:0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uo2Z5fQIAABgFAAAOAAAAZHJzL2Uyb0RvYy54bWysVNtOGzEQfa/Uf7D8XjZJodAVGxSBUlVC&#10;FBUqno3XzlryrbaTTfo3/Zb+WI+9C4TLU9V98M54xnM5PuPTs63RZCNCVM42dHowoURY7lplVw39&#10;cbv8cEJJTMy2TDsrGroTkZ7N37877X0tZq5zuhWBIIiNde8b2qXk66qKvBOGxQPnhYVRumBYghpW&#10;VRtYj+hGV7PJ5FPVu9D64LiIEbsXg5HOS3wpBU/fpIwiEd1Q1JbKGsp6n9dqfsrqVWC+U3wsg/1D&#10;FYYpi6SPoS5YYmQd1KtQRvHgopPpgDtTOSkVF6UHdDOdvOjmpmNelF4ATvSPMMX/F5Zfba4DUW1D&#10;jwCPZQZ39B2o/fltV2vtCHYBUe9jDc8bfx1GLULM/W5lMPmPTsi2wLp7hFVsE+HYnM6Ojj8iOodp&#10;lBGlejrsQ0xfhDMkCw0NyF/AZJvLmAbXB5ecKzqt2qXSuii7eK4D2TBcMHjRup4SzWLCZkOX5csd&#10;INuzY9qSPldzPMmFMTBPapYgGg8sol1RwvQKlOYplFqenY6vkt6i2b3Ek/K9lTg3csFiN1RcomY3&#10;VhuVMAlamYae7J/WNltF4fIIR76O4QKydO/aHe4wuIHc0fOlQpJLgHDNAtiMDjGh6RsWqR3adqNE&#10;SefCr7f2sz9IBislPaYDkPxcsyDQ4lcL+n2eHh4ibCrK4dHxDErYt9zvW+zanDvczxRvgedFzP5J&#10;P4gyOHOHQV7krDAxy5F7AH9UztMwtXgKuFgsihtGyLN0aW88z8EzThne2+0dC34kU8LFXLmHSWL1&#10;C04NvvmkdYt1clIVwj3hCupkBeNXSDQ+FXm+9/Xi9fSgzf8CAAD//wMAUEsDBBQABgAIAAAAIQBx&#10;LZ3U1gAAAAMBAAAPAAAAZHJzL2Rvd25yZXYueG1sTI9PS8QwEMXvgt8hjODNTfUgbm26iCCI4MH6&#10;5zzbjE3ZZlI6aTfupzerB73MMLzHm9+rNskPaqFJ+sAGLlcFKOI22J47A2+vDxc3oCQiWxwCk4Ev&#10;EtjUpycVljbs+YWWJnYqh7CUaMDFOJZaS+vIo6zCSJy1zzB5jPmcOm0n3OdwP+irorjWHnvOHxyO&#10;dO+o3TWzN/Akh3lprTwnl9zj+v2jODS8M+b8LN3dgoqU4p8ZjvgZHerMtA0zW1GDgVwk/syjts4t&#10;tr9b15X+z15/AwAA//8DAFBLAQItABQABgAIAAAAIQC2gziS/gAAAOEBAAATAAAAAAAAAAAAAAAA&#10;AAAAAABbQ29udGVudF9UeXBlc10ueG1sUEsBAi0AFAAGAAgAAAAhADj9If/WAAAAlAEAAAsAAAAA&#10;AAAAAAAAAAAALwEAAF9yZWxzLy5yZWxzUEsBAi0AFAAGAAgAAAAhAG6jZnl9AgAAGAUAAA4AAAAA&#10;AAAAAAAAAAAALgIAAGRycy9lMm9Eb2MueG1sUEsBAi0AFAAGAAgAAAAhAHEtndTWAAAAAwEAAA8A&#10;AAAAAAAAAAAAAAAA1wQAAGRycy9kb3ducmV2LnhtbFBLBQYAAAAABAAEAPMAAADaBQAAAAA=&#10;" fillcolor="window" strokecolor="windowText" strokeweight="1pt">
                      <w10:wrap type="square" anchorx="margin" anchory="margin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w:t>4°</w:t>
            </w:r>
          </w:p>
        </w:tc>
        <w:tc>
          <w:tcPr>
            <w:tcW w:w="11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  <w:shd w:val="clear" w:color="auto" w:fill="EDEDED"/>
            <w:vAlign w:val="center"/>
            <w:hideMark/>
          </w:tcPr>
          <w:p w14:paraId="62CBF15D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bCs/>
                <w:noProof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21"/>
                <w:szCs w:val="21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40160" behindDoc="0" locked="0" layoutInCell="1" allowOverlap="1" wp14:anchorId="71B88B5F" wp14:editId="4FC7A7C8">
                      <wp:simplePos x="0" y="0"/>
                      <wp:positionH relativeFrom="margin">
                        <wp:align>left</wp:align>
                      </wp:positionH>
                      <wp:positionV relativeFrom="margin">
                        <wp:align>center</wp:align>
                      </wp:positionV>
                      <wp:extent cx="125730" cy="125730"/>
                      <wp:effectExtent l="0" t="0" r="26670" b="26670"/>
                      <wp:wrapSquare wrapText="bothSides"/>
                      <wp:docPr id="53" name="Rectángulo 5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25730" cy="12573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4A6BB171" id="Rectángulo 53" o:spid="_x0000_s1026" style="position:absolute;margin-left:0;margin-top:0;width:9.9pt;height:9.9pt;z-index:251740160;visibility:visible;mso-wrap-style:square;mso-width-percent:0;mso-height-percent:0;mso-wrap-distance-left:9pt;mso-wrap-distance-top:0;mso-wrap-distance-right:9pt;mso-wrap-distance-bottom:0;mso-position-horizontal:left;mso-position-horizontal-relative:margin;mso-position-vertical:center;mso-position-vertical-relative:margin;mso-width-percent:0;mso-height-percent:0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0rDXXfgIAABgFAAAOAAAAZHJzL2Uyb0RvYy54bWysVEtu2zAQ3RfoHQjuG9lO0qRC5MBI4KJA&#10;kBiNi6wZirII8FeStuzepmfpxfpIKbHzWRXVgprhDOfz+IYXl1utyEb4IK2p6PhoRIkw3NbSrCr6&#10;Yzn/dE5JiMzUTFkjKroTgV5OP3646FwpJra1qhaeIIgJZecq2sboyqIIvBWahSPrhIGxsV6zCNWv&#10;itqzDtG1Kiaj0eeis7523nIRAnaveyOd5vhNI3i8a5ogIlEVRW0xrz6vj2ktphesXHnmWsmHMtg/&#10;VKGZNEj6HOqaRUbWXr4JpSX3NtgmHnGrC9s0kovcA7oZj151c98yJ3IvACe4Z5jC/wvLbzcLT2Rd&#10;0dNjSgzTuKPvQO3Pb7NaK0uwC4g6F0p43ruFH7QAMfW7bbxOf3RCthnW3TOsYhsJx+Z4cnp2DPA5&#10;TIOMKMX+sPMhfhVWkyRU1CN/BpNtbkLsXZ9cUq5glaznUqms7MKV8mTDcMHgRW07ShQLEZsVnecv&#10;dYBsL44pQ7pUzdkoFcbAvEaxCFE7YBHMihKmVqA0jz7X8uJ0eJN0iWYPEo/y917i1Mg1C21fcY6a&#10;3FipZcQkKKkren54WplkFZnLAxzpOvoLSNKjrXe4Q297cgfH5xJJbgDCgnmwGR1iQuMdlkZZtG0H&#10;iZLW+l/v7Sd/kAxWSjpMByD5uWZeoMVvBvT7Mj45SeOUlZPTswkUf2h5PLSYtb6yuJ8x3gLHs5j8&#10;o3oSG2/1AwZ5lrLCxAxH7h78QbmK/dTiKeBiNstuGCHH4o25dzwFTzgleJfbB+bdQKaIi7m1T5PE&#10;ylec6n3TSWNn62gbmQm3xxXUSQrGL5NoeCrSfB/q2Wv/oE3/AgAA//8DAFBLAwQUAAYACAAAACEA&#10;cS2d1NYAAAADAQAADwAAAGRycy9kb3ducmV2LnhtbEyPT0vEMBDF74LfIYzgzU31IG5tuoggiODB&#10;+uc824xN2WZSOmk37qc3qwe9zDC8x5vfqzbJD2qhSfrABi5XBSjiNtieOwNvrw8XN6AkIlscApOB&#10;LxLY1KcnFZY27PmFliZ2KoewlGjAxTiWWkvryKOswkictc8weYz5nDptJ9zncD/oq6K41h57zh8c&#10;jnTvqN01szfwJId5aa08J5fc4/r9ozg0vDPm/Czd3YKKlOKfGY74GR3qzLQNM1tRg4FcJP7Mo7bO&#10;Lba/W9eV/s9efwMAAP//AwBQSwECLQAUAAYACAAAACEAtoM4kv4AAADhAQAAEwAAAAAAAAAAAAAA&#10;AAAAAAAAW0NvbnRlbnRfVHlwZXNdLnhtbFBLAQItABQABgAIAAAAIQA4/SH/1gAAAJQBAAALAAAA&#10;AAAAAAAAAAAAAC8BAABfcmVscy8ucmVsc1BLAQItABQABgAIAAAAIQC0rDXXfgIAABgFAAAOAAAA&#10;AAAAAAAAAAAAAC4CAABkcnMvZTJvRG9jLnhtbFBLAQItABQABgAIAAAAIQBxLZ3U1gAAAAMBAAAP&#10;AAAAAAAAAAAAAAAAANgEAABkcnMvZG93bnJldi54bWxQSwUGAAAAAAQABADzAAAA2wUAAAAA&#10;" fillcolor="window" strokecolor="windowText" strokeweight="1pt">
                      <w10:wrap type="square" anchorx="margin" anchory="margin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bCs/>
                <w:noProof/>
                <w:sz w:val="16"/>
                <w:szCs w:val="16"/>
                <w:lang w:val="es-CL"/>
              </w:rPr>
              <w:t>7°</w:t>
            </w:r>
          </w:p>
        </w:tc>
      </w:tr>
      <w:tr w:rsidR="00520F5F" w:rsidRPr="00520F5F" w14:paraId="6688168D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5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74" w:type="dxa"/>
            <w:tcBorders>
              <w:top w:val="single" w:sz="4" w:space="0" w:color="auto"/>
              <w:left w:val="single" w:sz="4" w:space="0" w:color="C9C9C9"/>
              <w:bottom w:val="single" w:sz="4" w:space="0" w:color="C9C9C9"/>
              <w:right w:val="single" w:sz="4" w:space="0" w:color="auto"/>
            </w:tcBorders>
            <w:vAlign w:val="center"/>
            <w:hideMark/>
          </w:tcPr>
          <w:p w14:paraId="6132F93E" w14:textId="77777777" w:rsidR="00520F5F" w:rsidRPr="00520F5F" w:rsidRDefault="00520F5F" w:rsidP="00520F5F">
            <w:pPr>
              <w:spacing w:after="0" w:line="288" w:lineRule="auto"/>
              <w:ind w:left="360" w:hanging="332"/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21"/>
                <w:szCs w:val="21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43232" behindDoc="0" locked="0" layoutInCell="1" allowOverlap="1" wp14:anchorId="397C8FA1" wp14:editId="7A9EE382">
                      <wp:simplePos x="0" y="0"/>
                      <wp:positionH relativeFrom="margin">
                        <wp:align>left</wp:align>
                      </wp:positionH>
                      <wp:positionV relativeFrom="margin">
                        <wp:align>center</wp:align>
                      </wp:positionV>
                      <wp:extent cx="125730" cy="125730"/>
                      <wp:effectExtent l="0" t="0" r="26670" b="26670"/>
                      <wp:wrapSquare wrapText="bothSides"/>
                      <wp:docPr id="48" name="Rectángulo 4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25730" cy="12573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57E1A347" id="Rectángulo 48" o:spid="_x0000_s1026" style="position:absolute;margin-left:0;margin-top:0;width:9.9pt;height:9.9pt;z-index:251743232;visibility:visible;mso-wrap-style:square;mso-width-percent:0;mso-height-percent:0;mso-wrap-distance-left:9pt;mso-wrap-distance-top:0;mso-wrap-distance-right:9pt;mso-wrap-distance-bottom:0;mso-position-horizontal:left;mso-position-horizontal-relative:margin;mso-position-vertical:center;mso-position-vertical-relative:margin;mso-width-percent:0;mso-height-percent:0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opTDfgIAABgFAAAOAAAAZHJzL2Uyb0RvYy54bWysVEtu2zAQ3RfoHQjuG9mu06RC5MBI4KJA&#10;kARNiqxpirII8FeStuzepmfpxfJIKbHzWRXVgprhDGc4b97w7HyrFdkIH6Q1FR0fjSgRhttamlVF&#10;f94vPp1SEiIzNVPWiIruRKDns48fzjpXioltraqFJwhiQtm5irYxurIoAm+FZuHIOmFgbKzXLEL1&#10;q6L2rEN0rYrJaPSl6KyvnbdchIDdy95IZzl+0wgeb5omiEhURXG3mFef12Vai9kZK1eeuVby4Rrs&#10;H26hmTRI+hzqkkVG1l6+CaUl9zbYJh5xqwvbNJKLXAOqGY9eVXPXMidyLQAnuGeYwv8Ly683t57I&#10;uqJTdMowjR79AGp//5jVWlmCXUDUuVDC887d+kELEFO928br9EclZJth3T3DKraRcGyOJ8cnnwE+&#10;h2mQEaXYH3Y+xG/CapKEinrkz2CyzVWIveuTS8oVrJL1QiqVlV24UJ5sGBoMXtS2o0SxELFZ0UX+&#10;UgXI9uKYMqRLtzkZpYsxMK9RLELUDlgEs6KEqRUozaPPd3lxOrxJeo9iDxKP8vde4lTIJQttf+Mc&#10;NbmxUsuISVBSV/T08LQyySoylwc4Ujv6BiRpaesdeuhtT+7g+EIiyRVAuGUebEaFmNB4g6VRFmXb&#10;QaKktf73e/vJHySDlZIO0wFIfq2ZFyjxuwH9vo6n0zROWZken0yg+EPL8tBi1vrCoj9jvAWOZzH5&#10;R/UkNt7qBwzyPGWFiRmO3D34g3IR+6nFU8DFfJ7dMEKOxStz53gKnnBK8N5vH5h3A5kiGnNtnyaJ&#10;la841fumk8bO19E2MhNujyuokxSMXybR8FSk+T7Us9f+QZs9AgAA//8DAFBLAwQUAAYACAAAACEA&#10;cS2d1NYAAAADAQAADwAAAGRycy9kb3ducmV2LnhtbEyPT0vEMBDF74LfIYzgzU31IG5tuoggiODB&#10;+uc824xN2WZSOmk37qc3qwe9zDC8x5vfqzbJD2qhSfrABi5XBSjiNtieOwNvrw8XN6AkIlscApOB&#10;LxLY1KcnFZY27PmFliZ2KoewlGjAxTiWWkvryKOswkictc8weYz5nDptJ9zncD/oq6K41h57zh8c&#10;jnTvqN01szfwJId5aa08J5fc4/r9ozg0vDPm/Czd3YKKlOKfGY74GR3qzLQNM1tRg4FcJP7Mo7bO&#10;Lba/W9eV/s9efwMAAP//AwBQSwECLQAUAAYACAAAACEAtoM4kv4AAADhAQAAEwAAAAAAAAAAAAAA&#10;AAAAAAAAW0NvbnRlbnRfVHlwZXNdLnhtbFBLAQItABQABgAIAAAAIQA4/SH/1gAAAJQBAAALAAAA&#10;AAAAAAAAAAAAAC8BAABfcmVscy8ucmVsc1BLAQItABQABgAIAAAAIQAfopTDfgIAABgFAAAOAAAA&#10;AAAAAAAAAAAAAC4CAABkcnMvZTJvRG9jLnhtbFBLAQItABQABgAIAAAAIQBxLZ3U1gAAAAMBAAAP&#10;AAAAAAAAAAAAAAAAANgEAABkcnMvZG93bnJldi54bWxQSwUGAAAAAAQABADzAAAA2wUAAAAA&#10;" fillcolor="window" strokecolor="windowText" strokeweight="1pt">
                      <w10:wrap type="square" anchorx="margin" anchory="margin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w:t>2°</w:t>
            </w:r>
          </w:p>
        </w:tc>
        <w:tc>
          <w:tcPr>
            <w:tcW w:w="1074" w:type="dxa"/>
            <w:tcBorders>
              <w:top w:val="single" w:sz="4" w:space="0" w:color="auto"/>
              <w:left w:val="single" w:sz="4" w:space="0" w:color="auto"/>
              <w:bottom w:val="single" w:sz="4" w:space="0" w:color="C9C9C9"/>
              <w:right w:val="single" w:sz="4" w:space="0" w:color="auto"/>
            </w:tcBorders>
            <w:vAlign w:val="center"/>
            <w:hideMark/>
          </w:tcPr>
          <w:p w14:paraId="7B90A280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21"/>
                <w:szCs w:val="21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44256" behindDoc="0" locked="0" layoutInCell="1" allowOverlap="1" wp14:anchorId="3C8AF221" wp14:editId="3977B83A">
                      <wp:simplePos x="0" y="0"/>
                      <wp:positionH relativeFrom="margin">
                        <wp:align>left</wp:align>
                      </wp:positionH>
                      <wp:positionV relativeFrom="margin">
                        <wp:align>center</wp:align>
                      </wp:positionV>
                      <wp:extent cx="125730" cy="125730"/>
                      <wp:effectExtent l="0" t="0" r="26670" b="26670"/>
                      <wp:wrapSquare wrapText="bothSides"/>
                      <wp:docPr id="51" name="Rectángulo 5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25730" cy="12573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02692172" id="Rectángulo 51" o:spid="_x0000_s1026" style="position:absolute;margin-left:0;margin-top:0;width:9.9pt;height:9.9pt;z-index:251744256;visibility:visible;mso-wrap-style:square;mso-width-percent:0;mso-height-percent:0;mso-wrap-distance-left:9pt;mso-wrap-distance-top:0;mso-wrap-distance-right:9pt;mso-wrap-distance-bottom:0;mso-position-horizontal:left;mso-position-horizontal-relative:margin;mso-position-vertical:center;mso-position-vertical-relative:margin;mso-width-percent:0;mso-height-percent:0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WagcfQIAABgFAAAOAAAAZHJzL2Uyb0RvYy54bWysVNtOGzEQfa/Uf7D8XjZJodAVGxSBUlVC&#10;FBUqno3XzlryrbaTTfo3/Zb+WI+9C4TLU9U8ODOe8VzOnNnTs63RZCNCVM42dHowoURY7lplVw39&#10;cbv8cEJJTMy2TDsrGroTkZ7N37877X0tZq5zuhWBIIiNde8b2qXk66qKvBOGxQPnhYVRumBYghpW&#10;VRtYj+hGV7PJ5FPVu9D64LiIEbcXg5HOS3wpBU/fpIwiEd1Q1JbKGcp5n89qfsrqVWC+U3wsg/1D&#10;FYYpi6SPoS5YYmQd1KtQRvHgopPpgDtTOSkVF6UHdDOdvOjmpmNelF4ATvSPMMX/F5Zfba4DUW1D&#10;j6aUWGYwo+9A7c9vu1prR3ALiHofa3je+OswahFi7ncrg8n/6IRsC6y7R1jFNhGOy+ns6PgjwOcw&#10;jTKiVE+PfYjpi3CGZKGhAfkLmGxzGdPg+uCSc0WnVbtUWhdlF891IBuGAYMXresp0SwmXDZ0WX65&#10;A2R79kxb0udqjie5MAbmSc0SROOBRbQrSphegdI8hVLLs9fxVdJbNLuXeFJ+byXOjVyw2A0Vl6jZ&#10;jdVGJWyCVqahJ/uvtc1WUbg8wpHHMQwgS/eu3WGGwQ3kjp4vFZJcAoRrFsBmdIgNTd9wSO3Qthsl&#10;SjoXfr11n/1BMlgp6bEdgOTnmgWBFr9a0O/z9PAwr1NRDo+OZ1DCvuV+32LX5txhPmAYqiti9k/6&#10;QZTBmTss8iJnhYlZjtwD+KNynoatxaeAi8WiuGGFPEuX9sbzHDzjlOG93d6x4EcyJQzmyj1sEqtf&#10;cGrwzS+tW6yTk6oQ7glXUCcrWL9CovFTkfd7Xy9eTx+0+V8AAAD//wMAUEsDBBQABgAIAAAAIQBx&#10;LZ3U1gAAAAMBAAAPAAAAZHJzL2Rvd25yZXYueG1sTI9PS8QwEMXvgt8hjODNTfUgbm26iCCI4MH6&#10;5zzbjE3ZZlI6aTfupzerB73MMLzHm9+rNskPaqFJ+sAGLlcFKOI22J47A2+vDxc3oCQiWxwCk4Ev&#10;EtjUpycVljbs+YWWJnYqh7CUaMDFOJZaS+vIo6zCSJy1zzB5jPmcOm0n3OdwP+irorjWHnvOHxyO&#10;dO+o3TWzN/Akh3lprTwnl9zj+v2jODS8M+b8LN3dgoqU4p8ZjvgZHerMtA0zW1GDgVwk/syjts4t&#10;tr9b15X+z15/AwAA//8DAFBLAQItABQABgAIAAAAIQC2gziS/gAAAOEBAAATAAAAAAAAAAAAAAAA&#10;AAAAAABbQ29udGVudF9UeXBlc10ueG1sUEsBAi0AFAAGAAgAAAAhADj9If/WAAAAlAEAAAsAAAAA&#10;AAAAAAAAAAAALwEAAF9yZWxzLy5yZWxzUEsBAi0AFAAGAAgAAAAhANhZqBx9AgAAGAUAAA4AAAAA&#10;AAAAAAAAAAAALgIAAGRycy9lMm9Eb2MueG1sUEsBAi0AFAAGAAgAAAAhAHEtndTWAAAAAwEAAA8A&#10;AAAAAAAAAAAAAAAA1wQAAGRycy9kb3ducmV2LnhtbFBLBQYAAAAABAAEAPMAAADaBQAAAAA=&#10;" fillcolor="window" strokecolor="windowText" strokeweight="1pt">
                      <w10:wrap type="square" anchorx="margin" anchory="margin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noProof/>
                <w:sz w:val="16"/>
                <w:szCs w:val="16"/>
                <w:lang w:val="es-CL"/>
              </w:rPr>
              <w:t>5°</w:t>
            </w:r>
          </w:p>
        </w:tc>
        <w:tc>
          <w:tcPr>
            <w:tcW w:w="1108" w:type="dxa"/>
            <w:tcBorders>
              <w:top w:val="single" w:sz="4" w:space="0" w:color="auto"/>
              <w:left w:val="single" w:sz="4" w:space="0" w:color="auto"/>
              <w:bottom w:val="single" w:sz="4" w:space="0" w:color="C9C9C9"/>
              <w:right w:val="single" w:sz="4" w:space="0" w:color="C9C9C9"/>
            </w:tcBorders>
            <w:vAlign w:val="center"/>
            <w:hideMark/>
          </w:tcPr>
          <w:p w14:paraId="76B706AD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Cs/>
                <w:noProof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21"/>
                <w:szCs w:val="21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45280" behindDoc="0" locked="0" layoutInCell="1" allowOverlap="1" wp14:anchorId="40E3538D" wp14:editId="6C0910D3">
                      <wp:simplePos x="0" y="0"/>
                      <wp:positionH relativeFrom="margin">
                        <wp:align>left</wp:align>
                      </wp:positionH>
                      <wp:positionV relativeFrom="margin">
                        <wp:align>center</wp:align>
                      </wp:positionV>
                      <wp:extent cx="125730" cy="125730"/>
                      <wp:effectExtent l="0" t="0" r="26670" b="26670"/>
                      <wp:wrapSquare wrapText="bothSides"/>
                      <wp:docPr id="54" name="Rectángulo 5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25730" cy="12573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75860615" id="Rectángulo 54" o:spid="_x0000_s1026" style="position:absolute;margin-left:0;margin-top:0;width:9.9pt;height:9.9pt;z-index:251745280;visibility:visible;mso-wrap-style:square;mso-width-percent:0;mso-height-percent:0;mso-wrap-distance-left:9pt;mso-wrap-distance-top:0;mso-wrap-distance-right:9pt;mso-wrap-distance-bottom:0;mso-position-horizontal:left;mso-position-horizontal-relative:margin;mso-position-vertical:center;mso-position-vertical-relative:margin;mso-width-percent:0;mso-height-percent:0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3Tyw1fgIAABgFAAAOAAAAZHJzL2Uyb0RvYy54bWysVEtu2zAQ3RfoHQjuG9mu06RC5MBI4KJA&#10;kARNiqxpirII8FeStuzepmfpxfJIKbHzWRXVgprhDOfz+IZn51utyEb4IK2p6PhoRIkw3NbSrCr6&#10;837x6ZSSEJmpmbJGVHQnAj2fffxw1rlSTGxrVS08QRATys5VtI3RlUUReCs0C0fWCQNjY71mEapf&#10;FbVnHaJrVUxGoy9FZ33tvOUiBOxe9kY6y/GbRvB40zRBRKIqitpiXn1el2ktZmesXHnmWsmHMtg/&#10;VKGZNEj6HOqSRUbWXr4JpSX3NtgmHnGrC9s0kovcA7oZj151c9cyJ3IvACe4Z5jC/wvLrze3nsi6&#10;osdTSgzTuKMfQO3vH7NaK0uwC4g6F0p43rlbP2gBYup323id/uiEbDOsu2dYxTYSjs3x5PjkM8Dn&#10;MA0yohT7w86H+E1YTZJQUY/8GUy2uQqxd31ySbmCVbJeSKWysgsXypMNwwWDF7XtKFEsRGxWdJG/&#10;1AGyvTimDOlSNSejVBgD8xrFIkTtgEUwK0qYWoHSPPpcy4vT4U3SezR7kHiUv/cSp0YuWWj7inPU&#10;5MZKLSMmQUld0dPD08okq8hcHuBI19FfQJKWtt7hDr3tyR0cX0gkuQIIt8yDzegQExpvsDTKom07&#10;SJS01v9+bz/5g2SwUtJhOgDJrzXzAi1+N6Df1/F0msYpK9PjkwkUf2hZHlrMWl9Y3M8Yb4HjWUz+&#10;UT2Jjbf6AYM8T1lhYoYjdw/+oFzEfmrxFHAxn2c3jJBj8crcOZ6CJ5wSvPfbB+bdQKaIi7m2T5PE&#10;ylec6n3TSWPn62gbmQm3xxXUSQrGL5NoeCrSfB/q2Wv/oM0eAQAA//8DAFBLAwQUAAYACAAAACEA&#10;cS2d1NYAAAADAQAADwAAAGRycy9kb3ducmV2LnhtbEyPT0vEMBDF74LfIYzgzU31IG5tuoggiODB&#10;+uc824xN2WZSOmk37qc3qwe9zDC8x5vfqzbJD2qhSfrABi5XBSjiNtieOwNvrw8XN6AkIlscApOB&#10;LxLY1KcnFZY27PmFliZ2KoewlGjAxTiWWkvryKOswkictc8weYz5nDptJ9zncD/oq6K41h57zh8c&#10;jnTvqN01szfwJId5aa08J5fc4/r9ozg0vDPm/Czd3YKKlOKfGY74GR3qzLQNM1tRg4FcJP7Mo7bO&#10;Lba/W9eV/s9efwMAAP//AwBQSwECLQAUAAYACAAAACEAtoM4kv4AAADhAQAAEwAAAAAAAAAAAAAA&#10;AAAAAAAAW0NvbnRlbnRfVHlwZXNdLnhtbFBLAQItABQABgAIAAAAIQA4/SH/1gAAAJQBAAALAAAA&#10;AAAAAAAAAAAAAC8BAABfcmVscy8ucmVsc1BLAQItABQABgAIAAAAIQD3Tyw1fgIAABgFAAAOAAAA&#10;AAAAAAAAAAAAAC4CAABkcnMvZTJvRG9jLnhtbFBLAQItABQABgAIAAAAIQBxLZ3U1gAAAAMBAAAP&#10;AAAAAAAAAAAAAAAAANgEAABkcnMvZG93bnJldi54bWxQSwUGAAAAAAQABADzAAAA2wUAAAAA&#10;" fillcolor="window" strokecolor="windowText" strokeweight="1pt">
                      <w10:wrap type="square" anchorx="margin" anchory="margin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bCs/>
                <w:noProof/>
                <w:sz w:val="16"/>
                <w:szCs w:val="16"/>
                <w:lang w:val="es-CL"/>
              </w:rPr>
              <w:t>8°</w:t>
            </w:r>
          </w:p>
        </w:tc>
      </w:tr>
    </w:tbl>
    <w:tbl>
      <w:tblPr>
        <w:tblStyle w:val="Tablaconcuadrcula4-nfasis34"/>
        <w:tblpPr w:leftFromText="141" w:rightFromText="141" w:vertAnchor="text" w:horzAnchor="margin" w:tblpY="-62"/>
        <w:tblOverlap w:val="never"/>
        <w:tblW w:w="1696" w:type="dxa"/>
        <w:tblLayout w:type="fixed"/>
        <w:tblLook w:val="04A0" w:firstRow="1" w:lastRow="0" w:firstColumn="1" w:lastColumn="0" w:noHBand="0" w:noVBand="1"/>
      </w:tblPr>
      <w:tblGrid>
        <w:gridCol w:w="421"/>
        <w:gridCol w:w="1275"/>
      </w:tblGrid>
      <w:tr w:rsidR="00520F5F" w:rsidRPr="00520F5F" w14:paraId="69DF7182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2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696" w:type="dxa"/>
            <w:gridSpan w:val="2"/>
            <w:tcBorders>
              <w:bottom w:val="single" w:sz="4" w:space="0" w:color="auto"/>
            </w:tcBorders>
            <w:shd w:val="clear" w:color="auto" w:fill="BFBFBF"/>
            <w:hideMark/>
          </w:tcPr>
          <w:p w14:paraId="0DD61B3B" w14:textId="77777777" w:rsidR="00520F5F" w:rsidRPr="00520F5F" w:rsidRDefault="00520F5F" w:rsidP="00520F5F">
            <w:pPr>
              <w:spacing w:after="0" w:line="288" w:lineRule="auto"/>
              <w:ind w:left="22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d.9 ¿Asiste actualmente a un establecimiento educacional o se encuentra participando en algún programa de nivelación de estudios??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(marque con una x)</w:t>
            </w:r>
          </w:p>
        </w:tc>
      </w:tr>
      <w:tr w:rsidR="00520F5F" w:rsidRPr="00520F5F" w14:paraId="7BB9B505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4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1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  <w:hideMark/>
          </w:tcPr>
          <w:p w14:paraId="3C128894" w14:textId="77777777" w:rsidR="00520F5F" w:rsidRPr="00520F5F" w:rsidRDefault="00520F5F" w:rsidP="00520F5F">
            <w:pPr>
              <w:spacing w:after="0" w:line="288" w:lineRule="auto"/>
              <w:ind w:left="360" w:hanging="332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 xml:space="preserve">                     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  <w:hideMark/>
          </w:tcPr>
          <w:p w14:paraId="2E0E7560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Sí</w:t>
            </w:r>
          </w:p>
        </w:tc>
      </w:tr>
      <w:tr w:rsidR="00520F5F" w:rsidRPr="00520F5F" w14:paraId="504B5065" w14:textId="77777777" w:rsidTr="0090519C">
        <w:trPr>
          <w:trHeight w:val="14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1" w:type="dxa"/>
            <w:tcBorders>
              <w:top w:val="single" w:sz="4" w:space="0" w:color="auto"/>
              <w:left w:val="single" w:sz="4" w:space="0" w:color="C9C9C9"/>
              <w:bottom w:val="single" w:sz="4" w:space="0" w:color="C9C9C9"/>
              <w:right w:val="single" w:sz="4" w:space="0" w:color="auto"/>
            </w:tcBorders>
          </w:tcPr>
          <w:p w14:paraId="1E627628" w14:textId="77777777" w:rsidR="00520F5F" w:rsidRPr="00520F5F" w:rsidRDefault="00520F5F" w:rsidP="00520F5F">
            <w:pPr>
              <w:spacing w:after="0" w:line="288" w:lineRule="auto"/>
              <w:ind w:left="360" w:hanging="332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C9C9C9"/>
              <w:right w:val="single" w:sz="4" w:space="0" w:color="C9C9C9"/>
            </w:tcBorders>
            <w:hideMark/>
          </w:tcPr>
          <w:p w14:paraId="425BA164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  <w:t xml:space="preserve">No </w:t>
            </w:r>
          </w:p>
        </w:tc>
      </w:tr>
    </w:tbl>
    <w:tbl>
      <w:tblPr>
        <w:tblStyle w:val="Tablaconcuadrcula4-nfasis34"/>
        <w:tblpPr w:leftFromText="141" w:rightFromText="141" w:vertAnchor="text" w:horzAnchor="page" w:tblpX="3385" w:tblpY="-81"/>
        <w:tblOverlap w:val="never"/>
        <w:tblW w:w="4531" w:type="dxa"/>
        <w:tblLayout w:type="fixed"/>
        <w:tblLook w:val="04A0" w:firstRow="1" w:lastRow="0" w:firstColumn="1" w:lastColumn="0" w:noHBand="0" w:noVBand="1"/>
      </w:tblPr>
      <w:tblGrid>
        <w:gridCol w:w="415"/>
        <w:gridCol w:w="4116"/>
      </w:tblGrid>
      <w:tr w:rsidR="00520F5F" w:rsidRPr="00520F5F" w14:paraId="71474AAE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2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531" w:type="dxa"/>
            <w:gridSpan w:val="2"/>
            <w:tcBorders>
              <w:bottom w:val="single" w:sz="4" w:space="0" w:color="auto"/>
            </w:tcBorders>
            <w:shd w:val="clear" w:color="auto" w:fill="BFBFBF"/>
            <w:hideMark/>
          </w:tcPr>
          <w:p w14:paraId="74580F13" w14:textId="77777777" w:rsidR="00520F5F" w:rsidRPr="00520F5F" w:rsidRDefault="00520F5F" w:rsidP="00520F5F">
            <w:pPr>
              <w:spacing w:after="0" w:line="288" w:lineRule="auto"/>
              <w:ind w:left="22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bookmarkStart w:id="14" w:name="_Hlk17204947"/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d.10 ¿Cuál es su nivel educacional más alto alcanzado o el nivel educacional actual?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(marque con una x)</w:t>
            </w:r>
          </w:p>
        </w:tc>
      </w:tr>
      <w:tr w:rsidR="00520F5F" w:rsidRPr="00520F5F" w14:paraId="7FA0BC24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4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15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  <w:hideMark/>
          </w:tcPr>
          <w:p w14:paraId="5708DBF0" w14:textId="77777777" w:rsidR="00520F5F" w:rsidRPr="00520F5F" w:rsidRDefault="00520F5F" w:rsidP="00520F5F">
            <w:pPr>
              <w:spacing w:after="0" w:line="288" w:lineRule="auto"/>
              <w:ind w:left="36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 xml:space="preserve">                     </w:t>
            </w:r>
          </w:p>
        </w:tc>
        <w:tc>
          <w:tcPr>
            <w:tcW w:w="41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  <w:hideMark/>
          </w:tcPr>
          <w:p w14:paraId="09EA613B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Nunca asistió</w:t>
            </w:r>
          </w:p>
        </w:tc>
      </w:tr>
      <w:tr w:rsidR="00520F5F" w:rsidRPr="00520F5F" w14:paraId="1BBFDB31" w14:textId="77777777" w:rsidTr="0090519C">
        <w:trPr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15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</w:tcPr>
          <w:p w14:paraId="545EBB9F" w14:textId="77777777" w:rsidR="00520F5F" w:rsidRPr="00520F5F" w:rsidRDefault="00520F5F" w:rsidP="00520F5F">
            <w:pPr>
              <w:spacing w:after="0" w:line="288" w:lineRule="auto"/>
              <w:ind w:left="36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</w:tcPr>
          <w:p w14:paraId="5150970E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Preescolar</w:t>
            </w:r>
          </w:p>
        </w:tc>
      </w:tr>
      <w:tr w:rsidR="00520F5F" w:rsidRPr="00520F5F" w14:paraId="57E7DD1E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15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</w:tcPr>
          <w:p w14:paraId="2A4897E1" w14:textId="77777777" w:rsidR="00520F5F" w:rsidRPr="00520F5F" w:rsidRDefault="00520F5F" w:rsidP="00520F5F">
            <w:pPr>
              <w:spacing w:after="0" w:line="288" w:lineRule="auto"/>
              <w:ind w:left="36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  <w:hideMark/>
          </w:tcPr>
          <w:p w14:paraId="3DF76B9B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Educación Especial (Diferencial)</w:t>
            </w:r>
          </w:p>
        </w:tc>
      </w:tr>
      <w:tr w:rsidR="00520F5F" w:rsidRPr="00520F5F" w14:paraId="2A588FCE" w14:textId="77777777" w:rsidTr="0090519C">
        <w:trPr>
          <w:trHeight w:val="12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15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</w:tcPr>
          <w:p w14:paraId="751AB07F" w14:textId="77777777" w:rsidR="00520F5F" w:rsidRPr="00520F5F" w:rsidRDefault="00520F5F" w:rsidP="00520F5F">
            <w:pPr>
              <w:spacing w:after="0" w:line="288" w:lineRule="auto"/>
              <w:ind w:left="36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  <w:hideMark/>
          </w:tcPr>
          <w:p w14:paraId="1BF1E7DB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Educación Básica Incompleta</w:t>
            </w:r>
          </w:p>
        </w:tc>
      </w:tr>
      <w:tr w:rsidR="00520F5F" w:rsidRPr="00520F5F" w14:paraId="7B3E49BF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2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15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</w:tcPr>
          <w:p w14:paraId="2291A41C" w14:textId="77777777" w:rsidR="00520F5F" w:rsidRPr="00520F5F" w:rsidRDefault="00520F5F" w:rsidP="00520F5F">
            <w:pPr>
              <w:spacing w:after="0" w:line="288" w:lineRule="auto"/>
              <w:ind w:left="36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</w:tcPr>
          <w:p w14:paraId="48518A95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Educación Básica Completa</w:t>
            </w:r>
          </w:p>
        </w:tc>
      </w:tr>
      <w:tr w:rsidR="00520F5F" w:rsidRPr="00520F5F" w14:paraId="648B6A7C" w14:textId="77777777" w:rsidTr="0090519C">
        <w:trPr>
          <w:trHeight w:val="12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15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</w:tcPr>
          <w:p w14:paraId="1FA01980" w14:textId="77777777" w:rsidR="00520F5F" w:rsidRPr="00520F5F" w:rsidRDefault="00520F5F" w:rsidP="00520F5F">
            <w:pPr>
              <w:spacing w:after="0" w:line="288" w:lineRule="auto"/>
              <w:ind w:left="36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  <w:hideMark/>
          </w:tcPr>
          <w:p w14:paraId="5BFF19BE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Educación Media Científico-Humanista Incompleta</w:t>
            </w:r>
          </w:p>
        </w:tc>
      </w:tr>
      <w:tr w:rsidR="00520F5F" w:rsidRPr="00520F5F" w14:paraId="20A0E204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2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15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</w:tcPr>
          <w:p w14:paraId="5380F66E" w14:textId="77777777" w:rsidR="00520F5F" w:rsidRPr="00520F5F" w:rsidRDefault="00520F5F" w:rsidP="00520F5F">
            <w:pPr>
              <w:spacing w:after="0" w:line="288" w:lineRule="auto"/>
              <w:ind w:left="36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</w:tcPr>
          <w:p w14:paraId="157ABC92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Educación Media Científico-Humanista Completa</w:t>
            </w:r>
          </w:p>
        </w:tc>
      </w:tr>
      <w:tr w:rsidR="00520F5F" w:rsidRPr="00520F5F" w14:paraId="277B023C" w14:textId="77777777" w:rsidTr="0090519C">
        <w:trPr>
          <w:trHeight w:val="12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15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</w:tcPr>
          <w:p w14:paraId="570B770A" w14:textId="77777777" w:rsidR="00520F5F" w:rsidRPr="00520F5F" w:rsidRDefault="00520F5F" w:rsidP="00520F5F">
            <w:pPr>
              <w:spacing w:after="0" w:line="288" w:lineRule="auto"/>
              <w:ind w:left="36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</w:tcPr>
          <w:p w14:paraId="6DE28E53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Educación Media Técnica Profesional Incompleta</w:t>
            </w:r>
          </w:p>
        </w:tc>
      </w:tr>
      <w:tr w:rsidR="00520F5F" w:rsidRPr="00520F5F" w14:paraId="0427383B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2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15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</w:tcPr>
          <w:p w14:paraId="351189D8" w14:textId="77777777" w:rsidR="00520F5F" w:rsidRPr="00520F5F" w:rsidRDefault="00520F5F" w:rsidP="00520F5F">
            <w:pPr>
              <w:spacing w:after="0" w:line="288" w:lineRule="auto"/>
              <w:ind w:left="36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  <w:hideMark/>
          </w:tcPr>
          <w:p w14:paraId="7CE1F955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Educación Media Técnica Profesional Completa</w:t>
            </w:r>
          </w:p>
        </w:tc>
      </w:tr>
      <w:tr w:rsidR="00520F5F" w:rsidRPr="00520F5F" w14:paraId="4A18B887" w14:textId="77777777" w:rsidTr="0090519C">
        <w:trPr>
          <w:trHeight w:val="12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15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</w:tcPr>
          <w:p w14:paraId="6FA4D6C5" w14:textId="77777777" w:rsidR="00520F5F" w:rsidRPr="00520F5F" w:rsidRDefault="00520F5F" w:rsidP="00520F5F">
            <w:pPr>
              <w:spacing w:after="0" w:line="288" w:lineRule="auto"/>
              <w:ind w:left="36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  <w:hideMark/>
          </w:tcPr>
          <w:p w14:paraId="21D02B45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Técnico nivel superior incompleto (Carreras de 1 a 3 años)</w:t>
            </w:r>
          </w:p>
        </w:tc>
      </w:tr>
      <w:tr w:rsidR="00520F5F" w:rsidRPr="00520F5F" w14:paraId="624CCBDE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2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15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</w:tcPr>
          <w:p w14:paraId="316BF14E" w14:textId="77777777" w:rsidR="00520F5F" w:rsidRPr="00520F5F" w:rsidRDefault="00520F5F" w:rsidP="00520F5F">
            <w:pPr>
              <w:spacing w:after="0" w:line="288" w:lineRule="auto"/>
              <w:ind w:left="36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  <w:hideMark/>
          </w:tcPr>
          <w:p w14:paraId="15150425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Técnico nivel superior completo (Carreras de 1 a 3 años)</w:t>
            </w:r>
          </w:p>
        </w:tc>
      </w:tr>
      <w:tr w:rsidR="00520F5F" w:rsidRPr="00520F5F" w14:paraId="7369A5B5" w14:textId="77777777" w:rsidTr="0090519C">
        <w:trPr>
          <w:trHeight w:val="12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15" w:type="dxa"/>
            <w:tcBorders>
              <w:top w:val="single" w:sz="4" w:space="0" w:color="auto"/>
              <w:left w:val="single" w:sz="4" w:space="0" w:color="C9C9C9"/>
              <w:bottom w:val="single" w:sz="4" w:space="0" w:color="auto"/>
              <w:right w:val="single" w:sz="4" w:space="0" w:color="auto"/>
            </w:tcBorders>
          </w:tcPr>
          <w:p w14:paraId="3735E7FA" w14:textId="77777777" w:rsidR="00520F5F" w:rsidRPr="00520F5F" w:rsidRDefault="00520F5F" w:rsidP="00520F5F">
            <w:pPr>
              <w:spacing w:after="0" w:line="288" w:lineRule="auto"/>
              <w:ind w:left="36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C9C9C9"/>
            </w:tcBorders>
            <w:hideMark/>
          </w:tcPr>
          <w:p w14:paraId="2A1143FA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Profesional incompleto (carreras 4 a más años)</w:t>
            </w:r>
          </w:p>
        </w:tc>
      </w:tr>
      <w:tr w:rsidR="00520F5F" w:rsidRPr="00520F5F" w14:paraId="68C464A0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2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15" w:type="dxa"/>
            <w:tcBorders>
              <w:top w:val="single" w:sz="4" w:space="0" w:color="auto"/>
              <w:left w:val="single" w:sz="4" w:space="0" w:color="C9C9C9"/>
              <w:bottom w:val="single" w:sz="4" w:space="0" w:color="C9C9C9"/>
              <w:right w:val="single" w:sz="4" w:space="0" w:color="auto"/>
            </w:tcBorders>
          </w:tcPr>
          <w:p w14:paraId="3707136E" w14:textId="77777777" w:rsidR="00520F5F" w:rsidRPr="00520F5F" w:rsidRDefault="00520F5F" w:rsidP="00520F5F">
            <w:pPr>
              <w:spacing w:after="0" w:line="288" w:lineRule="auto"/>
              <w:ind w:left="36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116" w:type="dxa"/>
            <w:tcBorders>
              <w:top w:val="single" w:sz="4" w:space="0" w:color="auto"/>
              <w:left w:val="single" w:sz="4" w:space="0" w:color="auto"/>
              <w:bottom w:val="single" w:sz="4" w:space="0" w:color="C9C9C9"/>
              <w:right w:val="single" w:sz="4" w:space="0" w:color="C9C9C9"/>
            </w:tcBorders>
            <w:hideMark/>
          </w:tcPr>
          <w:p w14:paraId="25813469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Profesional completo (carreras 4 o más años)</w:t>
            </w:r>
          </w:p>
        </w:tc>
        <w:bookmarkEnd w:id="14"/>
      </w:tr>
    </w:tbl>
    <w:p w14:paraId="51554F13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50C77CE5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100F33BD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32408545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704576F7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87"/>
        <w:tblW w:w="10154" w:type="dxa"/>
        <w:tblLayout w:type="fixed"/>
        <w:tblLook w:val="04A0" w:firstRow="1" w:lastRow="0" w:firstColumn="1" w:lastColumn="0" w:noHBand="0" w:noVBand="1"/>
      </w:tblPr>
      <w:tblGrid>
        <w:gridCol w:w="6374"/>
        <w:gridCol w:w="1051"/>
        <w:gridCol w:w="910"/>
        <w:gridCol w:w="909"/>
        <w:gridCol w:w="910"/>
      </w:tblGrid>
      <w:tr w:rsidR="00520F5F" w:rsidRPr="00520F5F" w14:paraId="47DBA15A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2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374" w:type="dxa"/>
            <w:tcBorders>
              <w:bottom w:val="single" w:sz="4" w:space="0" w:color="auto"/>
              <w:right w:val="single" w:sz="4" w:space="0" w:color="auto"/>
            </w:tcBorders>
            <w:shd w:val="clear" w:color="auto" w:fill="BFBFBF"/>
            <w:hideMark/>
          </w:tcPr>
          <w:p w14:paraId="33F1C5D6" w14:textId="77777777" w:rsidR="00520F5F" w:rsidRPr="00520F5F" w:rsidRDefault="00520F5F" w:rsidP="00520F5F">
            <w:pPr>
              <w:spacing w:after="0" w:line="288" w:lineRule="auto"/>
              <w:ind w:left="22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d.12 Las siguientes preguntas indagan sobre dificultades que la persona podría tener para realizar ciertas actividades debido a su estado de salud. 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Marque con una x para cada una el nivel de dificultad.</w:t>
            </w:r>
          </w:p>
        </w:tc>
        <w:tc>
          <w:tcPr>
            <w:tcW w:w="1051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5D3F6FFE" w14:textId="77777777" w:rsidR="00520F5F" w:rsidRPr="00520F5F" w:rsidRDefault="00520F5F" w:rsidP="00520F5F">
            <w:pPr>
              <w:spacing w:after="0" w:line="288" w:lineRule="auto"/>
              <w:ind w:left="22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No, sin dificultad</w:t>
            </w:r>
          </w:p>
        </w:tc>
        <w:tc>
          <w:tcPr>
            <w:tcW w:w="910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65B84787" w14:textId="77777777" w:rsidR="00520F5F" w:rsidRPr="00520F5F" w:rsidRDefault="00520F5F" w:rsidP="00520F5F">
            <w:pPr>
              <w:spacing w:after="0" w:line="288" w:lineRule="auto"/>
              <w:ind w:left="22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Sí, algo de dificultad</w:t>
            </w:r>
          </w:p>
        </w:tc>
        <w:tc>
          <w:tcPr>
            <w:tcW w:w="909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699CE13A" w14:textId="77777777" w:rsidR="00520F5F" w:rsidRPr="00520F5F" w:rsidRDefault="00520F5F" w:rsidP="00520F5F">
            <w:pPr>
              <w:spacing w:after="0" w:line="288" w:lineRule="auto"/>
              <w:ind w:left="22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Sí, mucha dificultad</w:t>
            </w:r>
          </w:p>
        </w:tc>
        <w:tc>
          <w:tcPr>
            <w:tcW w:w="910" w:type="dxa"/>
            <w:tcBorders>
              <w:left w:val="single" w:sz="4" w:space="0" w:color="auto"/>
              <w:bottom w:val="single" w:sz="4" w:space="0" w:color="auto"/>
            </w:tcBorders>
            <w:shd w:val="clear" w:color="auto" w:fill="BFBFBF"/>
          </w:tcPr>
          <w:p w14:paraId="42797072" w14:textId="77777777" w:rsidR="00520F5F" w:rsidRPr="00520F5F" w:rsidRDefault="00520F5F" w:rsidP="00520F5F">
            <w:pPr>
              <w:spacing w:after="0" w:line="288" w:lineRule="auto"/>
              <w:ind w:left="22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No puede hacerlo</w:t>
            </w:r>
          </w:p>
        </w:tc>
      </w:tr>
      <w:tr w:rsidR="00520F5F" w:rsidRPr="00520F5F" w14:paraId="20B749CB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4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37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C9CEAA" w14:textId="77777777" w:rsidR="00520F5F" w:rsidRPr="00520F5F" w:rsidRDefault="00520F5F" w:rsidP="00520F5F">
            <w:pPr>
              <w:spacing w:after="0" w:line="288" w:lineRule="auto"/>
              <w:ind w:left="360" w:hanging="332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¿Tiene dificultad para ver incluso si lleva lentes?</w:t>
            </w:r>
          </w:p>
        </w:tc>
        <w:tc>
          <w:tcPr>
            <w:tcW w:w="105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0A28DA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CDE58B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0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EC081A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56FF71A2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19D304BB" w14:textId="77777777" w:rsidTr="0090519C">
        <w:trPr>
          <w:trHeight w:val="24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37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96B77B" w14:textId="77777777" w:rsidR="00520F5F" w:rsidRPr="00520F5F" w:rsidRDefault="00520F5F" w:rsidP="00520F5F">
            <w:pPr>
              <w:spacing w:after="0" w:line="288" w:lineRule="auto"/>
              <w:ind w:left="360" w:hanging="332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¿Tiene dificultad para oír, incluso si utiliza un audífono?</w:t>
            </w:r>
          </w:p>
        </w:tc>
        <w:tc>
          <w:tcPr>
            <w:tcW w:w="105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09AF24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90E088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0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027CD3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2C7B8611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333E1D21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4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37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694982" w14:textId="77777777" w:rsidR="00520F5F" w:rsidRPr="00520F5F" w:rsidRDefault="00520F5F" w:rsidP="00520F5F">
            <w:pPr>
              <w:spacing w:after="0" w:line="288" w:lineRule="auto"/>
              <w:ind w:left="360" w:hanging="332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¿Tiene dificultad para caminar o para subir escaleras?</w:t>
            </w:r>
          </w:p>
        </w:tc>
        <w:tc>
          <w:tcPr>
            <w:tcW w:w="105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35D652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6BD650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0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09A2B0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35B31BCB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2A14CCB5" w14:textId="77777777" w:rsidTr="0090519C">
        <w:trPr>
          <w:trHeight w:val="24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37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F0416B" w14:textId="77777777" w:rsidR="00520F5F" w:rsidRPr="00520F5F" w:rsidRDefault="00520F5F" w:rsidP="00520F5F">
            <w:pPr>
              <w:spacing w:after="0" w:line="288" w:lineRule="auto"/>
              <w:ind w:left="360" w:hanging="332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¿Tiene dificultad para recordar o para concentrarse?</w:t>
            </w:r>
          </w:p>
        </w:tc>
        <w:tc>
          <w:tcPr>
            <w:tcW w:w="105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0A9C2F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1689B8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0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AE3F18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24B76119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3B2E6398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4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374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FE004F" w14:textId="77777777" w:rsidR="00520F5F" w:rsidRPr="00520F5F" w:rsidRDefault="00520F5F" w:rsidP="00520F5F">
            <w:pPr>
              <w:spacing w:after="0" w:line="288" w:lineRule="auto"/>
              <w:ind w:left="360" w:hanging="332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¿Tiene dificultad en su cuidado personal como para asearse o vestirse?</w:t>
            </w:r>
          </w:p>
        </w:tc>
        <w:tc>
          <w:tcPr>
            <w:tcW w:w="105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5EDE9E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8F406B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0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A72DCE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0594DEA7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3895506D" w14:textId="77777777" w:rsidTr="0090519C">
        <w:trPr>
          <w:trHeight w:val="28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374" w:type="dxa"/>
            <w:tcBorders>
              <w:top w:val="single" w:sz="4" w:space="0" w:color="auto"/>
              <w:right w:val="single" w:sz="4" w:space="0" w:color="auto"/>
            </w:tcBorders>
          </w:tcPr>
          <w:p w14:paraId="7DAF82A8" w14:textId="77777777" w:rsidR="00520F5F" w:rsidRPr="00520F5F" w:rsidRDefault="00520F5F" w:rsidP="00520F5F">
            <w:pPr>
              <w:spacing w:after="0" w:line="288" w:lineRule="auto"/>
              <w:ind w:left="29" w:hanging="1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¿Tiene dificultad para comunicarse, por ejemplo, dificultad para comprender o ser comprendido por otros?</w:t>
            </w:r>
          </w:p>
        </w:tc>
        <w:tc>
          <w:tcPr>
            <w:tcW w:w="1051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51347013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10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63BC6B48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09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4E6C95F4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910" w:type="dxa"/>
            <w:tcBorders>
              <w:top w:val="single" w:sz="4" w:space="0" w:color="auto"/>
              <w:left w:val="single" w:sz="4" w:space="0" w:color="auto"/>
            </w:tcBorders>
          </w:tcPr>
          <w:p w14:paraId="36C18197" w14:textId="77777777" w:rsidR="00520F5F" w:rsidRPr="00520F5F" w:rsidRDefault="00520F5F" w:rsidP="00520F5F">
            <w:pPr>
              <w:spacing w:after="0" w:line="288" w:lineRule="auto"/>
              <w:ind w:left="360" w:hanging="3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p w14:paraId="533B45E1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Spec="inside"/>
        <w:tblW w:w="0" w:type="auto"/>
        <w:tblLook w:val="04A0" w:firstRow="1" w:lastRow="0" w:firstColumn="1" w:lastColumn="0" w:noHBand="0" w:noVBand="1"/>
      </w:tblPr>
      <w:tblGrid>
        <w:gridCol w:w="421"/>
        <w:gridCol w:w="3685"/>
      </w:tblGrid>
      <w:tr w:rsidR="00520F5F" w:rsidRPr="00520F5F" w14:paraId="7D669E68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5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106" w:type="dxa"/>
            <w:gridSpan w:val="2"/>
            <w:tcBorders>
              <w:bottom w:val="single" w:sz="4" w:space="0" w:color="auto"/>
            </w:tcBorders>
            <w:shd w:val="clear" w:color="auto" w:fill="BFBFBF"/>
          </w:tcPr>
          <w:p w14:paraId="23F4B23D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d.13 ¿Está inscrito en el Registro Nacional de Discapacidad (RND)? 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(marque con una x)</w:t>
            </w:r>
          </w:p>
        </w:tc>
      </w:tr>
      <w:tr w:rsidR="00520F5F" w:rsidRPr="00520F5F" w14:paraId="4E4C2963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D7EA39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368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4A418305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Sí</w:t>
            </w:r>
          </w:p>
        </w:tc>
      </w:tr>
      <w:tr w:rsidR="00520F5F" w:rsidRPr="00520F5F" w14:paraId="1E3B0B37" w14:textId="77777777" w:rsidTr="0090519C">
        <w:trPr>
          <w:trHeight w:val="17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1" w:type="dxa"/>
            <w:tcBorders>
              <w:top w:val="single" w:sz="4" w:space="0" w:color="auto"/>
              <w:right w:val="single" w:sz="4" w:space="0" w:color="auto"/>
            </w:tcBorders>
          </w:tcPr>
          <w:p w14:paraId="5ADC9B3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3685" w:type="dxa"/>
            <w:tcBorders>
              <w:top w:val="single" w:sz="4" w:space="0" w:color="auto"/>
              <w:left w:val="single" w:sz="4" w:space="0" w:color="auto"/>
            </w:tcBorders>
          </w:tcPr>
          <w:p w14:paraId="5C3CA962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</w:t>
            </w:r>
          </w:p>
        </w:tc>
      </w:tr>
    </w:tbl>
    <w:tbl>
      <w:tblPr>
        <w:tblStyle w:val="Tabladelista4-nfasis33"/>
        <w:tblpPr w:leftFromText="141" w:rightFromText="141" w:vertAnchor="text" w:horzAnchor="margin" w:tblpXSpec="right" w:tblpYSpec="inside"/>
        <w:tblW w:w="0" w:type="auto"/>
        <w:tblLook w:val="04A0" w:firstRow="1" w:lastRow="0" w:firstColumn="1" w:lastColumn="0" w:noHBand="0" w:noVBand="1"/>
      </w:tblPr>
      <w:tblGrid>
        <w:gridCol w:w="4541"/>
        <w:gridCol w:w="1129"/>
      </w:tblGrid>
      <w:tr w:rsidR="00520F5F" w:rsidRPr="00520F5F" w14:paraId="1911069D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70" w:type="dxa"/>
            <w:gridSpan w:val="2"/>
            <w:tcBorders>
              <w:bottom w:val="single" w:sz="4" w:space="0" w:color="auto"/>
            </w:tcBorders>
            <w:shd w:val="clear" w:color="auto" w:fill="BFBFBF" w:themeFill="background1" w:themeFillShade="BF"/>
          </w:tcPr>
          <w:p w14:paraId="5A2A050F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d.14 ¿Tiene usted a su cargo personas en situación de discapacidad o dependencia moderada o severa? (dependencia por motivos de salud).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Indique (con números) cuántos(as)</w:t>
            </w:r>
          </w:p>
        </w:tc>
      </w:tr>
      <w:tr w:rsidR="00520F5F" w:rsidRPr="00520F5F" w14:paraId="7C380BB0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54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3779AC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Rango de Edad</w:t>
            </w:r>
          </w:p>
        </w:tc>
        <w:tc>
          <w:tcPr>
            <w:tcW w:w="11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4437DA6" w14:textId="77777777" w:rsidR="00520F5F" w:rsidRPr="00520F5F" w:rsidRDefault="00520F5F" w:rsidP="00520F5F">
            <w:pPr>
              <w:spacing w:after="0" w:line="288" w:lineRule="auto"/>
              <w:contextualSpacing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  <w:t>N°</w:t>
            </w:r>
          </w:p>
        </w:tc>
      </w:tr>
      <w:tr w:rsidR="00520F5F" w:rsidRPr="00520F5F" w14:paraId="49EEA3BA" w14:textId="77777777" w:rsidTr="0090519C">
        <w:trPr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54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255C98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Menor(es) de 18 años</w:t>
            </w:r>
          </w:p>
        </w:tc>
        <w:tc>
          <w:tcPr>
            <w:tcW w:w="11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6D5DFE38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32576DE2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3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54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0BFA4C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Entre 18 y 60 años</w:t>
            </w:r>
          </w:p>
        </w:tc>
        <w:tc>
          <w:tcPr>
            <w:tcW w:w="11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5D8E2CBE" w14:textId="77777777" w:rsidR="00520F5F" w:rsidRPr="00520F5F" w:rsidRDefault="00520F5F" w:rsidP="00520F5F">
            <w:pPr>
              <w:spacing w:after="0" w:line="288" w:lineRule="auto"/>
              <w:contextualSpacing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390F21DD" w14:textId="77777777" w:rsidTr="0090519C">
        <w:trPr>
          <w:trHeight w:val="21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541" w:type="dxa"/>
            <w:tcBorders>
              <w:top w:val="single" w:sz="4" w:space="0" w:color="auto"/>
              <w:right w:val="single" w:sz="4" w:space="0" w:color="auto"/>
            </w:tcBorders>
          </w:tcPr>
          <w:p w14:paraId="5F1F506A" w14:textId="77777777" w:rsidR="00520F5F" w:rsidRPr="00520F5F" w:rsidRDefault="00520F5F" w:rsidP="00520F5F">
            <w:pPr>
              <w:spacing w:after="0" w:line="288" w:lineRule="auto"/>
              <w:contextualSpacing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Mayor(es) de 60 años</w:t>
            </w:r>
          </w:p>
        </w:tc>
        <w:tc>
          <w:tcPr>
            <w:tcW w:w="1129" w:type="dxa"/>
            <w:tcBorders>
              <w:top w:val="single" w:sz="4" w:space="0" w:color="auto"/>
              <w:left w:val="single" w:sz="4" w:space="0" w:color="auto"/>
            </w:tcBorders>
          </w:tcPr>
          <w:p w14:paraId="4F5CE021" w14:textId="77777777" w:rsidR="00520F5F" w:rsidRPr="00520F5F" w:rsidRDefault="00520F5F" w:rsidP="00520F5F">
            <w:pPr>
              <w:spacing w:after="0" w:line="288" w:lineRule="auto"/>
              <w:contextualSpacing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p w14:paraId="1492E6E4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62B076DE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26CD0BC6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291"/>
        <w:tblW w:w="0" w:type="auto"/>
        <w:tblLook w:val="04A0" w:firstRow="1" w:lastRow="0" w:firstColumn="1" w:lastColumn="0" w:noHBand="0" w:noVBand="1"/>
      </w:tblPr>
      <w:tblGrid>
        <w:gridCol w:w="421"/>
        <w:gridCol w:w="3969"/>
      </w:tblGrid>
      <w:tr w:rsidR="00520F5F" w:rsidRPr="00520F5F" w14:paraId="558E75B6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5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390" w:type="dxa"/>
            <w:gridSpan w:val="2"/>
            <w:tcBorders>
              <w:bottom w:val="single" w:sz="4" w:space="0" w:color="auto"/>
            </w:tcBorders>
            <w:shd w:val="clear" w:color="auto" w:fill="BFBFBF"/>
          </w:tcPr>
          <w:p w14:paraId="23497EB4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d.15 ¿La vivienda donde usted vive, se sitúa en un campamento? 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(marque con una x)</w:t>
            </w:r>
          </w:p>
        </w:tc>
      </w:tr>
      <w:tr w:rsidR="00520F5F" w:rsidRPr="00520F5F" w14:paraId="5E00D1A4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46BB6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396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5905B07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Sí</w:t>
            </w:r>
          </w:p>
        </w:tc>
      </w:tr>
      <w:tr w:rsidR="00520F5F" w:rsidRPr="00520F5F" w14:paraId="1E7B25CC" w14:textId="77777777" w:rsidTr="0090519C">
        <w:trPr>
          <w:trHeight w:val="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1" w:type="dxa"/>
            <w:tcBorders>
              <w:top w:val="single" w:sz="4" w:space="0" w:color="auto"/>
              <w:right w:val="single" w:sz="4" w:space="0" w:color="auto"/>
            </w:tcBorders>
          </w:tcPr>
          <w:p w14:paraId="60775FF6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3969" w:type="dxa"/>
            <w:tcBorders>
              <w:top w:val="single" w:sz="4" w:space="0" w:color="auto"/>
              <w:left w:val="single" w:sz="4" w:space="0" w:color="auto"/>
            </w:tcBorders>
          </w:tcPr>
          <w:p w14:paraId="5EA942F9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</w:t>
            </w:r>
          </w:p>
        </w:tc>
      </w:tr>
    </w:tbl>
    <w:p w14:paraId="7565C6B1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XSpec="right" w:tblpY="51"/>
        <w:tblW w:w="0" w:type="auto"/>
        <w:tblLook w:val="04A0" w:firstRow="1" w:lastRow="0" w:firstColumn="1" w:lastColumn="0" w:noHBand="0" w:noVBand="1"/>
      </w:tblPr>
      <w:tblGrid>
        <w:gridCol w:w="479"/>
        <w:gridCol w:w="5045"/>
      </w:tblGrid>
      <w:tr w:rsidR="00520F5F" w:rsidRPr="00520F5F" w14:paraId="5F8A9537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5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4" w:type="dxa"/>
            <w:gridSpan w:val="2"/>
            <w:tcBorders>
              <w:bottom w:val="single" w:sz="4" w:space="0" w:color="auto"/>
            </w:tcBorders>
            <w:shd w:val="clear" w:color="auto" w:fill="BFBFBF"/>
          </w:tcPr>
          <w:p w14:paraId="5C846E5C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d.16 ¿Usó internet durante los últimos 12 meses?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(marque con una x)</w:t>
            </w:r>
          </w:p>
        </w:tc>
      </w:tr>
      <w:tr w:rsidR="00520F5F" w:rsidRPr="00520F5F" w14:paraId="3FBEA6F6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79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8B37F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504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1F00363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Sí</w:t>
            </w:r>
          </w:p>
        </w:tc>
      </w:tr>
      <w:tr w:rsidR="00520F5F" w:rsidRPr="00520F5F" w14:paraId="2A50E773" w14:textId="77777777" w:rsidTr="0090519C">
        <w:trPr>
          <w:trHeight w:val="8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79" w:type="dxa"/>
            <w:tcBorders>
              <w:top w:val="single" w:sz="4" w:space="0" w:color="auto"/>
              <w:right w:val="single" w:sz="4" w:space="0" w:color="auto"/>
            </w:tcBorders>
          </w:tcPr>
          <w:p w14:paraId="1017F579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5045" w:type="dxa"/>
            <w:tcBorders>
              <w:top w:val="single" w:sz="4" w:space="0" w:color="auto"/>
              <w:left w:val="single" w:sz="4" w:space="0" w:color="auto"/>
            </w:tcBorders>
          </w:tcPr>
          <w:p w14:paraId="0230EF17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</w:t>
            </w:r>
            <w:r w:rsidRPr="00520F5F">
              <w:rPr>
                <w:rFonts w:ascii="Calibri" w:eastAsia="Times New Roman" w:hAnsi="Calibri"/>
                <w:i/>
                <w:iCs/>
                <w:sz w:val="16"/>
                <w:szCs w:val="16"/>
                <w:lang w:val="es-CL"/>
              </w:rPr>
              <w:t xml:space="preserve"> </w:t>
            </w:r>
            <w:r w:rsidRPr="00520F5F">
              <w:rPr>
                <w:rFonts w:ascii="Calibri" w:eastAsia="Times New Roman" w:hAnsi="Calibri"/>
                <w:b/>
                <w:bCs/>
                <w:i/>
                <w:iCs/>
                <w:sz w:val="16"/>
                <w:szCs w:val="16"/>
                <w:lang w:val="es-CL"/>
              </w:rPr>
              <w:t>(pase a pregunta d.16)</w:t>
            </w:r>
          </w:p>
        </w:tc>
      </w:tr>
    </w:tbl>
    <w:p w14:paraId="7CCBF30E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37384D7B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06014905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7A5AF66A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0EAC4A28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02A58793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234EB7DE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1DF09299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95"/>
        <w:tblW w:w="0" w:type="auto"/>
        <w:tblLook w:val="04A0" w:firstRow="1" w:lastRow="0" w:firstColumn="1" w:lastColumn="0" w:noHBand="0" w:noVBand="1"/>
      </w:tblPr>
      <w:tblGrid>
        <w:gridCol w:w="421"/>
        <w:gridCol w:w="4252"/>
      </w:tblGrid>
      <w:tr w:rsidR="00520F5F" w:rsidRPr="00520F5F" w14:paraId="5075C360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55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73" w:type="dxa"/>
            <w:gridSpan w:val="2"/>
            <w:tcBorders>
              <w:bottom w:val="single" w:sz="4" w:space="0" w:color="auto"/>
            </w:tcBorders>
            <w:shd w:val="clear" w:color="auto" w:fill="BFBFBF"/>
          </w:tcPr>
          <w:p w14:paraId="3134C4FC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d.17 ¿Cuál es la razón principal por la que no hace uso de herramientas digitales a través de internet?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(marque con una x sólo 1 alternativa)</w:t>
            </w:r>
          </w:p>
        </w:tc>
      </w:tr>
      <w:tr w:rsidR="00520F5F" w:rsidRPr="00520F5F" w14:paraId="43EA149E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D50CD2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2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859B10E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Por falta de conocimiento</w:t>
            </w:r>
          </w:p>
        </w:tc>
      </w:tr>
      <w:tr w:rsidR="00520F5F" w:rsidRPr="00520F5F" w14:paraId="05BB8E09" w14:textId="77777777" w:rsidTr="0090519C">
        <w:trPr>
          <w:trHeight w:val="2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25C386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2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71CAA226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Porque no lo considera necesario</w:t>
            </w:r>
          </w:p>
        </w:tc>
      </w:tr>
      <w:tr w:rsidR="00520F5F" w:rsidRPr="00520F5F" w14:paraId="2B77D0E6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44970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2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6D63DF3B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 le interesa</w:t>
            </w:r>
          </w:p>
        </w:tc>
      </w:tr>
      <w:tr w:rsidR="00520F5F" w:rsidRPr="00520F5F" w14:paraId="6C328850" w14:textId="77777777" w:rsidTr="0090519C">
        <w:trPr>
          <w:trHeight w:val="2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95C1C6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2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4237A7F0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Alto costo del servicio de internet</w:t>
            </w:r>
          </w:p>
        </w:tc>
      </w:tr>
      <w:tr w:rsidR="00520F5F" w:rsidRPr="00520F5F" w14:paraId="0EBD40BC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A45501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2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605DEF96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 tiene acceso a internet</w:t>
            </w:r>
          </w:p>
        </w:tc>
      </w:tr>
      <w:tr w:rsidR="00520F5F" w:rsidRPr="00520F5F" w14:paraId="2BB69D00" w14:textId="77777777" w:rsidTr="0090519C">
        <w:trPr>
          <w:trHeight w:val="2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1" w:type="dxa"/>
            <w:tcBorders>
              <w:top w:val="single" w:sz="4" w:space="0" w:color="auto"/>
              <w:right w:val="single" w:sz="4" w:space="0" w:color="auto"/>
            </w:tcBorders>
          </w:tcPr>
          <w:p w14:paraId="0D692DB6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252" w:type="dxa"/>
            <w:tcBorders>
              <w:top w:val="single" w:sz="4" w:space="0" w:color="auto"/>
              <w:left w:val="single" w:sz="4" w:space="0" w:color="auto"/>
            </w:tcBorders>
          </w:tcPr>
          <w:p w14:paraId="170B688D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Otra</w:t>
            </w:r>
          </w:p>
        </w:tc>
      </w:tr>
    </w:tbl>
    <w:tbl>
      <w:tblPr>
        <w:tblStyle w:val="Tablaconcuadrcula4-nfasis34"/>
        <w:tblpPr w:leftFromText="141" w:rightFromText="141" w:vertAnchor="text" w:horzAnchor="margin" w:tblpXSpec="right" w:tblpY="123"/>
        <w:tblW w:w="5098" w:type="dxa"/>
        <w:tblLook w:val="04A0" w:firstRow="1" w:lastRow="0" w:firstColumn="1" w:lastColumn="0" w:noHBand="0" w:noVBand="1"/>
      </w:tblPr>
      <w:tblGrid>
        <w:gridCol w:w="4248"/>
        <w:gridCol w:w="425"/>
        <w:gridCol w:w="425"/>
      </w:tblGrid>
      <w:tr w:rsidR="00520F5F" w:rsidRPr="00520F5F" w14:paraId="1BD99F50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3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17B1D02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d.18 ¿Usó internet durante los últimos 12 meses para...?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(responda sí o no para cada caso)</w:t>
            </w:r>
          </w:p>
        </w:tc>
        <w:tc>
          <w:tcPr>
            <w:tcW w:w="425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1B8C63FB" w14:textId="77777777" w:rsidR="00520F5F" w:rsidRPr="00520F5F" w:rsidRDefault="00520F5F" w:rsidP="00520F5F">
            <w:pPr>
              <w:spacing w:after="0" w:line="288" w:lineRule="auto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Sí</w:t>
            </w:r>
          </w:p>
        </w:tc>
        <w:tc>
          <w:tcPr>
            <w:tcW w:w="425" w:type="dxa"/>
            <w:tcBorders>
              <w:left w:val="single" w:sz="4" w:space="0" w:color="auto"/>
              <w:bottom w:val="single" w:sz="4" w:space="0" w:color="auto"/>
            </w:tcBorders>
            <w:shd w:val="clear" w:color="auto" w:fill="BFBFBF"/>
          </w:tcPr>
          <w:p w14:paraId="73E463E8" w14:textId="77777777" w:rsidR="00520F5F" w:rsidRPr="00520F5F" w:rsidRDefault="00520F5F" w:rsidP="00520F5F">
            <w:pPr>
              <w:spacing w:after="0" w:line="288" w:lineRule="auto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No</w:t>
            </w:r>
          </w:p>
        </w:tc>
      </w:tr>
      <w:tr w:rsidR="00520F5F" w:rsidRPr="00520F5F" w14:paraId="0C154065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C1866D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a. Obtener información utilizando buscadores como Google y otros</w:t>
            </w: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4EA637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</w:pP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694B62AC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Cs/>
                <w:sz w:val="16"/>
                <w:szCs w:val="16"/>
                <w:lang w:val="es-CL"/>
              </w:rPr>
            </w:pPr>
          </w:p>
        </w:tc>
      </w:tr>
      <w:tr w:rsidR="00520F5F" w:rsidRPr="00520F5F" w14:paraId="5CE47659" w14:textId="77777777" w:rsidTr="0090519C">
        <w:trPr>
          <w:trHeight w:val="15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54295A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b. Informarse por prensa digital o redes sociales</w:t>
            </w: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C32030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29B697A6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</w:tr>
      <w:tr w:rsidR="00520F5F" w:rsidRPr="00520F5F" w14:paraId="79DA3052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9D1344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c. Comunicación por email o correo electrónico</w:t>
            </w: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F8F6DC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92349FD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</w:tr>
      <w:tr w:rsidR="00520F5F" w:rsidRPr="00520F5F" w14:paraId="75FCB127" w14:textId="77777777" w:rsidTr="0090519C">
        <w:trPr>
          <w:trHeight w:val="1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7CA99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d. Comunicación por redes sociales como Facebook, Twitter, WhatsApp y otros</w:t>
            </w: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829345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b/>
                <w:bCs/>
                <w:sz w:val="16"/>
                <w:szCs w:val="16"/>
                <w:lang w:val="es-CL"/>
              </w:rPr>
            </w:pP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03588541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b/>
                <w:bCs/>
                <w:sz w:val="16"/>
                <w:szCs w:val="16"/>
                <w:lang w:val="es-CL"/>
              </w:rPr>
            </w:pPr>
          </w:p>
        </w:tc>
      </w:tr>
      <w:tr w:rsidR="00520F5F" w:rsidRPr="00520F5F" w14:paraId="422AC307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251B40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e. Entretenimiento (video juegos, películas, música, radio o televisión por la web)</w:t>
            </w: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9370A4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bCs/>
                <w:sz w:val="16"/>
                <w:szCs w:val="16"/>
                <w:lang w:val="es-CL"/>
              </w:rPr>
            </w:pP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3F55304D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bCs/>
                <w:sz w:val="16"/>
                <w:szCs w:val="16"/>
                <w:lang w:val="es-CL"/>
              </w:rPr>
            </w:pPr>
          </w:p>
        </w:tc>
      </w:tr>
      <w:tr w:rsidR="00520F5F" w:rsidRPr="00520F5F" w14:paraId="75CA58BA" w14:textId="77777777" w:rsidTr="0090519C">
        <w:trPr>
          <w:trHeight w:val="8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88C13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 xml:space="preserve">f. Compra y venta de artículos y/o servicios por internet </w:t>
            </w: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68C3AF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0827B152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</w:tr>
      <w:tr w:rsidR="00520F5F" w:rsidRPr="00520F5F" w14:paraId="4F6E9A99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BAC26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 xml:space="preserve">g. Mejorar la comercialización de un producto o servicio </w:t>
            </w: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C1019A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40672120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</w:tr>
      <w:tr w:rsidR="00520F5F" w:rsidRPr="00520F5F" w14:paraId="776C7D1A" w14:textId="77777777" w:rsidTr="0090519C">
        <w:trPr>
          <w:trHeight w:val="8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248" w:type="dxa"/>
            <w:tcBorders>
              <w:top w:val="single" w:sz="4" w:space="0" w:color="auto"/>
              <w:right w:val="single" w:sz="4" w:space="0" w:color="auto"/>
            </w:tcBorders>
          </w:tcPr>
          <w:p w14:paraId="612DAE7B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h. Buscar trabajo</w:t>
            </w: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308B88CA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</w:tcBorders>
          </w:tcPr>
          <w:p w14:paraId="740B7AA2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</w:tr>
    </w:tbl>
    <w:p w14:paraId="18085026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11F78578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5FC800E4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16D722CB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565E71CE" w14:textId="77777777" w:rsidR="00520F5F" w:rsidRPr="00520F5F" w:rsidRDefault="00520F5F" w:rsidP="00520F5F">
      <w:pPr>
        <w:spacing w:after="200" w:line="288" w:lineRule="auto"/>
        <w:ind w:left="720"/>
        <w:contextualSpacing/>
        <w:rPr>
          <w:rFonts w:ascii="Calibri" w:eastAsia="Times New Roman" w:hAnsi="Calibri"/>
          <w:sz w:val="18"/>
          <w:szCs w:val="18"/>
          <w:lang w:val="es-CL"/>
        </w:rPr>
      </w:pPr>
    </w:p>
    <w:p w14:paraId="0040BE30" w14:textId="77777777" w:rsidR="00520F5F" w:rsidRPr="00520F5F" w:rsidRDefault="00520F5F" w:rsidP="00520F5F">
      <w:pPr>
        <w:spacing w:after="200" w:line="288" w:lineRule="auto"/>
        <w:ind w:left="720"/>
        <w:contextualSpacing/>
        <w:rPr>
          <w:rFonts w:ascii="Calibri" w:eastAsia="Times New Roman" w:hAnsi="Calibri"/>
          <w:sz w:val="18"/>
          <w:szCs w:val="18"/>
          <w:lang w:val="es-CL"/>
        </w:rPr>
      </w:pPr>
    </w:p>
    <w:p w14:paraId="4ECCDC74" w14:textId="77777777" w:rsidR="00520F5F" w:rsidRPr="00520F5F" w:rsidRDefault="00520F5F" w:rsidP="00520F5F">
      <w:pPr>
        <w:spacing w:after="200" w:line="288" w:lineRule="auto"/>
        <w:ind w:left="720"/>
        <w:contextualSpacing/>
        <w:rPr>
          <w:rFonts w:ascii="Calibri" w:eastAsia="Times New Roman" w:hAnsi="Calibri"/>
          <w:sz w:val="18"/>
          <w:szCs w:val="18"/>
          <w:lang w:val="es-CL"/>
        </w:rPr>
      </w:pPr>
    </w:p>
    <w:p w14:paraId="24321DA5" w14:textId="77777777" w:rsidR="00520F5F" w:rsidRPr="00520F5F" w:rsidRDefault="00520F5F" w:rsidP="00520F5F">
      <w:pPr>
        <w:numPr>
          <w:ilvl w:val="0"/>
          <w:numId w:val="11"/>
        </w:numPr>
        <w:spacing w:after="200" w:line="288" w:lineRule="auto"/>
        <w:contextualSpacing/>
        <w:rPr>
          <w:rFonts w:ascii="Calibri" w:eastAsia="Times New Roman" w:hAnsi="Calibri"/>
          <w:sz w:val="18"/>
          <w:szCs w:val="18"/>
          <w:lang w:val="es-CL"/>
        </w:rPr>
      </w:pPr>
      <w:r w:rsidRPr="00520F5F">
        <w:rPr>
          <w:rFonts w:ascii="Calibri" w:eastAsia="Times New Roman" w:hAnsi="Calibri"/>
          <w:b/>
          <w:sz w:val="18"/>
          <w:szCs w:val="18"/>
          <w:lang w:val="es-CL"/>
        </w:rPr>
        <w:t>TRABAJO E INGRESOS</w:t>
      </w:r>
    </w:p>
    <w:tbl>
      <w:tblPr>
        <w:tblStyle w:val="Tablaconcuadrcula4-nfasis34"/>
        <w:tblpPr w:leftFromText="141" w:rightFromText="141" w:vertAnchor="text" w:horzAnchor="margin" w:tblpXSpec="right" w:tblpY="193"/>
        <w:tblW w:w="0" w:type="auto"/>
        <w:tblLook w:val="04A0" w:firstRow="1" w:lastRow="0" w:firstColumn="1" w:lastColumn="0" w:noHBand="0" w:noVBand="1"/>
      </w:tblPr>
      <w:tblGrid>
        <w:gridCol w:w="509"/>
        <w:gridCol w:w="4448"/>
      </w:tblGrid>
      <w:tr w:rsidR="00520F5F" w:rsidRPr="00520F5F" w14:paraId="14321235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5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7" w:type="dxa"/>
            <w:gridSpan w:val="2"/>
            <w:tcBorders>
              <w:bottom w:val="single" w:sz="4" w:space="0" w:color="auto"/>
            </w:tcBorders>
            <w:shd w:val="clear" w:color="auto" w:fill="BFBFBF"/>
          </w:tcPr>
          <w:p w14:paraId="31A7FA17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e.2 El trabajo o actividad laboral que usted realiza lo hace de manera…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(marque con una x)</w:t>
            </w:r>
          </w:p>
        </w:tc>
      </w:tr>
      <w:tr w:rsidR="00520F5F" w:rsidRPr="00520F5F" w14:paraId="0E42C223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9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F14A87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4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46C4FDA0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Dependiente (empleado)</w:t>
            </w:r>
          </w:p>
        </w:tc>
      </w:tr>
      <w:tr w:rsidR="00520F5F" w:rsidRPr="00520F5F" w14:paraId="7842826A" w14:textId="77777777" w:rsidTr="0090519C">
        <w:trPr>
          <w:trHeight w:val="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9" w:type="dxa"/>
            <w:tcBorders>
              <w:top w:val="single" w:sz="4" w:space="0" w:color="auto"/>
              <w:right w:val="single" w:sz="4" w:space="0" w:color="auto"/>
            </w:tcBorders>
          </w:tcPr>
          <w:p w14:paraId="321E787B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448" w:type="dxa"/>
            <w:tcBorders>
              <w:top w:val="single" w:sz="4" w:space="0" w:color="auto"/>
              <w:left w:val="single" w:sz="4" w:space="0" w:color="auto"/>
            </w:tcBorders>
          </w:tcPr>
          <w:p w14:paraId="5600D043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Independiente o trabajador por cuenta propia</w:t>
            </w:r>
          </w:p>
        </w:tc>
      </w:tr>
    </w:tbl>
    <w:p w14:paraId="2A9201D0" w14:textId="77777777" w:rsidR="00520F5F" w:rsidRPr="00520F5F" w:rsidRDefault="00520F5F" w:rsidP="00520F5F">
      <w:pPr>
        <w:spacing w:after="200" w:line="288" w:lineRule="auto"/>
        <w:contextualSpacing/>
        <w:rPr>
          <w:rFonts w:ascii="Calibri" w:eastAsia="Times New Roman" w:hAnsi="Calibri"/>
          <w:b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-59"/>
        <w:tblW w:w="0" w:type="auto"/>
        <w:tblLook w:val="04A0" w:firstRow="1" w:lastRow="0" w:firstColumn="1" w:lastColumn="0" w:noHBand="0" w:noVBand="1"/>
      </w:tblPr>
      <w:tblGrid>
        <w:gridCol w:w="495"/>
        <w:gridCol w:w="4462"/>
      </w:tblGrid>
      <w:tr w:rsidR="00520F5F" w:rsidRPr="00520F5F" w14:paraId="76CAF705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4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7" w:type="dxa"/>
            <w:gridSpan w:val="2"/>
            <w:tcBorders>
              <w:bottom w:val="single" w:sz="4" w:space="0" w:color="auto"/>
            </w:tcBorders>
            <w:shd w:val="clear" w:color="auto" w:fill="BFBFBF"/>
          </w:tcPr>
          <w:p w14:paraId="3E5C523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e.1 ¿Realiza actualmente algún trabajo o actividad laboral que le genere ingresos?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(marque con una x)</w:t>
            </w:r>
          </w:p>
        </w:tc>
      </w:tr>
      <w:tr w:rsidR="00520F5F" w:rsidRPr="00520F5F" w14:paraId="46053DF5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6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73825C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46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615CF3E3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Sí</w:t>
            </w:r>
          </w:p>
        </w:tc>
      </w:tr>
      <w:tr w:rsidR="00520F5F" w:rsidRPr="00520F5F" w14:paraId="5DC8F8D5" w14:textId="77777777" w:rsidTr="0090519C">
        <w:trPr>
          <w:trHeight w:val="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" w:type="dxa"/>
            <w:tcBorders>
              <w:top w:val="single" w:sz="4" w:space="0" w:color="auto"/>
              <w:right w:val="single" w:sz="4" w:space="0" w:color="auto"/>
            </w:tcBorders>
          </w:tcPr>
          <w:p w14:paraId="5226A87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462" w:type="dxa"/>
            <w:tcBorders>
              <w:top w:val="single" w:sz="4" w:space="0" w:color="auto"/>
              <w:left w:val="single" w:sz="4" w:space="0" w:color="auto"/>
            </w:tcBorders>
          </w:tcPr>
          <w:p w14:paraId="30198325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</w:t>
            </w:r>
            <w:r w:rsidRPr="00520F5F">
              <w:rPr>
                <w:rFonts w:ascii="Calibri" w:eastAsia="Times New Roman" w:hAnsi="Calibri"/>
                <w:i/>
                <w:sz w:val="16"/>
                <w:szCs w:val="16"/>
                <w:lang w:val="es-CL"/>
              </w:rPr>
              <w:t xml:space="preserve"> </w:t>
            </w:r>
            <w:r w:rsidRPr="00520F5F">
              <w:rPr>
                <w:rFonts w:ascii="Calibri" w:eastAsia="Times New Roman" w:hAnsi="Calibri"/>
                <w:b/>
                <w:bCs/>
                <w:i/>
                <w:sz w:val="16"/>
                <w:szCs w:val="16"/>
                <w:lang w:val="es-CL"/>
              </w:rPr>
              <w:t>(pase a pregunta e.5)</w:t>
            </w:r>
          </w:p>
        </w:tc>
      </w:tr>
    </w:tbl>
    <w:tbl>
      <w:tblPr>
        <w:tblStyle w:val="Tablaconcuadrcula4-nfasis34"/>
        <w:tblpPr w:leftFromText="141" w:rightFromText="141" w:vertAnchor="text" w:horzAnchor="margin" w:tblpY="19"/>
        <w:tblW w:w="0" w:type="auto"/>
        <w:tblLook w:val="04A0" w:firstRow="1" w:lastRow="0" w:firstColumn="1" w:lastColumn="0" w:noHBand="0" w:noVBand="1"/>
      </w:tblPr>
      <w:tblGrid>
        <w:gridCol w:w="485"/>
        <w:gridCol w:w="4472"/>
      </w:tblGrid>
      <w:tr w:rsidR="00520F5F" w:rsidRPr="00520F5F" w14:paraId="2BF4C270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8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7" w:type="dxa"/>
            <w:gridSpan w:val="2"/>
            <w:tcBorders>
              <w:bottom w:val="single" w:sz="4" w:space="0" w:color="auto"/>
            </w:tcBorders>
            <w:shd w:val="clear" w:color="auto" w:fill="BFBFBF"/>
          </w:tcPr>
          <w:p w14:paraId="01FEEDC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b w:val="0"/>
                <w:bCs w:val="0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b w:val="0"/>
                <w:bCs w:val="0"/>
                <w:color w:val="auto"/>
                <w:sz w:val="16"/>
                <w:szCs w:val="16"/>
                <w:lang w:val="es-CL"/>
              </w:rPr>
              <w:t xml:space="preserve">e.3 ¿Esta actividad es permanente durante todo el año? </w:t>
            </w:r>
            <w:r w:rsidRPr="00520F5F">
              <w:rPr>
                <w:rFonts w:ascii="Calibri" w:eastAsia="Times New Roman" w:hAnsi="Calibri"/>
                <w:b w:val="0"/>
                <w:bCs w:val="0"/>
                <w:i/>
                <w:color w:val="auto"/>
                <w:sz w:val="16"/>
                <w:szCs w:val="16"/>
                <w:lang w:val="es-CL"/>
              </w:rPr>
              <w:t>(marque con una x)</w:t>
            </w:r>
          </w:p>
        </w:tc>
      </w:tr>
      <w:tr w:rsidR="00520F5F" w:rsidRPr="00520F5F" w14:paraId="0BB4D644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85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D3FFA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4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4B04A182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Sí (tengo trabajo durante todo el año)</w:t>
            </w:r>
          </w:p>
        </w:tc>
      </w:tr>
      <w:tr w:rsidR="00520F5F" w:rsidRPr="00520F5F" w14:paraId="7D872949" w14:textId="77777777" w:rsidTr="0090519C">
        <w:trPr>
          <w:trHeight w:val="8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85" w:type="dxa"/>
            <w:tcBorders>
              <w:top w:val="single" w:sz="4" w:space="0" w:color="auto"/>
              <w:right w:val="single" w:sz="4" w:space="0" w:color="auto"/>
            </w:tcBorders>
          </w:tcPr>
          <w:p w14:paraId="338CA09B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472" w:type="dxa"/>
            <w:tcBorders>
              <w:top w:val="single" w:sz="4" w:space="0" w:color="auto"/>
              <w:left w:val="single" w:sz="4" w:space="0" w:color="auto"/>
            </w:tcBorders>
          </w:tcPr>
          <w:p w14:paraId="34FA331A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No, sólo a veces de manera esporádica o por temporadas</w:t>
            </w:r>
          </w:p>
        </w:tc>
      </w:tr>
    </w:tbl>
    <w:tbl>
      <w:tblPr>
        <w:tblStyle w:val="Tablaconcuadrcula4-nfasis34"/>
        <w:tblpPr w:leftFromText="141" w:rightFromText="141" w:vertAnchor="text" w:horzAnchor="margin" w:tblpXSpec="right" w:tblpY="-5"/>
        <w:tblW w:w="4957" w:type="dxa"/>
        <w:tblLook w:val="04A0" w:firstRow="1" w:lastRow="0" w:firstColumn="1" w:lastColumn="0" w:noHBand="0" w:noVBand="1"/>
      </w:tblPr>
      <w:tblGrid>
        <w:gridCol w:w="562"/>
        <w:gridCol w:w="4395"/>
      </w:tblGrid>
      <w:tr w:rsidR="00520F5F" w:rsidRPr="00520F5F" w14:paraId="6CF38D93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2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7" w:type="dxa"/>
            <w:gridSpan w:val="2"/>
            <w:tcBorders>
              <w:bottom w:val="single" w:sz="4" w:space="0" w:color="auto"/>
            </w:tcBorders>
            <w:shd w:val="clear" w:color="auto" w:fill="BFBFBF"/>
          </w:tcPr>
          <w:p w14:paraId="4547C23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e. 4 ¿Qué tipo de contrato o acuerdo de trabajo tiene usted?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(marque con una x)</w:t>
            </w:r>
          </w:p>
        </w:tc>
      </w:tr>
      <w:tr w:rsidR="00520F5F" w:rsidRPr="00520F5F" w14:paraId="4A8E8DBD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0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2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8B446D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39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37CCE589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 plazo indefinido</w:t>
            </w:r>
          </w:p>
        </w:tc>
      </w:tr>
      <w:tr w:rsidR="00520F5F" w:rsidRPr="00520F5F" w14:paraId="7DB39B77" w14:textId="77777777" w:rsidTr="0090519C">
        <w:trPr>
          <w:trHeight w:val="1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2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E064C0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39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085F278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 plazo fijo</w:t>
            </w:r>
          </w:p>
        </w:tc>
      </w:tr>
      <w:tr w:rsidR="00520F5F" w:rsidRPr="00520F5F" w14:paraId="05AB0F43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2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601512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39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771542A8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 honorarios</w:t>
            </w:r>
          </w:p>
        </w:tc>
      </w:tr>
      <w:tr w:rsidR="00520F5F" w:rsidRPr="00520F5F" w14:paraId="1E8208C8" w14:textId="77777777" w:rsidTr="0090519C">
        <w:trPr>
          <w:trHeight w:val="1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2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7523E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39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3EF029D8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Por faena (temporeros, otros)</w:t>
            </w:r>
          </w:p>
        </w:tc>
      </w:tr>
      <w:tr w:rsidR="00520F5F" w:rsidRPr="00520F5F" w14:paraId="6A0CAEA8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2" w:type="dxa"/>
            <w:tcBorders>
              <w:top w:val="single" w:sz="4" w:space="0" w:color="auto"/>
              <w:right w:val="single" w:sz="4" w:space="0" w:color="auto"/>
            </w:tcBorders>
          </w:tcPr>
          <w:p w14:paraId="7D9794C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395" w:type="dxa"/>
            <w:tcBorders>
              <w:top w:val="single" w:sz="4" w:space="0" w:color="auto"/>
              <w:left w:val="single" w:sz="4" w:space="0" w:color="auto"/>
            </w:tcBorders>
          </w:tcPr>
          <w:p w14:paraId="3B348CDC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 tiene contrato</w:t>
            </w:r>
          </w:p>
        </w:tc>
      </w:tr>
    </w:tbl>
    <w:p w14:paraId="039561F7" w14:textId="77777777" w:rsidR="00520F5F" w:rsidRPr="00520F5F" w:rsidRDefault="00520F5F" w:rsidP="00520F5F">
      <w:pPr>
        <w:spacing w:after="200" w:line="288" w:lineRule="auto"/>
        <w:contextualSpacing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14DBE8AC" w14:textId="77777777" w:rsidR="00520F5F" w:rsidRPr="00520F5F" w:rsidRDefault="00520F5F" w:rsidP="00520F5F">
      <w:pPr>
        <w:spacing w:after="200" w:line="288" w:lineRule="auto"/>
        <w:contextualSpacing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5379BAD7" w14:textId="77777777" w:rsidR="00520F5F" w:rsidRPr="00520F5F" w:rsidRDefault="00520F5F" w:rsidP="00520F5F">
      <w:pPr>
        <w:spacing w:after="200" w:line="288" w:lineRule="auto"/>
        <w:contextualSpacing/>
        <w:rPr>
          <w:rFonts w:ascii="Calibri" w:eastAsia="Times New Roman" w:hAnsi="Calibri"/>
          <w:b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79"/>
        <w:tblW w:w="0" w:type="auto"/>
        <w:tblLook w:val="04A0" w:firstRow="1" w:lastRow="0" w:firstColumn="1" w:lastColumn="0" w:noHBand="0" w:noVBand="1"/>
      </w:tblPr>
      <w:tblGrid>
        <w:gridCol w:w="482"/>
        <w:gridCol w:w="4475"/>
      </w:tblGrid>
      <w:tr w:rsidR="00520F5F" w:rsidRPr="00520F5F" w14:paraId="5D092968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9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7" w:type="dxa"/>
            <w:gridSpan w:val="2"/>
            <w:tcBorders>
              <w:bottom w:val="single" w:sz="4" w:space="0" w:color="auto"/>
            </w:tcBorders>
            <w:shd w:val="clear" w:color="auto" w:fill="BFBFBF"/>
          </w:tcPr>
          <w:p w14:paraId="0001B854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e.5 ¿Buscó trabajo remunerado o realizó alguna gestión para iniciar una actividad por cuenta propia (negocio o empresa) en las últimas cuatro semanas? 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(marque con una x)</w:t>
            </w:r>
          </w:p>
        </w:tc>
      </w:tr>
      <w:tr w:rsidR="00520F5F" w:rsidRPr="00520F5F" w14:paraId="7EDA21B5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82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86722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4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7D5C458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Sí</w:t>
            </w:r>
          </w:p>
        </w:tc>
      </w:tr>
      <w:tr w:rsidR="00520F5F" w:rsidRPr="00520F5F" w14:paraId="21908C7B" w14:textId="77777777" w:rsidTr="0090519C">
        <w:trPr>
          <w:trHeight w:val="6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82" w:type="dxa"/>
            <w:tcBorders>
              <w:top w:val="single" w:sz="4" w:space="0" w:color="auto"/>
              <w:right w:val="single" w:sz="4" w:space="0" w:color="auto"/>
            </w:tcBorders>
          </w:tcPr>
          <w:p w14:paraId="114C105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475" w:type="dxa"/>
            <w:tcBorders>
              <w:top w:val="single" w:sz="4" w:space="0" w:color="auto"/>
              <w:left w:val="single" w:sz="4" w:space="0" w:color="auto"/>
            </w:tcBorders>
          </w:tcPr>
          <w:p w14:paraId="2E1CCA7B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 xml:space="preserve">No </w:t>
            </w:r>
          </w:p>
        </w:tc>
      </w:tr>
    </w:tbl>
    <w:tbl>
      <w:tblPr>
        <w:tblStyle w:val="Tablaconcuadrcula4-nfasis34"/>
        <w:tblpPr w:leftFromText="141" w:rightFromText="141" w:vertAnchor="text" w:horzAnchor="margin" w:tblpXSpec="right" w:tblpY="91"/>
        <w:tblW w:w="0" w:type="auto"/>
        <w:tblLook w:val="04A0" w:firstRow="1" w:lastRow="0" w:firstColumn="1" w:lastColumn="0" w:noHBand="0" w:noVBand="1"/>
      </w:tblPr>
      <w:tblGrid>
        <w:gridCol w:w="4957"/>
      </w:tblGrid>
      <w:tr w:rsidR="00520F5F" w:rsidRPr="00520F5F" w14:paraId="19FD7FEE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9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7" w:type="dxa"/>
            <w:tcBorders>
              <w:bottom w:val="single" w:sz="4" w:space="0" w:color="auto"/>
            </w:tcBorders>
          </w:tcPr>
          <w:p w14:paraId="4169FC36" w14:textId="77777777" w:rsidR="00520F5F" w:rsidRPr="00520F5F" w:rsidRDefault="00520F5F" w:rsidP="00520F5F">
            <w:pPr>
              <w:spacing w:after="20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e.6 ¿Cuántas semanas buscó o ha estado buscando trabajo? 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Indique en número de semanas.</w:t>
            </w:r>
          </w:p>
        </w:tc>
      </w:tr>
      <w:tr w:rsidR="00520F5F" w:rsidRPr="00520F5F" w14:paraId="7DDA1520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7" w:type="dxa"/>
            <w:tcBorders>
              <w:top w:val="single" w:sz="4" w:space="0" w:color="auto"/>
            </w:tcBorders>
          </w:tcPr>
          <w:p w14:paraId="2D219EE9" w14:textId="77777777" w:rsidR="00520F5F" w:rsidRPr="00520F5F" w:rsidRDefault="00520F5F" w:rsidP="00520F5F">
            <w:pPr>
              <w:spacing w:after="20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p w14:paraId="32696D94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119D9179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-15"/>
        <w:tblW w:w="0" w:type="auto"/>
        <w:tblLook w:val="04A0" w:firstRow="1" w:lastRow="0" w:firstColumn="1" w:lastColumn="0" w:noHBand="0" w:noVBand="1"/>
      </w:tblPr>
      <w:tblGrid>
        <w:gridCol w:w="509"/>
        <w:gridCol w:w="4448"/>
      </w:tblGrid>
      <w:tr w:rsidR="00520F5F" w:rsidRPr="00520F5F" w14:paraId="613F87A8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5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7" w:type="dxa"/>
            <w:gridSpan w:val="2"/>
            <w:tcBorders>
              <w:bottom w:val="single" w:sz="4" w:space="0" w:color="auto"/>
            </w:tcBorders>
            <w:shd w:val="clear" w:color="auto" w:fill="BFBFBF"/>
          </w:tcPr>
          <w:p w14:paraId="64E2861A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e.7 ¿Ha trabajado alguna vez?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(marque con una x)</w:t>
            </w:r>
          </w:p>
        </w:tc>
      </w:tr>
      <w:tr w:rsidR="00520F5F" w:rsidRPr="00520F5F" w14:paraId="51E4AD66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9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442DAB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4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B98D9B5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Sí</w:t>
            </w:r>
          </w:p>
        </w:tc>
      </w:tr>
      <w:tr w:rsidR="00520F5F" w:rsidRPr="00520F5F" w14:paraId="63453ABE" w14:textId="77777777" w:rsidTr="0090519C">
        <w:trPr>
          <w:trHeight w:val="6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9" w:type="dxa"/>
            <w:tcBorders>
              <w:top w:val="single" w:sz="4" w:space="0" w:color="auto"/>
              <w:right w:val="single" w:sz="4" w:space="0" w:color="auto"/>
            </w:tcBorders>
          </w:tcPr>
          <w:p w14:paraId="4CDD082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448" w:type="dxa"/>
            <w:tcBorders>
              <w:top w:val="single" w:sz="4" w:space="0" w:color="auto"/>
              <w:left w:val="single" w:sz="4" w:space="0" w:color="auto"/>
            </w:tcBorders>
          </w:tcPr>
          <w:p w14:paraId="568FBCA7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</w:t>
            </w:r>
          </w:p>
        </w:tc>
      </w:tr>
    </w:tbl>
    <w:tbl>
      <w:tblPr>
        <w:tblStyle w:val="Tablaconcuadrcula4-nfasis34"/>
        <w:tblpPr w:leftFromText="141" w:rightFromText="141" w:vertAnchor="text" w:horzAnchor="margin" w:tblpXSpec="right" w:tblpYSpec="top"/>
        <w:tblW w:w="0" w:type="auto"/>
        <w:tblLook w:val="04A0" w:firstRow="1" w:lastRow="0" w:firstColumn="1" w:lastColumn="0" w:noHBand="0" w:noVBand="1"/>
      </w:tblPr>
      <w:tblGrid>
        <w:gridCol w:w="4957"/>
      </w:tblGrid>
      <w:tr w:rsidR="00520F5F" w:rsidRPr="00520F5F" w14:paraId="7041102B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7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7" w:type="dxa"/>
            <w:tcBorders>
              <w:bottom w:val="single" w:sz="4" w:space="0" w:color="auto"/>
            </w:tcBorders>
            <w:shd w:val="clear" w:color="auto" w:fill="BFBFBF"/>
          </w:tcPr>
          <w:p w14:paraId="71EB705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e.8 Indique la actividad que realiza</w:t>
            </w:r>
          </w:p>
        </w:tc>
      </w:tr>
      <w:tr w:rsidR="00520F5F" w:rsidRPr="00520F5F" w14:paraId="6D58AAE2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5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7" w:type="dxa"/>
            <w:tcBorders>
              <w:top w:val="single" w:sz="4" w:space="0" w:color="auto"/>
              <w:bottom w:val="single" w:sz="4" w:space="0" w:color="D9D9D9"/>
            </w:tcBorders>
          </w:tcPr>
          <w:p w14:paraId="0B1630BE" w14:textId="77777777" w:rsidR="00520F5F" w:rsidRPr="00520F5F" w:rsidRDefault="00520F5F" w:rsidP="00520F5F">
            <w:pPr>
              <w:spacing w:after="0" w:line="288" w:lineRule="auto"/>
              <w:jc w:val="center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p w14:paraId="7DA09356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14415889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29EE30D9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31D4CDB3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-453"/>
        <w:tblW w:w="0" w:type="auto"/>
        <w:tblLook w:val="04A0" w:firstRow="1" w:lastRow="0" w:firstColumn="1" w:lastColumn="0" w:noHBand="0" w:noVBand="1"/>
      </w:tblPr>
      <w:tblGrid>
        <w:gridCol w:w="7083"/>
      </w:tblGrid>
      <w:tr w:rsidR="00520F5F" w:rsidRPr="00520F5F" w14:paraId="07406D59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83" w:type="dxa"/>
            <w:tcBorders>
              <w:bottom w:val="single" w:sz="4" w:space="0" w:color="auto"/>
            </w:tcBorders>
          </w:tcPr>
          <w:p w14:paraId="4BE40FD6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e.9 ¿Cuál es su actividad económica actual? </w:t>
            </w:r>
            <w:r w:rsidRPr="00520F5F">
              <w:rPr>
                <w:rFonts w:ascii="Calibri" w:eastAsia="Times New Roman" w:hAnsi="Calibri"/>
                <w:i/>
                <w:iCs/>
                <w:color w:val="auto"/>
                <w:sz w:val="16"/>
                <w:szCs w:val="16"/>
                <w:lang w:val="es-CL"/>
              </w:rPr>
              <w:t>(utilice anexo “códigos de actividad” en anexo 4</w:t>
            </w:r>
          </w:p>
        </w:tc>
      </w:tr>
      <w:tr w:rsidR="00520F5F" w:rsidRPr="00520F5F" w14:paraId="2678B7B0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20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83" w:type="dxa"/>
            <w:tcBorders>
              <w:top w:val="single" w:sz="4" w:space="0" w:color="auto"/>
            </w:tcBorders>
            <w:shd w:val="clear" w:color="auto" w:fill="FFFFFF"/>
          </w:tcPr>
          <w:tbl>
            <w:tblPr>
              <w:tblStyle w:val="Tablaconcuadrcula5oscura-nfasis33"/>
              <w:tblpPr w:leftFromText="141" w:rightFromText="141" w:vertAnchor="text" w:horzAnchor="margin" w:tblpY="165"/>
              <w:tblOverlap w:val="never"/>
              <w:tblW w:w="0" w:type="auto"/>
              <w:tblBorders>
                <w:top w:val="single" w:sz="4" w:space="0" w:color="BFBFBF"/>
                <w:left w:val="single" w:sz="4" w:space="0" w:color="BFBFBF"/>
                <w:bottom w:val="single" w:sz="4" w:space="0" w:color="BFBFBF"/>
                <w:right w:val="single" w:sz="4" w:space="0" w:color="BFBFBF"/>
                <w:insideH w:val="single" w:sz="4" w:space="0" w:color="auto"/>
                <w:insideV w:val="single" w:sz="4" w:space="0" w:color="auto"/>
              </w:tblBorders>
              <w:tblLook w:val="04A0" w:firstRow="1" w:lastRow="0" w:firstColumn="1" w:lastColumn="0" w:noHBand="0" w:noVBand="1"/>
            </w:tblPr>
            <w:tblGrid>
              <w:gridCol w:w="421"/>
              <w:gridCol w:w="1723"/>
            </w:tblGrid>
            <w:tr w:rsidR="00520F5F" w:rsidRPr="00520F5F" w14:paraId="638D4D52" w14:textId="77777777" w:rsidTr="0090519C">
              <w:trPr>
  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  <w:trHeight w:val="266"/>
              </w:trPr>
              <w:tc>
                <w:tcPr>
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<w:tcW w:w="2144" w:type="dxa"/>
                  <w:gridSpan w:val="2"/>
                  <w:tcBorders>
                    <w:top w:val="single" w:sz="4" w:space="0" w:color="BFBFBF"/>
                    <w:left w:val="single" w:sz="4" w:space="0" w:color="BFBFBF"/>
                    <w:bottom w:val="single" w:sz="4" w:space="0" w:color="BFBFBF"/>
                    <w:right w:val="single" w:sz="4" w:space="0" w:color="BFBFBF"/>
                  </w:tcBorders>
                  <w:shd w:val="clear" w:color="auto" w:fill="BFBFBF"/>
                </w:tcPr>
                <w:p w14:paraId="4DAF9253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i/>
                      <w:color w:val="auto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i/>
                      <w:color w:val="auto"/>
                      <w:sz w:val="16"/>
                      <w:szCs w:val="16"/>
                      <w:lang w:val="es-CL"/>
                    </w:rPr>
                    <w:t>e.9.1 Sector de la economía</w:t>
                  </w:r>
                </w:p>
              </w:tc>
            </w:tr>
            <w:tr w:rsidR="00520F5F" w:rsidRPr="00520F5F" w14:paraId="2E606D84" w14:textId="77777777" w:rsidTr="0090519C">
              <w:trPr>
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<w:trHeight w:val="64"/>
              </w:trPr>
              <w:tc>
                <w:tcPr>
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<w:tcW w:w="421" w:type="dxa"/>
                  <w:tcBorders>
                    <w:top w:val="single" w:sz="4" w:space="0" w:color="BFBFBF"/>
                  </w:tcBorders>
                  <w:shd w:val="clear" w:color="auto" w:fill="F2F2F2"/>
                </w:tcPr>
                <w:p w14:paraId="3EDC3475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color w:val="auto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1723" w:type="dxa"/>
                  <w:tcBorders>
                    <w:top w:val="single" w:sz="4" w:space="0" w:color="BFBFBF"/>
                  </w:tcBorders>
                  <w:shd w:val="clear" w:color="auto" w:fill="F2F2F2"/>
                </w:tcPr>
                <w:p w14:paraId="20D53509" w14:textId="77777777" w:rsidR="00520F5F" w:rsidRPr="00520F5F" w:rsidRDefault="00520F5F" w:rsidP="00520F5F">
                  <w:pPr>
                    <w:spacing w:after="0"/>
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 xml:space="preserve">Producción </w:t>
                  </w:r>
                </w:p>
              </w:tc>
            </w:tr>
            <w:tr w:rsidR="00520F5F" w:rsidRPr="00520F5F" w14:paraId="799DCE4D" w14:textId="77777777" w:rsidTr="0090519C">
              <w:trPr>
                <w:trHeight w:val="148"/>
              </w:trPr>
              <w:tc>
                <w:tcPr>
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<w:tcW w:w="421" w:type="dxa"/>
                  <w:shd w:val="clear" w:color="auto" w:fill="FFFFFF"/>
                </w:tcPr>
                <w:p w14:paraId="44563339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color w:val="auto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1723" w:type="dxa"/>
                  <w:shd w:val="clear" w:color="auto" w:fill="FFFFFF"/>
                </w:tcPr>
                <w:p w14:paraId="39F7FC7B" w14:textId="77777777" w:rsidR="00520F5F" w:rsidRPr="00520F5F" w:rsidRDefault="00520F5F" w:rsidP="00520F5F">
                  <w:pPr>
                    <w:spacing w:after="0"/>
  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Servicio</w:t>
                  </w:r>
                </w:p>
              </w:tc>
            </w:tr>
            <w:tr w:rsidR="00520F5F" w:rsidRPr="00520F5F" w14:paraId="6501F142" w14:textId="77777777" w:rsidTr="0090519C">
              <w:trPr>
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<w:trHeight w:val="64"/>
              </w:trPr>
              <w:tc>
                <w:tcPr>
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<w:tcW w:w="421" w:type="dxa"/>
                  <w:shd w:val="clear" w:color="auto" w:fill="F2F2F2"/>
                </w:tcPr>
                <w:p w14:paraId="36005516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color w:val="auto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1723" w:type="dxa"/>
                  <w:shd w:val="clear" w:color="auto" w:fill="F2F2F2"/>
                </w:tcPr>
                <w:p w14:paraId="45CD033C" w14:textId="77777777" w:rsidR="00520F5F" w:rsidRPr="00520F5F" w:rsidRDefault="00520F5F" w:rsidP="00520F5F">
                  <w:pPr>
                    <w:spacing w:after="0"/>
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Comercio</w:t>
                  </w:r>
                </w:p>
              </w:tc>
            </w:tr>
          </w:tbl>
          <w:tbl>
            <w:tblPr>
              <w:tblStyle w:val="Tablaconcuadrcula4-nfasis34"/>
              <w:tblpPr w:leftFromText="141" w:rightFromText="141" w:vertAnchor="text" w:horzAnchor="margin" w:tblpXSpec="center" w:tblpY="198"/>
              <w:tblOverlap w:val="never"/>
              <w:tblW w:w="0" w:type="auto"/>
              <w:tblLook w:val="04A0" w:firstRow="1" w:lastRow="0" w:firstColumn="1" w:lastColumn="0" w:noHBand="0" w:noVBand="1"/>
            </w:tblPr>
            <w:tblGrid>
              <w:gridCol w:w="580"/>
              <w:gridCol w:w="571"/>
              <w:gridCol w:w="490"/>
            </w:tblGrid>
            <w:tr w:rsidR="00520F5F" w:rsidRPr="00520F5F" w14:paraId="5FC4BC07" w14:textId="77777777" w:rsidTr="0090519C">
              <w:trPr>
  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  <w:trHeight w:val="226"/>
              </w:trPr>
              <w:tc>
                <w:tcPr>
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<w:tcW w:w="1641" w:type="dxa"/>
                  <w:gridSpan w:val="3"/>
                  <w:tcBorders>
                    <w:bottom w:val="single" w:sz="4" w:space="0" w:color="auto"/>
                  </w:tcBorders>
                  <w:shd w:val="clear" w:color="auto" w:fill="BFBFBF"/>
                </w:tcPr>
                <w:p w14:paraId="1691505D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color w:val="auto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i/>
                      <w:color w:val="auto"/>
                      <w:sz w:val="16"/>
                      <w:szCs w:val="16"/>
                      <w:lang w:val="es-CL"/>
                    </w:rPr>
                    <w:t>e.9.2 Código de Rama (3 dígitos)</w:t>
                  </w:r>
                </w:p>
              </w:tc>
            </w:tr>
            <w:tr w:rsidR="00520F5F" w:rsidRPr="00520F5F" w14:paraId="4D6D0B92" w14:textId="77777777" w:rsidTr="0090519C">
              <w:trPr>
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<w:trHeight w:val="226"/>
              </w:trPr>
              <w:tc>
                <w:tcPr>
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<w:tcW w:w="580" w:type="dxa"/>
                  <w:tcBorders>
                    <w:top w:val="single" w:sz="4" w:space="0" w:color="auto"/>
                    <w:bottom w:val="single" w:sz="4" w:space="0" w:color="auto"/>
                    <w:right w:val="single" w:sz="4" w:space="0" w:color="auto"/>
                  </w:tcBorders>
                </w:tcPr>
                <w:p w14:paraId="196E33E2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571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</w:tcPr>
                <w:p w14:paraId="33C928B0" w14:textId="77777777" w:rsidR="00520F5F" w:rsidRPr="00520F5F" w:rsidRDefault="00520F5F" w:rsidP="00520F5F">
                  <w:pPr>
                    <w:spacing w:after="0" w:line="288" w:lineRule="auto"/>
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490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</w:tcBorders>
                </w:tcPr>
                <w:p w14:paraId="472ABBA2" w14:textId="77777777" w:rsidR="00520F5F" w:rsidRPr="00520F5F" w:rsidRDefault="00520F5F" w:rsidP="00520F5F">
                  <w:pPr>
                    <w:spacing w:after="0" w:line="288" w:lineRule="auto"/>
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tbl>
            <w:tblPr>
              <w:tblStyle w:val="Tablaconcuadrcula4-nfasis34"/>
              <w:tblpPr w:leftFromText="141" w:rightFromText="141" w:vertAnchor="text" w:horzAnchor="margin" w:tblpXSpec="right" w:tblpY="198"/>
              <w:tblOverlap w:val="never"/>
              <w:tblW w:w="0" w:type="auto"/>
              <w:tblLook w:val="04A0" w:firstRow="1" w:lastRow="0" w:firstColumn="1" w:lastColumn="0" w:noHBand="0" w:noVBand="1"/>
            </w:tblPr>
            <w:tblGrid>
              <w:gridCol w:w="454"/>
              <w:gridCol w:w="455"/>
              <w:gridCol w:w="454"/>
              <w:gridCol w:w="455"/>
              <w:gridCol w:w="456"/>
            </w:tblGrid>
            <w:tr w:rsidR="00520F5F" w:rsidRPr="00520F5F" w14:paraId="1DF9CBDD" w14:textId="77777777" w:rsidTr="0090519C">
              <w:trPr>
  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  <w:trHeight w:val="261"/>
              </w:trPr>
              <w:tc>
                <w:tcPr>
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<w:tcW w:w="2274" w:type="dxa"/>
                  <w:gridSpan w:val="5"/>
                  <w:tcBorders>
                    <w:bottom w:val="single" w:sz="4" w:space="0" w:color="auto"/>
                  </w:tcBorders>
                  <w:shd w:val="clear" w:color="auto" w:fill="BFBFBF"/>
                </w:tcPr>
                <w:p w14:paraId="6B61B215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color w:val="auto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i/>
                      <w:color w:val="auto"/>
                      <w:sz w:val="16"/>
                      <w:szCs w:val="16"/>
                      <w:lang w:val="es-CL"/>
                    </w:rPr>
                    <w:t>e.9.3 Código de Actividad (5 dígitos)</w:t>
                  </w:r>
                </w:p>
              </w:tc>
            </w:tr>
            <w:tr w:rsidR="00520F5F" w:rsidRPr="00520F5F" w14:paraId="5D3F21AC" w14:textId="77777777" w:rsidTr="0090519C">
              <w:trPr>
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<w:trHeight w:val="261"/>
              </w:trPr>
              <w:tc>
                <w:tcPr>
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<w:tcW w:w="454" w:type="dxa"/>
                  <w:tcBorders>
                    <w:top w:val="single" w:sz="4" w:space="0" w:color="auto"/>
                    <w:bottom w:val="single" w:sz="4" w:space="0" w:color="auto"/>
                    <w:right w:val="single" w:sz="4" w:space="0" w:color="auto"/>
                  </w:tcBorders>
                </w:tcPr>
                <w:p w14:paraId="130E970F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455" w:type="dxa"/>
                  <w:tcBorders>
                    <w:top w:val="single" w:sz="4" w:space="0" w:color="auto"/>
                    <w:bottom w:val="single" w:sz="4" w:space="0" w:color="auto"/>
                    <w:right w:val="single" w:sz="4" w:space="0" w:color="auto"/>
                  </w:tcBorders>
                </w:tcPr>
                <w:p w14:paraId="31C5CFA6" w14:textId="77777777" w:rsidR="00520F5F" w:rsidRPr="00520F5F" w:rsidRDefault="00520F5F" w:rsidP="00520F5F">
                  <w:pPr>
                    <w:spacing w:after="0" w:line="288" w:lineRule="auto"/>
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<w:rPr>
                      <w:rFonts w:ascii="Calibri" w:eastAsia="Times New Roman" w:hAnsi="Calibri"/>
                      <w:b/>
                      <w:bCs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454" w:type="dxa"/>
                  <w:tcBorders>
                    <w:top w:val="single" w:sz="4" w:space="0" w:color="auto"/>
                    <w:bottom w:val="single" w:sz="4" w:space="0" w:color="auto"/>
                    <w:right w:val="single" w:sz="4" w:space="0" w:color="auto"/>
                  </w:tcBorders>
                </w:tcPr>
                <w:p w14:paraId="0CBBEBCC" w14:textId="77777777" w:rsidR="00520F5F" w:rsidRPr="00520F5F" w:rsidRDefault="00520F5F" w:rsidP="00520F5F">
                  <w:pPr>
                    <w:spacing w:after="0" w:line="288" w:lineRule="auto"/>
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455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</w:tcPr>
                <w:p w14:paraId="2051B872" w14:textId="77777777" w:rsidR="00520F5F" w:rsidRPr="00520F5F" w:rsidRDefault="00520F5F" w:rsidP="00520F5F">
                  <w:pPr>
                    <w:spacing w:after="0" w:line="288" w:lineRule="auto"/>
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456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</w:tcBorders>
                </w:tcPr>
                <w:p w14:paraId="7A1D9DE4" w14:textId="77777777" w:rsidR="00520F5F" w:rsidRPr="00520F5F" w:rsidRDefault="00520F5F" w:rsidP="00520F5F">
                  <w:pPr>
                    <w:spacing w:after="0" w:line="288" w:lineRule="auto"/>
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59FBA869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tbl>
      <w:tblPr>
        <w:tblStyle w:val="Tablaconcuadrcula4-nfasis34"/>
        <w:tblpPr w:leftFromText="141" w:rightFromText="141" w:vertAnchor="text" w:horzAnchor="margin" w:tblpXSpec="right" w:tblpY="-465"/>
        <w:tblW w:w="0" w:type="auto"/>
        <w:tblLook w:val="04A0" w:firstRow="1" w:lastRow="0" w:firstColumn="1" w:lastColumn="0" w:noHBand="0" w:noVBand="1"/>
      </w:tblPr>
      <w:tblGrid>
        <w:gridCol w:w="568"/>
        <w:gridCol w:w="2121"/>
      </w:tblGrid>
      <w:tr w:rsidR="00520F5F" w:rsidRPr="00520F5F" w14:paraId="2287843C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9" w:type="dxa"/>
            <w:gridSpan w:val="2"/>
            <w:tcBorders>
              <w:bottom w:val="single" w:sz="4" w:space="0" w:color="auto"/>
            </w:tcBorders>
          </w:tcPr>
          <w:p w14:paraId="002B91DD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e.10 ¿Tiene algún oficio?</w:t>
            </w:r>
          </w:p>
        </w:tc>
      </w:tr>
      <w:tr w:rsidR="00520F5F" w:rsidRPr="00520F5F" w14:paraId="22CFC79A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9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/>
          </w:tcPr>
          <w:p w14:paraId="43E8A71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4F5E4B62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21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shd w:val="clear" w:color="auto" w:fill="FFFFFF"/>
          </w:tcPr>
          <w:tbl>
            <w:tblPr>
              <w:tblStyle w:val="Tablaconcuadrcula4-nfasis34"/>
              <w:tblpPr w:leftFromText="141" w:rightFromText="141" w:vertAnchor="text" w:horzAnchor="margin" w:tblpXSpec="center" w:tblpY="241"/>
              <w:tblOverlap w:val="never"/>
              <w:tblW w:w="0" w:type="auto"/>
              <w:tblLook w:val="04A0" w:firstRow="1" w:lastRow="0" w:firstColumn="1" w:lastColumn="0" w:noHBand="0" w:noVBand="1"/>
            </w:tblPr>
            <w:tblGrid>
              <w:gridCol w:w="604"/>
              <w:gridCol w:w="604"/>
              <w:gridCol w:w="605"/>
            </w:tblGrid>
            <w:tr w:rsidR="00520F5F" w:rsidRPr="00520F5F" w14:paraId="6F8015D7" w14:textId="77777777" w:rsidTr="0090519C">
              <w:trPr>
  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  <w:trHeight w:val="125"/>
              </w:trPr>
              <w:tc>
                <w:tcPr>
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<w:tcW w:w="1813" w:type="dxa"/>
                  <w:gridSpan w:val="3"/>
                  <w:tcBorders>
                    <w:bottom w:val="single" w:sz="4" w:space="0" w:color="auto"/>
                  </w:tcBorders>
                  <w:shd w:val="clear" w:color="auto" w:fill="BFBFBF"/>
                </w:tcPr>
                <w:p w14:paraId="6F7ED361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color w:val="auto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i/>
                      <w:color w:val="auto"/>
                      <w:sz w:val="16"/>
                      <w:szCs w:val="16"/>
                      <w:lang w:val="es-CL"/>
                    </w:rPr>
                    <w:t>Código oficio (3 (3 dígitos)</w:t>
                  </w:r>
                </w:p>
              </w:tc>
            </w:tr>
            <w:tr w:rsidR="00520F5F" w:rsidRPr="00520F5F" w14:paraId="575513FF" w14:textId="77777777" w:rsidTr="0090519C">
              <w:trPr>
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<w:trHeight w:val="125"/>
              </w:trPr>
              <w:tc>
                <w:tcPr>
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<w:tcW w:w="604" w:type="dxa"/>
                  <w:tcBorders>
                    <w:top w:val="single" w:sz="4" w:space="0" w:color="auto"/>
                    <w:bottom w:val="single" w:sz="4" w:space="0" w:color="auto"/>
                    <w:right w:val="single" w:sz="4" w:space="0" w:color="auto"/>
                  </w:tcBorders>
                </w:tcPr>
                <w:p w14:paraId="1FD2BEA3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604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</w:tcPr>
                <w:p w14:paraId="72E82B7C" w14:textId="77777777" w:rsidR="00520F5F" w:rsidRPr="00520F5F" w:rsidRDefault="00520F5F" w:rsidP="00520F5F">
                  <w:pPr>
                    <w:spacing w:after="0" w:line="288" w:lineRule="auto"/>
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605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</w:tcBorders>
                </w:tcPr>
                <w:p w14:paraId="4FD91DB2" w14:textId="77777777" w:rsidR="00520F5F" w:rsidRPr="00520F5F" w:rsidRDefault="00520F5F" w:rsidP="00520F5F">
                  <w:pPr>
                    <w:spacing w:after="0" w:line="288" w:lineRule="auto"/>
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75ED11C6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Sí</w:t>
            </w:r>
          </w:p>
        </w:tc>
      </w:tr>
      <w:tr w:rsidR="00520F5F" w:rsidRPr="00520F5F" w14:paraId="5F6A23B5" w14:textId="77777777" w:rsidTr="0090519C">
        <w:trPr>
          <w:trHeight w:val="59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8" w:type="dxa"/>
            <w:tcBorders>
              <w:top w:val="single" w:sz="4" w:space="0" w:color="auto"/>
              <w:right w:val="single" w:sz="4" w:space="0" w:color="auto"/>
            </w:tcBorders>
            <w:shd w:val="clear" w:color="auto" w:fill="FFFFFF"/>
          </w:tcPr>
          <w:p w14:paraId="18291D5D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i/>
                <w:sz w:val="16"/>
                <w:szCs w:val="16"/>
                <w:lang w:val="es-CL"/>
              </w:rPr>
            </w:pPr>
          </w:p>
        </w:tc>
        <w:tc>
          <w:tcPr>
            <w:tcW w:w="2121" w:type="dxa"/>
            <w:tcBorders>
              <w:top w:val="single" w:sz="4" w:space="0" w:color="auto"/>
              <w:left w:val="single" w:sz="4" w:space="0" w:color="auto"/>
            </w:tcBorders>
            <w:shd w:val="clear" w:color="auto" w:fill="FFFFFF"/>
            <w:vAlign w:val="center"/>
          </w:tcPr>
          <w:p w14:paraId="7C583805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No</w:t>
            </w:r>
          </w:p>
        </w:tc>
      </w:tr>
    </w:tbl>
    <w:p w14:paraId="05E8B564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tbl>
      <w:tblPr>
        <w:tblStyle w:val="Tabladecuadrcula4-nfasis313"/>
        <w:tblpPr w:leftFromText="141" w:rightFromText="141" w:vertAnchor="text" w:horzAnchor="margin" w:tblpY="291"/>
        <w:tblW w:w="0" w:type="auto"/>
        <w:tblLook w:val="04A0" w:firstRow="1" w:lastRow="0" w:firstColumn="1" w:lastColumn="0" w:noHBand="0" w:noVBand="1"/>
      </w:tblPr>
      <w:tblGrid>
        <w:gridCol w:w="495"/>
        <w:gridCol w:w="4603"/>
      </w:tblGrid>
      <w:tr w:rsidR="00520F5F" w:rsidRPr="00520F5F" w14:paraId="0EE9E539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4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98" w:type="dxa"/>
            <w:gridSpan w:val="2"/>
            <w:tcBorders>
              <w:bottom w:val="single" w:sz="4" w:space="0" w:color="auto"/>
            </w:tcBorders>
            <w:shd w:val="clear" w:color="auto" w:fill="BFBFBF"/>
          </w:tcPr>
          <w:p w14:paraId="4B83809D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bookmarkStart w:id="15" w:name="_Hlk7108191"/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e.11 ¿Cuál es ingreso líquido que recibe de </w:t>
            </w: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u w:val="single"/>
                <w:lang w:val="es-CL"/>
              </w:rPr>
              <w:t>su trabajo principal</w:t>
            </w: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?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Indique en que rango se ubica su ingreso.</w:t>
            </w:r>
          </w:p>
        </w:tc>
      </w:tr>
      <w:tr w:rsidR="00520F5F" w:rsidRPr="00520F5F" w14:paraId="7057CBBC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0B7B8C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60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vAlign w:val="center"/>
          </w:tcPr>
          <w:p w14:paraId="598F7A68" w14:textId="77777777" w:rsidR="00520F5F" w:rsidRPr="00520F5F" w:rsidRDefault="00520F5F" w:rsidP="00520F5F">
            <w:pPr>
              <w:spacing w:after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Menos de $240.800</w:t>
            </w:r>
          </w:p>
        </w:tc>
      </w:tr>
      <w:tr w:rsidR="00520F5F" w:rsidRPr="00520F5F" w14:paraId="5E766706" w14:textId="77777777" w:rsidTr="0090519C">
        <w:trPr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" w:type="dxa"/>
            <w:tcBorders>
              <w:top w:val="single" w:sz="4" w:space="0" w:color="auto"/>
              <w:right w:val="single" w:sz="4" w:space="0" w:color="auto"/>
            </w:tcBorders>
          </w:tcPr>
          <w:p w14:paraId="732FD0F9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603" w:type="dxa"/>
            <w:tcBorders>
              <w:top w:val="single" w:sz="4" w:space="0" w:color="auto"/>
              <w:left w:val="single" w:sz="4" w:space="0" w:color="auto"/>
            </w:tcBorders>
            <w:vAlign w:val="center"/>
          </w:tcPr>
          <w:p w14:paraId="0C70CD08" w14:textId="77777777" w:rsidR="00520F5F" w:rsidRPr="00520F5F" w:rsidRDefault="00520F5F" w:rsidP="00520F5F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Igual o más de</w:t>
            </w:r>
            <w:r w:rsidRPr="00520F5F"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  <w:t xml:space="preserve"> $</w:t>
            </w: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240.800</w:t>
            </w:r>
          </w:p>
        </w:tc>
      </w:tr>
      <w:bookmarkEnd w:id="15"/>
    </w:tbl>
    <w:p w14:paraId="7F5B3714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XSpec="right" w:tblpY="4"/>
        <w:tblW w:w="0" w:type="auto"/>
        <w:tblLook w:val="04A0" w:firstRow="1" w:lastRow="0" w:firstColumn="1" w:lastColumn="0" w:noHBand="0" w:noVBand="1"/>
      </w:tblPr>
      <w:tblGrid>
        <w:gridCol w:w="4815"/>
      </w:tblGrid>
      <w:tr w:rsidR="00520F5F" w:rsidRPr="00520F5F" w14:paraId="2F2F9D46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56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815" w:type="dxa"/>
            <w:tcBorders>
              <w:bottom w:val="single" w:sz="4" w:space="0" w:color="auto"/>
            </w:tcBorders>
            <w:shd w:val="clear" w:color="auto" w:fill="BFBFBF"/>
          </w:tcPr>
          <w:p w14:paraId="695CFBAA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e.12 ¿Cuál es el ingreso liquido total mensual que usted recibe producto de su </w:t>
            </w: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u w:val="single"/>
                <w:lang w:val="es-CL"/>
              </w:rPr>
              <w:t>trabajo o actividad principal</w:t>
            </w: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?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(si no recibe ingresos ponga 0 (cero))</w:t>
            </w:r>
          </w:p>
        </w:tc>
      </w:tr>
      <w:tr w:rsidR="00520F5F" w:rsidRPr="00520F5F" w14:paraId="3C9F4D14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7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815" w:type="dxa"/>
            <w:tcBorders>
              <w:top w:val="single" w:sz="4" w:space="0" w:color="auto"/>
              <w:bottom w:val="single" w:sz="4" w:space="0" w:color="BFBFBF"/>
            </w:tcBorders>
            <w:vAlign w:val="center"/>
          </w:tcPr>
          <w:p w14:paraId="50B14B37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$</w:t>
            </w:r>
          </w:p>
        </w:tc>
      </w:tr>
    </w:tbl>
    <w:p w14:paraId="465CD8C6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31"/>
        <w:tblW w:w="0" w:type="auto"/>
        <w:tblLook w:val="04A0" w:firstRow="1" w:lastRow="0" w:firstColumn="1" w:lastColumn="0" w:noHBand="0" w:noVBand="1"/>
      </w:tblPr>
      <w:tblGrid>
        <w:gridCol w:w="5098"/>
      </w:tblGrid>
      <w:tr w:rsidR="00520F5F" w:rsidRPr="00520F5F" w14:paraId="3B734358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56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98" w:type="dxa"/>
            <w:tcBorders>
              <w:bottom w:val="single" w:sz="4" w:space="0" w:color="auto"/>
            </w:tcBorders>
            <w:shd w:val="clear" w:color="auto" w:fill="BFBFBF"/>
          </w:tcPr>
          <w:p w14:paraId="72F4FBF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e.13 ¿Cuál es el ingreso liquido total mensual que usted recibe por </w:t>
            </w: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u w:val="single"/>
                <w:lang w:val="es-CL"/>
              </w:rPr>
              <w:t xml:space="preserve">otros </w:t>
            </w: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 xml:space="preserve">trabajos u ocupaciones, además de su ocupación principal 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>(si no recibe ingresos ponga 0 (cero))</w:t>
            </w:r>
          </w:p>
        </w:tc>
      </w:tr>
      <w:tr w:rsidR="00520F5F" w:rsidRPr="00520F5F" w14:paraId="11755353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4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98" w:type="dxa"/>
            <w:tcBorders>
              <w:top w:val="single" w:sz="4" w:space="0" w:color="auto"/>
              <w:bottom w:val="single" w:sz="4" w:space="0" w:color="BFBFBF"/>
            </w:tcBorders>
            <w:vAlign w:val="center"/>
          </w:tcPr>
          <w:p w14:paraId="4FEB505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$</w:t>
            </w:r>
          </w:p>
        </w:tc>
      </w:tr>
    </w:tbl>
    <w:p w14:paraId="5D0A6274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726FEB08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4A988B84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592D194C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32306A5A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152"/>
        <w:tblW w:w="0" w:type="auto"/>
        <w:tblLook w:val="04A0" w:firstRow="1" w:lastRow="0" w:firstColumn="1" w:lastColumn="0" w:noHBand="0" w:noVBand="1"/>
      </w:tblPr>
      <w:tblGrid>
        <w:gridCol w:w="692"/>
        <w:gridCol w:w="3949"/>
        <w:gridCol w:w="700"/>
        <w:gridCol w:w="4735"/>
      </w:tblGrid>
      <w:tr w:rsidR="00520F5F" w:rsidRPr="00520F5F" w14:paraId="172F234B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2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768" w:type="dxa"/>
            <w:gridSpan w:val="4"/>
            <w:shd w:val="clear" w:color="auto" w:fill="BFBFBF"/>
          </w:tcPr>
          <w:p w14:paraId="066CCE3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i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i/>
                <w:color w:val="auto"/>
                <w:sz w:val="16"/>
                <w:szCs w:val="16"/>
                <w:lang w:val="es-CL"/>
              </w:rPr>
              <w:t>Responden sólo ocupados o con empleo precario</w:t>
            </w:r>
          </w:p>
        </w:tc>
      </w:tr>
      <w:tr w:rsidR="00520F5F" w:rsidRPr="00520F5F" w14:paraId="4991645E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959" w:type="dxa"/>
            <w:gridSpan w:val="2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69A08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sz w:val="16"/>
                <w:szCs w:val="16"/>
                <w:lang w:val="es-CL"/>
              </w:rPr>
              <w:t>e.14. ¿A qué actividad laboral se dedica actualmente?</w:t>
            </w:r>
          </w:p>
          <w:p w14:paraId="1D40424C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  <w:p w14:paraId="453C1CA0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</w:tc>
        <w:tc>
          <w:tcPr>
            <w:tcW w:w="5809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shd w:val="clear" w:color="auto" w:fill="F2F2F2"/>
          </w:tcPr>
          <w:p w14:paraId="2E22F6C0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 w:cs="Calibri"/>
                <w:b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b/>
                <w:sz w:val="16"/>
                <w:szCs w:val="16"/>
                <w:lang w:val="es-CL"/>
              </w:rPr>
              <w:t>e.15. ¿Hace cuánto tiempo desarrolla esta actividad?</w:t>
            </w:r>
          </w:p>
          <w:tbl>
            <w:tblPr>
              <w:tblStyle w:val="Tablaconcuadrcula41"/>
              <w:tblpPr w:leftFromText="141" w:rightFromText="141" w:vertAnchor="text" w:horzAnchor="margin" w:tblpY="38"/>
              <w:tblOverlap w:val="never"/>
              <w:tblW w:w="0" w:type="auto"/>
              <w:tblLook w:val="04A0" w:firstRow="1" w:lastRow="0" w:firstColumn="1" w:lastColumn="0" w:noHBand="0" w:noVBand="1"/>
            </w:tblPr>
            <w:tblGrid>
              <w:gridCol w:w="2167"/>
              <w:gridCol w:w="2167"/>
            </w:tblGrid>
            <w:tr w:rsidR="00520F5F" w:rsidRPr="00520F5F" w14:paraId="52FC2DF6" w14:textId="77777777" w:rsidTr="0090519C">
              <w:trPr>
                <w:trHeight w:val="136"/>
              </w:trPr>
              <w:tc>
                <w:tcPr>
                  <w:tcW w:w="2167" w:type="dxa"/>
                  <w:tcBorders>
                    <w:right w:val="single" w:sz="4" w:space="0" w:color="auto"/>
                  </w:tcBorders>
                  <w:shd w:val="clear" w:color="auto" w:fill="FFFFFF"/>
                </w:tcPr>
                <w:p w14:paraId="0E60E850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2167" w:type="dxa"/>
                  <w:tcBorders>
                    <w:top w:val="single" w:sz="4" w:space="0" w:color="F2F2F2"/>
                    <w:left w:val="single" w:sz="4" w:space="0" w:color="auto"/>
                    <w:bottom w:val="single" w:sz="4" w:space="0" w:color="F2F2F2"/>
                    <w:right w:val="single" w:sz="4" w:space="0" w:color="F2F2F2"/>
                  </w:tcBorders>
                  <w:shd w:val="clear" w:color="auto" w:fill="F2F2F2"/>
                </w:tcPr>
                <w:p w14:paraId="36BD0042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  <w:t>Meses</w:t>
                  </w:r>
                </w:p>
                <w:p w14:paraId="0BBFAA7D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2F7C2B2F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 w:cs="Calibri"/>
                <w:b/>
                <w:sz w:val="16"/>
                <w:szCs w:val="16"/>
                <w:lang w:val="es-CL"/>
              </w:rPr>
            </w:pPr>
          </w:p>
        </w:tc>
      </w:tr>
      <w:tr w:rsidR="00520F5F" w:rsidRPr="00520F5F" w14:paraId="2B42BDA2" w14:textId="77777777" w:rsidTr="0090519C">
        <w:trPr>
          <w:trHeight w:val="12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768" w:type="dxa"/>
            <w:gridSpan w:val="4"/>
          </w:tcPr>
          <w:p w14:paraId="69C45020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sz w:val="16"/>
                <w:szCs w:val="16"/>
                <w:lang w:val="es-CL"/>
              </w:rPr>
              <w:t>e.16. ¿Qué tipo de formalización tiene su emprendimiento?</w:t>
            </w:r>
          </w:p>
        </w:tc>
      </w:tr>
      <w:tr w:rsidR="00520F5F" w:rsidRPr="00520F5F" w14:paraId="48CDD4F9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37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71B9C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</w:tc>
        <w:tc>
          <w:tcPr>
            <w:tcW w:w="422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F1F864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sz w:val="16"/>
                <w:szCs w:val="16"/>
                <w:lang w:val="es-CL"/>
              </w:rPr>
              <w:t>No tiene formalización</w:t>
            </w:r>
          </w:p>
        </w:tc>
        <w:tc>
          <w:tcPr>
            <w:tcW w:w="7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D2E506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</w:tc>
        <w:tc>
          <w:tcPr>
            <w:tcW w:w="506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2DA90912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sz w:val="16"/>
                <w:szCs w:val="16"/>
                <w:lang w:val="es-CL"/>
              </w:rPr>
              <w:t>Iniciación de actividades SII</w:t>
            </w:r>
          </w:p>
        </w:tc>
      </w:tr>
      <w:tr w:rsidR="00520F5F" w:rsidRPr="00520F5F" w14:paraId="6DC49350" w14:textId="77777777" w:rsidTr="0090519C">
        <w:trPr>
          <w:trHeight w:val="22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37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7041B4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</w:tc>
        <w:tc>
          <w:tcPr>
            <w:tcW w:w="422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9569C9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sz w:val="16"/>
                <w:szCs w:val="16"/>
                <w:lang w:val="es-CL"/>
              </w:rPr>
              <w:t>Patente municipal</w:t>
            </w:r>
          </w:p>
        </w:tc>
        <w:tc>
          <w:tcPr>
            <w:tcW w:w="7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08243A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</w:tc>
        <w:tc>
          <w:tcPr>
            <w:tcW w:w="506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262A79B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sz w:val="16"/>
                <w:szCs w:val="16"/>
                <w:lang w:val="es-CL"/>
              </w:rPr>
              <w:t>Patente municipal e iniciación de actividades SII</w:t>
            </w:r>
          </w:p>
        </w:tc>
      </w:tr>
      <w:tr w:rsidR="00520F5F" w:rsidRPr="00520F5F" w14:paraId="1C523F32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37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545222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</w:tc>
        <w:tc>
          <w:tcPr>
            <w:tcW w:w="422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DFB5C0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sz w:val="16"/>
                <w:szCs w:val="16"/>
                <w:lang w:val="es-CL"/>
              </w:rPr>
              <w:t>Permiso municipal</w:t>
            </w:r>
          </w:p>
        </w:tc>
        <w:tc>
          <w:tcPr>
            <w:tcW w:w="7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4C4097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</w:tc>
        <w:tc>
          <w:tcPr>
            <w:tcW w:w="506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3756E9C0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sz w:val="16"/>
                <w:szCs w:val="16"/>
                <w:lang w:val="es-CL"/>
              </w:rPr>
              <w:t>Permiso municipal e iniciación de actividades SII</w:t>
            </w:r>
          </w:p>
        </w:tc>
      </w:tr>
      <w:tr w:rsidR="00520F5F" w:rsidRPr="00520F5F" w14:paraId="18C38789" w14:textId="77777777" w:rsidTr="0090519C">
        <w:trPr>
          <w:trHeight w:val="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37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4F2FD7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</w:tc>
        <w:tc>
          <w:tcPr>
            <w:tcW w:w="422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EB1A4D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sz w:val="16"/>
                <w:szCs w:val="16"/>
                <w:lang w:val="es-CL"/>
              </w:rPr>
              <w:t>Otro tipo de permiso</w:t>
            </w:r>
          </w:p>
        </w:tc>
        <w:tc>
          <w:tcPr>
            <w:tcW w:w="7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5CFBF3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</w:tc>
        <w:tc>
          <w:tcPr>
            <w:tcW w:w="506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023A7C69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sz w:val="16"/>
                <w:szCs w:val="16"/>
                <w:lang w:val="es-CL"/>
              </w:rPr>
              <w:t>No aplica (No corresponde a emprendimiento o autoempleo)</w:t>
            </w:r>
          </w:p>
        </w:tc>
      </w:tr>
    </w:tbl>
    <w:p w14:paraId="20335FE0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XSpec="center" w:tblpY="153"/>
        <w:tblW w:w="10060" w:type="dxa"/>
        <w:tblLook w:val="04A0" w:firstRow="1" w:lastRow="0" w:firstColumn="1" w:lastColumn="0" w:noHBand="0" w:noVBand="1"/>
      </w:tblPr>
      <w:tblGrid>
        <w:gridCol w:w="5422"/>
        <w:gridCol w:w="4638"/>
      </w:tblGrid>
      <w:tr w:rsidR="00520F5F" w:rsidRPr="00520F5F" w14:paraId="7278263D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3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  <w:gridSpan w:val="2"/>
            <w:shd w:val="clear" w:color="auto" w:fill="BFBFBF"/>
          </w:tcPr>
          <w:p w14:paraId="6DF1DB54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i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i/>
                <w:color w:val="auto"/>
                <w:sz w:val="16"/>
                <w:szCs w:val="16"/>
                <w:lang w:val="es-CL"/>
              </w:rPr>
              <w:t>Responden todos</w:t>
            </w:r>
          </w:p>
        </w:tc>
      </w:tr>
      <w:tr w:rsidR="00520F5F" w:rsidRPr="00520F5F" w14:paraId="5CBB71AC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9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422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5FF4C4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sz w:val="16"/>
                <w:szCs w:val="16"/>
                <w:lang w:val="es-CL"/>
              </w:rPr>
              <w:t>e.17. ¿Qué actividad laboral desea realizar?</w:t>
            </w:r>
          </w:p>
          <w:p w14:paraId="2A3DA76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  <w:p w14:paraId="1A4B9D4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</w:tc>
        <w:tc>
          <w:tcPr>
            <w:tcW w:w="463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shd w:val="clear" w:color="auto" w:fill="F2F2F2"/>
          </w:tcPr>
          <w:p w14:paraId="61DD0FCB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 w:cs="Calibri"/>
                <w:b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b/>
                <w:sz w:val="16"/>
                <w:szCs w:val="16"/>
                <w:lang w:val="es-CL"/>
              </w:rPr>
              <w:t>e.18. ¿Tiene alguna capacitación en el tema?</w:t>
            </w:r>
          </w:p>
          <w:tbl>
            <w:tblPr>
              <w:tblStyle w:val="Tablaconcuadrcula41"/>
              <w:tblW w:w="0" w:type="auto"/>
              <w:tblInd w:w="829" w:type="dxa"/>
              <w:tblLook w:val="04A0" w:firstRow="1" w:lastRow="0" w:firstColumn="1" w:lastColumn="0" w:noHBand="0" w:noVBand="1"/>
            </w:tblPr>
            <w:tblGrid>
              <w:gridCol w:w="574"/>
              <w:gridCol w:w="575"/>
              <w:gridCol w:w="575"/>
              <w:gridCol w:w="575"/>
            </w:tblGrid>
            <w:tr w:rsidR="00520F5F" w:rsidRPr="00520F5F" w14:paraId="2F287968" w14:textId="77777777" w:rsidTr="0090519C">
              <w:trPr>
                <w:trHeight w:val="138"/>
              </w:trPr>
              <w:tc>
                <w:tcPr>
                  <w:tcW w:w="574" w:type="dxa"/>
                  <w:tcBorders>
                    <w:top w:val="single" w:sz="4" w:space="0" w:color="F2F2F2"/>
                    <w:left w:val="single" w:sz="4" w:space="0" w:color="F2F2F2"/>
                    <w:bottom w:val="single" w:sz="4" w:space="0" w:color="F2F2F2"/>
                  </w:tcBorders>
                  <w:vAlign w:val="center"/>
                </w:tcPr>
                <w:p w14:paraId="78B3D3A2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jc w:val="right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  <w:t>Sí</w:t>
                  </w:r>
                </w:p>
              </w:tc>
              <w:tc>
                <w:tcPr>
                  <w:tcW w:w="575" w:type="dxa"/>
                  <w:shd w:val="clear" w:color="auto" w:fill="FFFFFF"/>
                </w:tcPr>
                <w:p w14:paraId="25CAD57B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575" w:type="dxa"/>
                  <w:tcBorders>
                    <w:top w:val="single" w:sz="4" w:space="0" w:color="F2F2F2"/>
                    <w:bottom w:val="single" w:sz="4" w:space="0" w:color="F2F2F2"/>
                  </w:tcBorders>
                  <w:vAlign w:val="center"/>
                </w:tcPr>
                <w:p w14:paraId="716C8B40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jc w:val="right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  <w:t>No</w:t>
                  </w:r>
                </w:p>
              </w:tc>
              <w:tc>
                <w:tcPr>
                  <w:tcW w:w="575" w:type="dxa"/>
                  <w:shd w:val="clear" w:color="auto" w:fill="FFFFFF"/>
                </w:tcPr>
                <w:p w14:paraId="6C26FF99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3EC6691E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 w:cs="Calibri"/>
                <w:b/>
                <w:i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b/>
                <w:i/>
                <w:sz w:val="16"/>
                <w:szCs w:val="16"/>
                <w:lang w:val="es-CL"/>
              </w:rPr>
              <w:t>*(Si su respuesta es No pase a pregunta e.21)</w:t>
            </w:r>
          </w:p>
        </w:tc>
      </w:tr>
      <w:tr w:rsidR="00520F5F" w:rsidRPr="00520F5F" w14:paraId="492F670D" w14:textId="77777777" w:rsidTr="0090519C">
        <w:trPr>
          <w:trHeight w:val="80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422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04C22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sz w:val="16"/>
                <w:szCs w:val="16"/>
                <w:lang w:val="es-CL"/>
              </w:rPr>
              <w:t>e.19. ¿Cuál es el nombre o tema de la capacitación recibida?</w:t>
            </w:r>
          </w:p>
          <w:p w14:paraId="379936D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  <w:p w14:paraId="0BDAE7A6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  <w:p w14:paraId="67F58E97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</w:p>
        </w:tc>
        <w:tc>
          <w:tcPr>
            <w:tcW w:w="463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shd w:val="clear" w:color="auto" w:fill="auto"/>
          </w:tcPr>
          <w:p w14:paraId="526C150A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 w:cs="Calibri"/>
                <w:b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b/>
                <w:sz w:val="16"/>
                <w:szCs w:val="16"/>
                <w:lang w:val="es-CL"/>
              </w:rPr>
              <w:t>e.20. ¿Cuál fue la duración de la capacitación?</w:t>
            </w:r>
          </w:p>
          <w:tbl>
            <w:tblPr>
              <w:tblStyle w:val="Tablaconcuadrcula41"/>
              <w:tblW w:w="0" w:type="auto"/>
              <w:tblInd w:w="1202" w:type="dxa"/>
              <w:tblLook w:val="04A0" w:firstRow="1" w:lastRow="0" w:firstColumn="1" w:lastColumn="0" w:noHBand="0" w:noVBand="1"/>
            </w:tblPr>
            <w:tblGrid>
              <w:gridCol w:w="477"/>
              <w:gridCol w:w="2336"/>
            </w:tblGrid>
            <w:tr w:rsidR="00520F5F" w:rsidRPr="00520F5F" w14:paraId="3954CAD6" w14:textId="77777777" w:rsidTr="0090519C">
              <w:trPr>
                <w:trHeight w:val="105"/>
              </w:trPr>
              <w:tc>
                <w:tcPr>
                  <w:tcW w:w="477" w:type="dxa"/>
                </w:tcPr>
                <w:p w14:paraId="177006D6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2336" w:type="dxa"/>
                </w:tcPr>
                <w:p w14:paraId="3FC3104A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  <w:t>Menos de 8 horas</w:t>
                  </w:r>
                </w:p>
              </w:tc>
            </w:tr>
            <w:tr w:rsidR="00520F5F" w:rsidRPr="00520F5F" w14:paraId="6D1ED296" w14:textId="77777777" w:rsidTr="0090519C">
              <w:trPr>
                <w:trHeight w:val="54"/>
              </w:trPr>
              <w:tc>
                <w:tcPr>
                  <w:tcW w:w="477" w:type="dxa"/>
                </w:tcPr>
                <w:p w14:paraId="04F6596C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2336" w:type="dxa"/>
                </w:tcPr>
                <w:p w14:paraId="79D14A5D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  <w:t>Entre 8 y 40 horas</w:t>
                  </w:r>
                </w:p>
              </w:tc>
            </w:tr>
            <w:tr w:rsidR="00520F5F" w:rsidRPr="00520F5F" w14:paraId="0407C8EE" w14:textId="77777777" w:rsidTr="0090519C">
              <w:trPr>
                <w:trHeight w:val="54"/>
              </w:trPr>
              <w:tc>
                <w:tcPr>
                  <w:tcW w:w="477" w:type="dxa"/>
                </w:tcPr>
                <w:p w14:paraId="5281A79F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2336" w:type="dxa"/>
                </w:tcPr>
                <w:p w14:paraId="53086497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  <w:t>Igual o más de 41 horas</w:t>
                  </w:r>
                </w:p>
              </w:tc>
            </w:tr>
          </w:tbl>
          <w:p w14:paraId="39B3FE4B" w14:textId="77777777" w:rsidR="00520F5F" w:rsidRPr="00520F5F" w:rsidRDefault="00520F5F" w:rsidP="00520F5F">
            <w:pPr>
              <w:spacing w:after="0" w:line="288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 w:cs="Calibri"/>
                <w:b/>
                <w:sz w:val="16"/>
                <w:szCs w:val="16"/>
                <w:lang w:val="es-CL"/>
              </w:rPr>
            </w:pPr>
          </w:p>
        </w:tc>
      </w:tr>
      <w:tr w:rsidR="00520F5F" w:rsidRPr="00520F5F" w14:paraId="22DE4D01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422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913577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sz w:val="16"/>
                <w:szCs w:val="16"/>
                <w:lang w:val="es-CL"/>
              </w:rPr>
              <w:t>e.21. ¿Tiene experiencia en la actividad que desea realizar?</w:t>
            </w:r>
          </w:p>
          <w:tbl>
            <w:tblPr>
              <w:tblStyle w:val="Tablaconcuadrcula41"/>
              <w:tblW w:w="0" w:type="auto"/>
              <w:tblInd w:w="829" w:type="dxa"/>
              <w:tblLook w:val="04A0" w:firstRow="1" w:lastRow="0" w:firstColumn="1" w:lastColumn="0" w:noHBand="0" w:noVBand="1"/>
            </w:tblPr>
            <w:tblGrid>
              <w:gridCol w:w="574"/>
              <w:gridCol w:w="575"/>
              <w:gridCol w:w="575"/>
              <w:gridCol w:w="575"/>
            </w:tblGrid>
            <w:tr w:rsidR="00520F5F" w:rsidRPr="00520F5F" w14:paraId="11913DD5" w14:textId="77777777" w:rsidTr="0090519C">
              <w:trPr>
                <w:trHeight w:val="288"/>
              </w:trPr>
              <w:tc>
                <w:tcPr>
                  <w:tcW w:w="574" w:type="dxa"/>
                  <w:tcBorders>
                    <w:top w:val="single" w:sz="4" w:space="0" w:color="F2F2F2"/>
                    <w:left w:val="single" w:sz="4" w:space="0" w:color="F2F2F2"/>
                    <w:bottom w:val="single" w:sz="4" w:space="0" w:color="F2F2F2"/>
                  </w:tcBorders>
                  <w:vAlign w:val="center"/>
                </w:tcPr>
                <w:p w14:paraId="6FBCE49A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jc w:val="right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  <w:t>Sí</w:t>
                  </w:r>
                </w:p>
              </w:tc>
              <w:tc>
                <w:tcPr>
                  <w:tcW w:w="575" w:type="dxa"/>
                  <w:shd w:val="clear" w:color="auto" w:fill="FFFFFF"/>
                </w:tcPr>
                <w:p w14:paraId="3C9AE800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575" w:type="dxa"/>
                  <w:tcBorders>
                    <w:top w:val="single" w:sz="4" w:space="0" w:color="F2F2F2"/>
                    <w:bottom w:val="single" w:sz="4" w:space="0" w:color="F2F2F2"/>
                  </w:tcBorders>
                  <w:vAlign w:val="center"/>
                </w:tcPr>
                <w:p w14:paraId="1DC30BD0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jc w:val="right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  <w:t>No</w:t>
                  </w:r>
                </w:p>
              </w:tc>
              <w:tc>
                <w:tcPr>
                  <w:tcW w:w="575" w:type="dxa"/>
                  <w:shd w:val="clear" w:color="auto" w:fill="FFFFFF"/>
                </w:tcPr>
                <w:p w14:paraId="5EA8ECCC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0BFDC131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i/>
                <w:sz w:val="16"/>
                <w:szCs w:val="16"/>
                <w:lang w:val="es-CL"/>
              </w:rPr>
            </w:pPr>
          </w:p>
          <w:p w14:paraId="20E919B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 w:cs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i/>
                <w:sz w:val="16"/>
                <w:szCs w:val="16"/>
                <w:lang w:val="es-CL"/>
              </w:rPr>
              <w:t>*(Si su respuesta es No pase a sección C)</w:t>
            </w:r>
          </w:p>
        </w:tc>
        <w:tc>
          <w:tcPr>
            <w:tcW w:w="463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shd w:val="clear" w:color="auto" w:fill="F2F2F2"/>
          </w:tcPr>
          <w:p w14:paraId="298D568E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 w:cs="Calibri"/>
                <w:b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 w:cs="Calibri"/>
                <w:b/>
                <w:sz w:val="16"/>
                <w:szCs w:val="16"/>
                <w:lang w:val="es-CL"/>
              </w:rPr>
              <w:t>e.22. ¿Cuánto tiempo de experiencia posee en la actividad?</w:t>
            </w:r>
          </w:p>
          <w:tbl>
            <w:tblPr>
              <w:tblStyle w:val="Tablaconcuadrcula41"/>
              <w:tblW w:w="0" w:type="auto"/>
              <w:tblInd w:w="1202" w:type="dxa"/>
              <w:tblLook w:val="04A0" w:firstRow="1" w:lastRow="0" w:firstColumn="1" w:lastColumn="0" w:noHBand="0" w:noVBand="1"/>
            </w:tblPr>
            <w:tblGrid>
              <w:gridCol w:w="477"/>
              <w:gridCol w:w="2336"/>
            </w:tblGrid>
            <w:tr w:rsidR="00520F5F" w:rsidRPr="00520F5F" w14:paraId="1C5F8C14" w14:textId="77777777" w:rsidTr="0090519C">
              <w:trPr>
                <w:trHeight w:val="54"/>
              </w:trPr>
              <w:tc>
                <w:tcPr>
                  <w:tcW w:w="477" w:type="dxa"/>
                  <w:shd w:val="clear" w:color="auto" w:fill="FFFFFF"/>
                </w:tcPr>
                <w:p w14:paraId="2E3E58D5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2336" w:type="dxa"/>
                  <w:shd w:val="clear" w:color="auto" w:fill="FFFFFF"/>
                </w:tcPr>
                <w:p w14:paraId="28E2B5A7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  <w:t>Menos de 1 año</w:t>
                  </w:r>
                </w:p>
              </w:tc>
            </w:tr>
            <w:tr w:rsidR="00520F5F" w:rsidRPr="00520F5F" w14:paraId="211D5926" w14:textId="77777777" w:rsidTr="0090519C">
              <w:trPr>
                <w:trHeight w:val="104"/>
              </w:trPr>
              <w:tc>
                <w:tcPr>
                  <w:tcW w:w="477" w:type="dxa"/>
                  <w:shd w:val="clear" w:color="auto" w:fill="EDEDED"/>
                </w:tcPr>
                <w:p w14:paraId="188DAEE3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2336" w:type="dxa"/>
                  <w:shd w:val="clear" w:color="auto" w:fill="EDEDED"/>
                </w:tcPr>
                <w:p w14:paraId="0E7B0938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  <w:t>Entre 1 y 3 años</w:t>
                  </w:r>
                </w:p>
              </w:tc>
            </w:tr>
            <w:tr w:rsidR="00520F5F" w:rsidRPr="00520F5F" w14:paraId="23BEC1C5" w14:textId="77777777" w:rsidTr="0090519C">
              <w:trPr>
                <w:trHeight w:val="123"/>
              </w:trPr>
              <w:tc>
                <w:tcPr>
                  <w:tcW w:w="477" w:type="dxa"/>
                  <w:shd w:val="clear" w:color="auto" w:fill="FFFFFF"/>
                </w:tcPr>
                <w:p w14:paraId="7DF1DC4B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2336" w:type="dxa"/>
                  <w:shd w:val="clear" w:color="auto" w:fill="FFFFFF"/>
                </w:tcPr>
                <w:p w14:paraId="429D331D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 w:cs="Calibri"/>
                      <w:sz w:val="16"/>
                      <w:szCs w:val="16"/>
                      <w:lang w:val="es-CL"/>
                    </w:rPr>
                    <w:t>Más de 3 años</w:t>
                  </w:r>
                </w:p>
              </w:tc>
            </w:tr>
          </w:tbl>
          <w:p w14:paraId="681C5B0F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 w:cs="Calibri"/>
                <w:b/>
                <w:sz w:val="16"/>
                <w:szCs w:val="16"/>
                <w:lang w:val="es-CL"/>
              </w:rPr>
            </w:pPr>
          </w:p>
        </w:tc>
      </w:tr>
    </w:tbl>
    <w:p w14:paraId="453CF12F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4DFD7F66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110D5867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480533EB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0AA5A9AC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106AE329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6F994DCB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674A63E6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2BE751D6" w14:textId="77777777" w:rsidR="00520F5F" w:rsidRPr="00520F5F" w:rsidRDefault="00520F5F" w:rsidP="00520F5F">
      <w:pPr>
        <w:numPr>
          <w:ilvl w:val="0"/>
          <w:numId w:val="11"/>
        </w:numPr>
        <w:spacing w:after="200" w:line="288" w:lineRule="auto"/>
        <w:contextualSpacing/>
        <w:rPr>
          <w:rFonts w:ascii="Calibri" w:eastAsia="Times New Roman" w:hAnsi="Calibri"/>
          <w:b/>
          <w:bCs/>
          <w:sz w:val="18"/>
          <w:szCs w:val="18"/>
          <w:lang w:val="es-CL"/>
        </w:rPr>
      </w:pPr>
      <w:r w:rsidRPr="00520F5F">
        <w:rPr>
          <w:rFonts w:ascii="Calibri" w:eastAsia="Times New Roman" w:hAnsi="Calibri"/>
          <w:b/>
          <w:bCs/>
          <w:sz w:val="18"/>
          <w:szCs w:val="18"/>
          <w:lang w:val="es-CL"/>
        </w:rPr>
        <w:t>LINEAS DE FINANCIAMIENTO</w:t>
      </w:r>
    </w:p>
    <w:tbl>
      <w:tblPr>
        <w:tblStyle w:val="Tablaconcuadrcula41"/>
        <w:tblpPr w:leftFromText="141" w:rightFromText="141" w:vertAnchor="text" w:horzAnchor="margin" w:tblpY="159"/>
        <w:tblOverlap w:val="never"/>
        <w:tblW w:w="0" w:type="auto"/>
        <w:tblLook w:val="04A0" w:firstRow="1" w:lastRow="0" w:firstColumn="1" w:lastColumn="0" w:noHBand="0" w:noVBand="1"/>
      </w:tblPr>
      <w:tblGrid>
        <w:gridCol w:w="1129"/>
        <w:gridCol w:w="1985"/>
      </w:tblGrid>
      <w:tr w:rsidR="00520F5F" w:rsidRPr="00520F5F" w14:paraId="51E21366" w14:textId="77777777" w:rsidTr="0090519C">
        <w:trPr>
          <w:trHeight w:val="274"/>
        </w:trPr>
        <w:tc>
          <w:tcPr>
            <w:tcW w:w="3114" w:type="dxa"/>
            <w:gridSpan w:val="2"/>
            <w:shd w:val="clear" w:color="auto" w:fill="BFBFBF"/>
            <w:vAlign w:val="center"/>
          </w:tcPr>
          <w:p w14:paraId="643B4C11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i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i/>
                <w:sz w:val="16"/>
                <w:szCs w:val="16"/>
                <w:lang w:val="es-CL"/>
              </w:rPr>
              <w:t>Indique línea de financiamiento 1 solicitada</w:t>
            </w:r>
          </w:p>
        </w:tc>
      </w:tr>
      <w:tr w:rsidR="00520F5F" w:rsidRPr="00520F5F" w14:paraId="579F14B8" w14:textId="77777777" w:rsidTr="0090519C">
        <w:trPr>
          <w:trHeight w:val="422"/>
        </w:trPr>
        <w:tc>
          <w:tcPr>
            <w:tcW w:w="3114" w:type="dxa"/>
            <w:gridSpan w:val="2"/>
            <w:vAlign w:val="bottom"/>
          </w:tcPr>
          <w:p w14:paraId="690F071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i/>
                <w:sz w:val="16"/>
                <w:szCs w:val="16"/>
                <w:lang w:val="es-CL"/>
              </w:rPr>
            </w:pPr>
          </w:p>
          <w:p w14:paraId="00910CA7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i/>
                <w:sz w:val="16"/>
                <w:szCs w:val="16"/>
                <w:lang w:val="es-CL"/>
              </w:rPr>
            </w:pPr>
          </w:p>
        </w:tc>
      </w:tr>
      <w:tr w:rsidR="00520F5F" w:rsidRPr="00520F5F" w14:paraId="4D29B661" w14:textId="77777777" w:rsidTr="0090519C">
        <w:trPr>
          <w:trHeight w:val="1768"/>
        </w:trPr>
        <w:tc>
          <w:tcPr>
            <w:tcW w:w="3114" w:type="dxa"/>
            <w:gridSpan w:val="2"/>
            <w:shd w:val="clear" w:color="auto" w:fill="F2F2F2"/>
          </w:tcPr>
          <w:p w14:paraId="0CEABD9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shd w:val="clear" w:color="auto" w:fill="F2F2F2"/>
                <w:lang w:val="es-CL"/>
              </w:rPr>
              <w:t>f.1 ¿CUÁL ES LA PRIMERA NECESIDAD DE FINANCIAMIENTO QUE ESTÁ SOLICITANDO CON ESTE PROGRAMA</w:t>
            </w: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?</w:t>
            </w:r>
          </w:p>
          <w:p w14:paraId="2477707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tbl>
            <w:tblPr>
              <w:tblStyle w:val="Tablaconcuadrcula41"/>
              <w:tblW w:w="0" w:type="auto"/>
              <w:tblLook w:val="04A0" w:firstRow="1" w:lastRow="0" w:firstColumn="1" w:lastColumn="0" w:noHBand="0" w:noVBand="1"/>
            </w:tblPr>
            <w:tblGrid>
              <w:gridCol w:w="2888"/>
            </w:tblGrid>
            <w:tr w:rsidR="00520F5F" w:rsidRPr="00520F5F" w14:paraId="6463932A" w14:textId="77777777" w:rsidTr="0090519C">
              <w:trPr>
                <w:trHeight w:val="717"/>
              </w:trPr>
              <w:tc>
                <w:tcPr>
                  <w:tcW w:w="2888" w:type="dxa"/>
                  <w:shd w:val="clear" w:color="auto" w:fill="FFFFFF"/>
                </w:tcPr>
                <w:p w14:paraId="15226AB0" w14:textId="77777777" w:rsidR="00520F5F" w:rsidRPr="00520F5F" w:rsidRDefault="00520F5F" w:rsidP="00520F5F">
                  <w:pPr>
                    <w:framePr w:hSpace="141" w:wrap="around" w:vAnchor="text" w:hAnchor="margin" w:y="159"/>
                    <w:spacing w:after="0" w:line="288" w:lineRule="auto"/>
                    <w:suppressOverlap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5B11990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6B5748F1" w14:textId="77777777" w:rsidTr="0090519C">
        <w:trPr>
          <w:trHeight w:val="764"/>
        </w:trPr>
        <w:tc>
          <w:tcPr>
            <w:tcW w:w="1129" w:type="dxa"/>
            <w:shd w:val="clear" w:color="auto" w:fill="FFFFFF"/>
            <w:vAlign w:val="center"/>
          </w:tcPr>
          <w:p w14:paraId="54469096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MONTO SOLICITADO</w:t>
            </w:r>
          </w:p>
        </w:tc>
        <w:tc>
          <w:tcPr>
            <w:tcW w:w="1985" w:type="dxa"/>
            <w:shd w:val="clear" w:color="auto" w:fill="FFFFFF"/>
            <w:vAlign w:val="center"/>
          </w:tcPr>
          <w:p w14:paraId="3225B32B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$</w:t>
            </w:r>
          </w:p>
        </w:tc>
      </w:tr>
      <w:tr w:rsidR="00520F5F" w:rsidRPr="00520F5F" w14:paraId="5A5BB49F" w14:textId="77777777" w:rsidTr="0090519C">
        <w:trPr>
          <w:trHeight w:val="818"/>
        </w:trPr>
        <w:tc>
          <w:tcPr>
            <w:tcW w:w="3114" w:type="dxa"/>
            <w:gridSpan w:val="2"/>
            <w:shd w:val="clear" w:color="auto" w:fill="F2F2F2"/>
          </w:tcPr>
          <w:p w14:paraId="0E963AF7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 xml:space="preserve">¿TIENE COTIZACIÓN? </w:t>
            </w:r>
          </w:p>
          <w:tbl>
            <w:tblPr>
              <w:tblStyle w:val="Tablaconcuadrcula41"/>
              <w:tblW w:w="0" w:type="auto"/>
              <w:tblInd w:w="832" w:type="dxa"/>
              <w:shd w:val="clear" w:color="auto" w:fill="F2F2F2"/>
              <w:tblLook w:val="04A0" w:firstRow="1" w:lastRow="0" w:firstColumn="1" w:lastColumn="0" w:noHBand="0" w:noVBand="1"/>
            </w:tblPr>
            <w:tblGrid>
              <w:gridCol w:w="521"/>
              <w:gridCol w:w="498"/>
              <w:gridCol w:w="539"/>
              <w:gridCol w:w="498"/>
            </w:tblGrid>
            <w:tr w:rsidR="00520F5F" w:rsidRPr="00520F5F" w14:paraId="70FD7985" w14:textId="77777777" w:rsidTr="0090519C">
              <w:trPr>
                <w:trHeight w:val="297"/>
              </w:trPr>
              <w:tc>
                <w:tcPr>
                  <w:tcW w:w="577" w:type="dxa"/>
                  <w:tcBorders>
                    <w:top w:val="single" w:sz="4" w:space="0" w:color="F2F2F2"/>
                    <w:left w:val="single" w:sz="4" w:space="0" w:color="F2F2F2"/>
                    <w:bottom w:val="single" w:sz="4" w:space="0" w:color="F2F2F2"/>
                  </w:tcBorders>
                  <w:shd w:val="clear" w:color="auto" w:fill="F2F2F2"/>
                  <w:vAlign w:val="center"/>
                </w:tcPr>
                <w:p w14:paraId="3460E17C" w14:textId="77777777" w:rsidR="00520F5F" w:rsidRPr="00520F5F" w:rsidRDefault="00520F5F" w:rsidP="00520F5F">
                  <w:pPr>
                    <w:framePr w:hSpace="141" w:wrap="around" w:vAnchor="text" w:hAnchor="margin" w:y="159"/>
                    <w:spacing w:after="0" w:line="288" w:lineRule="auto"/>
                    <w:suppressOverlap/>
                    <w:jc w:val="right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Sí</w:t>
                  </w:r>
                </w:p>
              </w:tc>
              <w:tc>
                <w:tcPr>
                  <w:tcW w:w="578" w:type="dxa"/>
                  <w:shd w:val="clear" w:color="auto" w:fill="FFFFFF"/>
                </w:tcPr>
                <w:p w14:paraId="03B71E07" w14:textId="77777777" w:rsidR="00520F5F" w:rsidRPr="00520F5F" w:rsidRDefault="00520F5F" w:rsidP="00520F5F">
                  <w:pPr>
                    <w:framePr w:hSpace="141" w:wrap="around" w:vAnchor="text" w:hAnchor="margin" w:y="159"/>
                    <w:spacing w:after="0" w:line="288" w:lineRule="auto"/>
                    <w:suppressOverlap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578" w:type="dxa"/>
                  <w:tcBorders>
                    <w:top w:val="single" w:sz="4" w:space="0" w:color="F2F2F2"/>
                    <w:bottom w:val="single" w:sz="4" w:space="0" w:color="F2F2F2"/>
                  </w:tcBorders>
                  <w:shd w:val="clear" w:color="auto" w:fill="F2F2F2"/>
                  <w:vAlign w:val="center"/>
                </w:tcPr>
                <w:p w14:paraId="2307AD10" w14:textId="77777777" w:rsidR="00520F5F" w:rsidRPr="00520F5F" w:rsidRDefault="00520F5F" w:rsidP="00520F5F">
                  <w:pPr>
                    <w:framePr w:hSpace="141" w:wrap="around" w:vAnchor="text" w:hAnchor="margin" w:y="159"/>
                    <w:spacing w:after="0" w:line="288" w:lineRule="auto"/>
                    <w:suppressOverlap/>
                    <w:jc w:val="right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No</w:t>
                  </w:r>
                </w:p>
              </w:tc>
              <w:tc>
                <w:tcPr>
                  <w:tcW w:w="578" w:type="dxa"/>
                  <w:shd w:val="clear" w:color="auto" w:fill="FFFFFF"/>
                </w:tcPr>
                <w:p w14:paraId="78871354" w14:textId="77777777" w:rsidR="00520F5F" w:rsidRPr="00520F5F" w:rsidRDefault="00520F5F" w:rsidP="00520F5F">
                  <w:pPr>
                    <w:framePr w:hSpace="141" w:wrap="around" w:vAnchor="text" w:hAnchor="margin" w:y="159"/>
                    <w:spacing w:after="0" w:line="288" w:lineRule="auto"/>
                    <w:suppressOverlap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472BD4D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¿DÓNDE?</w:t>
            </w:r>
          </w:p>
          <w:p w14:paraId="7790D06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tbl>
            <w:tblPr>
              <w:tblStyle w:val="Tablaconcuadrcula41"/>
              <w:tblpPr w:leftFromText="141" w:rightFromText="141" w:vertAnchor="text" w:horzAnchor="margin" w:tblpY="-195"/>
              <w:tblOverlap w:val="never"/>
              <w:tblW w:w="0" w:type="auto"/>
              <w:tblLook w:val="04A0" w:firstRow="1" w:lastRow="0" w:firstColumn="1" w:lastColumn="0" w:noHBand="0" w:noVBand="1"/>
            </w:tblPr>
            <w:tblGrid>
              <w:gridCol w:w="2888"/>
            </w:tblGrid>
            <w:tr w:rsidR="00520F5F" w:rsidRPr="00520F5F" w14:paraId="2E40977F" w14:textId="77777777" w:rsidTr="0090519C">
              <w:trPr>
                <w:trHeight w:val="841"/>
              </w:trPr>
              <w:tc>
                <w:tcPr>
                  <w:tcW w:w="2888" w:type="dxa"/>
                  <w:shd w:val="clear" w:color="auto" w:fill="FFFFFF"/>
                </w:tcPr>
                <w:p w14:paraId="09982E9B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7F00BCE6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48966802" w14:textId="77777777" w:rsidTr="0090519C">
        <w:trPr>
          <w:trHeight w:val="1833"/>
        </w:trPr>
        <w:tc>
          <w:tcPr>
            <w:tcW w:w="3114" w:type="dxa"/>
            <w:gridSpan w:val="2"/>
          </w:tcPr>
          <w:p w14:paraId="0B2D155A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JUSTIFICACIÓN DEL REQUERIMIENTO</w:t>
            </w:r>
          </w:p>
          <w:p w14:paraId="5B98CC26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0FDCBF5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22A48DC0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1DDEB3E0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03A769E7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tbl>
      <w:tblPr>
        <w:tblStyle w:val="Tablaconcuadrcula41"/>
        <w:tblpPr w:leftFromText="141" w:rightFromText="141" w:vertAnchor="text" w:horzAnchor="page" w:tblpX="4641" w:tblpY="159"/>
        <w:tblOverlap w:val="never"/>
        <w:tblW w:w="0" w:type="auto"/>
        <w:tblLook w:val="04A0" w:firstRow="1" w:lastRow="0" w:firstColumn="1" w:lastColumn="0" w:noHBand="0" w:noVBand="1"/>
      </w:tblPr>
      <w:tblGrid>
        <w:gridCol w:w="1129"/>
        <w:gridCol w:w="1985"/>
      </w:tblGrid>
      <w:tr w:rsidR="00520F5F" w:rsidRPr="00520F5F" w14:paraId="02EBA82C" w14:textId="77777777" w:rsidTr="0090519C">
        <w:trPr>
          <w:trHeight w:val="274"/>
        </w:trPr>
        <w:tc>
          <w:tcPr>
            <w:tcW w:w="3114" w:type="dxa"/>
            <w:gridSpan w:val="2"/>
            <w:shd w:val="clear" w:color="auto" w:fill="BFBFBF"/>
            <w:vAlign w:val="center"/>
          </w:tcPr>
          <w:p w14:paraId="4D20EB31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i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i/>
                <w:sz w:val="16"/>
                <w:szCs w:val="16"/>
                <w:lang w:val="es-CL"/>
              </w:rPr>
              <w:t>Indique línea de financiamiento 2 solicitada</w:t>
            </w:r>
          </w:p>
        </w:tc>
      </w:tr>
      <w:tr w:rsidR="00520F5F" w:rsidRPr="00520F5F" w14:paraId="608DA579" w14:textId="77777777" w:rsidTr="0090519C">
        <w:trPr>
          <w:trHeight w:val="382"/>
        </w:trPr>
        <w:tc>
          <w:tcPr>
            <w:tcW w:w="3114" w:type="dxa"/>
            <w:gridSpan w:val="2"/>
            <w:vAlign w:val="bottom"/>
          </w:tcPr>
          <w:p w14:paraId="259F4CA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i/>
                <w:sz w:val="16"/>
                <w:szCs w:val="16"/>
                <w:lang w:val="es-CL"/>
              </w:rPr>
            </w:pPr>
          </w:p>
          <w:p w14:paraId="6B4C134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i/>
                <w:sz w:val="16"/>
                <w:szCs w:val="16"/>
                <w:lang w:val="es-CL"/>
              </w:rPr>
            </w:pPr>
          </w:p>
        </w:tc>
      </w:tr>
      <w:tr w:rsidR="00520F5F" w:rsidRPr="00520F5F" w14:paraId="0CF2D45C" w14:textId="77777777" w:rsidTr="0090519C">
        <w:trPr>
          <w:trHeight w:val="1768"/>
        </w:trPr>
        <w:tc>
          <w:tcPr>
            <w:tcW w:w="3114" w:type="dxa"/>
            <w:gridSpan w:val="2"/>
            <w:shd w:val="clear" w:color="auto" w:fill="F2F2F2"/>
          </w:tcPr>
          <w:p w14:paraId="351202D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shd w:val="clear" w:color="auto" w:fill="F2F2F2"/>
                <w:lang w:val="es-CL"/>
              </w:rPr>
              <w:t>f.2 ¿CUÁL ES LA SEGUNDA NECESIDAD DE FINANCIAMIENTO QUE ESTÁ SOLICITANDO CON ESTE PROGRAMA</w:t>
            </w: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?</w:t>
            </w:r>
          </w:p>
          <w:p w14:paraId="0F0339C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tbl>
            <w:tblPr>
              <w:tblStyle w:val="Tablaconcuadrcula41"/>
              <w:tblW w:w="0" w:type="auto"/>
              <w:tblLook w:val="04A0" w:firstRow="1" w:lastRow="0" w:firstColumn="1" w:lastColumn="0" w:noHBand="0" w:noVBand="1"/>
            </w:tblPr>
            <w:tblGrid>
              <w:gridCol w:w="2888"/>
            </w:tblGrid>
            <w:tr w:rsidR="00520F5F" w:rsidRPr="00520F5F" w14:paraId="664E5732" w14:textId="77777777" w:rsidTr="0090519C">
              <w:trPr>
                <w:trHeight w:val="717"/>
              </w:trPr>
              <w:tc>
                <w:tcPr>
                  <w:tcW w:w="2888" w:type="dxa"/>
                  <w:shd w:val="clear" w:color="auto" w:fill="FFFFFF"/>
                </w:tcPr>
                <w:p w14:paraId="09CBB0E8" w14:textId="77777777" w:rsidR="00520F5F" w:rsidRPr="00520F5F" w:rsidRDefault="00520F5F" w:rsidP="00520F5F">
                  <w:pPr>
                    <w:framePr w:hSpace="141" w:wrap="around" w:vAnchor="text" w:hAnchor="page" w:x="4641" w:y="159"/>
                    <w:spacing w:after="0" w:line="288" w:lineRule="auto"/>
                    <w:suppressOverlap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66740BBA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6FB8B948" w14:textId="77777777" w:rsidTr="0090519C">
        <w:trPr>
          <w:trHeight w:val="764"/>
        </w:trPr>
        <w:tc>
          <w:tcPr>
            <w:tcW w:w="1129" w:type="dxa"/>
            <w:shd w:val="clear" w:color="auto" w:fill="FFFFFF"/>
            <w:vAlign w:val="center"/>
          </w:tcPr>
          <w:p w14:paraId="5AC99594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MONTO SOLICITADO</w:t>
            </w:r>
          </w:p>
        </w:tc>
        <w:tc>
          <w:tcPr>
            <w:tcW w:w="1985" w:type="dxa"/>
            <w:shd w:val="clear" w:color="auto" w:fill="FFFFFF"/>
            <w:vAlign w:val="center"/>
          </w:tcPr>
          <w:p w14:paraId="027C2589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$</w:t>
            </w:r>
          </w:p>
        </w:tc>
      </w:tr>
      <w:tr w:rsidR="00520F5F" w:rsidRPr="00520F5F" w14:paraId="7F29E028" w14:textId="77777777" w:rsidTr="0090519C">
        <w:trPr>
          <w:trHeight w:val="818"/>
        </w:trPr>
        <w:tc>
          <w:tcPr>
            <w:tcW w:w="3114" w:type="dxa"/>
            <w:gridSpan w:val="2"/>
            <w:shd w:val="clear" w:color="auto" w:fill="F2F2F2"/>
          </w:tcPr>
          <w:p w14:paraId="1CA8E810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 xml:space="preserve">¿TIENE COTIZACIÓN? </w:t>
            </w:r>
          </w:p>
          <w:tbl>
            <w:tblPr>
              <w:tblStyle w:val="Tablaconcuadrcula41"/>
              <w:tblW w:w="0" w:type="auto"/>
              <w:tblInd w:w="832" w:type="dxa"/>
              <w:shd w:val="clear" w:color="auto" w:fill="F2F2F2"/>
              <w:tblLook w:val="04A0" w:firstRow="1" w:lastRow="0" w:firstColumn="1" w:lastColumn="0" w:noHBand="0" w:noVBand="1"/>
            </w:tblPr>
            <w:tblGrid>
              <w:gridCol w:w="521"/>
              <w:gridCol w:w="498"/>
              <w:gridCol w:w="539"/>
              <w:gridCol w:w="498"/>
            </w:tblGrid>
            <w:tr w:rsidR="00520F5F" w:rsidRPr="00520F5F" w14:paraId="732AA2CB" w14:textId="77777777" w:rsidTr="0090519C">
              <w:trPr>
                <w:trHeight w:val="297"/>
              </w:trPr>
              <w:tc>
                <w:tcPr>
                  <w:tcW w:w="577" w:type="dxa"/>
                  <w:tcBorders>
                    <w:top w:val="single" w:sz="4" w:space="0" w:color="F2F2F2"/>
                    <w:left w:val="single" w:sz="4" w:space="0" w:color="F2F2F2"/>
                    <w:bottom w:val="single" w:sz="4" w:space="0" w:color="F2F2F2"/>
                  </w:tcBorders>
                  <w:shd w:val="clear" w:color="auto" w:fill="F2F2F2"/>
                  <w:vAlign w:val="center"/>
                </w:tcPr>
                <w:p w14:paraId="16DB5D65" w14:textId="77777777" w:rsidR="00520F5F" w:rsidRPr="00520F5F" w:rsidRDefault="00520F5F" w:rsidP="00520F5F">
                  <w:pPr>
                    <w:framePr w:hSpace="141" w:wrap="around" w:vAnchor="text" w:hAnchor="page" w:x="4641" w:y="159"/>
                    <w:spacing w:after="0" w:line="288" w:lineRule="auto"/>
                    <w:suppressOverlap/>
                    <w:jc w:val="right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Sí</w:t>
                  </w:r>
                </w:p>
              </w:tc>
              <w:tc>
                <w:tcPr>
                  <w:tcW w:w="578" w:type="dxa"/>
                  <w:shd w:val="clear" w:color="auto" w:fill="FFFFFF"/>
                </w:tcPr>
                <w:p w14:paraId="789AAC47" w14:textId="77777777" w:rsidR="00520F5F" w:rsidRPr="00520F5F" w:rsidRDefault="00520F5F" w:rsidP="00520F5F">
                  <w:pPr>
                    <w:framePr w:hSpace="141" w:wrap="around" w:vAnchor="text" w:hAnchor="page" w:x="4641" w:y="159"/>
                    <w:spacing w:after="0" w:line="288" w:lineRule="auto"/>
                    <w:suppressOverlap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578" w:type="dxa"/>
                  <w:tcBorders>
                    <w:top w:val="single" w:sz="4" w:space="0" w:color="F2F2F2"/>
                    <w:bottom w:val="single" w:sz="4" w:space="0" w:color="F2F2F2"/>
                  </w:tcBorders>
                  <w:shd w:val="clear" w:color="auto" w:fill="F2F2F2"/>
                  <w:vAlign w:val="center"/>
                </w:tcPr>
                <w:p w14:paraId="60D00FA9" w14:textId="77777777" w:rsidR="00520F5F" w:rsidRPr="00520F5F" w:rsidRDefault="00520F5F" w:rsidP="00520F5F">
                  <w:pPr>
                    <w:framePr w:hSpace="141" w:wrap="around" w:vAnchor="text" w:hAnchor="page" w:x="4641" w:y="159"/>
                    <w:spacing w:after="0" w:line="288" w:lineRule="auto"/>
                    <w:suppressOverlap/>
                    <w:jc w:val="right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No</w:t>
                  </w:r>
                </w:p>
              </w:tc>
              <w:tc>
                <w:tcPr>
                  <w:tcW w:w="578" w:type="dxa"/>
                  <w:shd w:val="clear" w:color="auto" w:fill="FFFFFF"/>
                </w:tcPr>
                <w:p w14:paraId="28F5A794" w14:textId="77777777" w:rsidR="00520F5F" w:rsidRPr="00520F5F" w:rsidRDefault="00520F5F" w:rsidP="00520F5F">
                  <w:pPr>
                    <w:framePr w:hSpace="141" w:wrap="around" w:vAnchor="text" w:hAnchor="page" w:x="4641" w:y="159"/>
                    <w:spacing w:after="0" w:line="288" w:lineRule="auto"/>
                    <w:suppressOverlap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45B4314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¿DÓNDE?</w:t>
            </w:r>
          </w:p>
          <w:p w14:paraId="2CD2F0B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tbl>
            <w:tblPr>
              <w:tblStyle w:val="Tablaconcuadrcula41"/>
              <w:tblpPr w:leftFromText="141" w:rightFromText="141" w:vertAnchor="text" w:horzAnchor="margin" w:tblpY="-195"/>
              <w:tblOverlap w:val="never"/>
              <w:tblW w:w="0" w:type="auto"/>
              <w:tblLook w:val="04A0" w:firstRow="1" w:lastRow="0" w:firstColumn="1" w:lastColumn="0" w:noHBand="0" w:noVBand="1"/>
            </w:tblPr>
            <w:tblGrid>
              <w:gridCol w:w="2888"/>
            </w:tblGrid>
            <w:tr w:rsidR="00520F5F" w:rsidRPr="00520F5F" w14:paraId="74A16345" w14:textId="77777777" w:rsidTr="0090519C">
              <w:trPr>
                <w:trHeight w:val="841"/>
              </w:trPr>
              <w:tc>
                <w:tcPr>
                  <w:tcW w:w="2888" w:type="dxa"/>
                  <w:shd w:val="clear" w:color="auto" w:fill="FFFFFF"/>
                </w:tcPr>
                <w:p w14:paraId="336995B7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6E6A4D71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5FE9285D" w14:textId="77777777" w:rsidTr="0090519C">
        <w:trPr>
          <w:trHeight w:val="1833"/>
        </w:trPr>
        <w:tc>
          <w:tcPr>
            <w:tcW w:w="3114" w:type="dxa"/>
            <w:gridSpan w:val="2"/>
          </w:tcPr>
          <w:p w14:paraId="0489655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JUSTIFICACIÓN DEL REQUERIMIENTO</w:t>
            </w:r>
          </w:p>
          <w:p w14:paraId="260118AA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131C00BC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3454F102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39AEA2DB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7BAA902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596A591A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tbl>
      <w:tblPr>
        <w:tblStyle w:val="Tablaconcuadrcula41"/>
        <w:tblpPr w:leftFromText="141" w:rightFromText="141" w:vertAnchor="text" w:horzAnchor="margin" w:tblpXSpec="right" w:tblpY="159"/>
        <w:tblOverlap w:val="never"/>
        <w:tblW w:w="0" w:type="auto"/>
        <w:tblLook w:val="04A0" w:firstRow="1" w:lastRow="0" w:firstColumn="1" w:lastColumn="0" w:noHBand="0" w:noVBand="1"/>
      </w:tblPr>
      <w:tblGrid>
        <w:gridCol w:w="1129"/>
        <w:gridCol w:w="1985"/>
      </w:tblGrid>
      <w:tr w:rsidR="00520F5F" w:rsidRPr="00520F5F" w14:paraId="38FD39E4" w14:textId="77777777" w:rsidTr="0090519C">
        <w:trPr>
          <w:trHeight w:val="274"/>
        </w:trPr>
        <w:tc>
          <w:tcPr>
            <w:tcW w:w="3114" w:type="dxa"/>
            <w:gridSpan w:val="2"/>
            <w:shd w:val="clear" w:color="auto" w:fill="BFBFBF"/>
            <w:vAlign w:val="center"/>
          </w:tcPr>
          <w:p w14:paraId="0EBE6389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i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i/>
                <w:sz w:val="16"/>
                <w:szCs w:val="16"/>
                <w:lang w:val="es-CL"/>
              </w:rPr>
              <w:t>Indique línea de financiamiento 3 solicitada</w:t>
            </w:r>
          </w:p>
        </w:tc>
      </w:tr>
      <w:tr w:rsidR="00520F5F" w:rsidRPr="00520F5F" w14:paraId="70B56383" w14:textId="77777777" w:rsidTr="0090519C">
        <w:trPr>
          <w:trHeight w:val="382"/>
        </w:trPr>
        <w:tc>
          <w:tcPr>
            <w:tcW w:w="3114" w:type="dxa"/>
            <w:gridSpan w:val="2"/>
            <w:vAlign w:val="bottom"/>
          </w:tcPr>
          <w:p w14:paraId="65A29F5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i/>
                <w:sz w:val="16"/>
                <w:szCs w:val="16"/>
                <w:lang w:val="es-CL"/>
              </w:rPr>
            </w:pPr>
          </w:p>
          <w:p w14:paraId="2AC8B430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i/>
                <w:sz w:val="16"/>
                <w:szCs w:val="16"/>
                <w:lang w:val="es-CL"/>
              </w:rPr>
            </w:pPr>
          </w:p>
        </w:tc>
      </w:tr>
      <w:tr w:rsidR="00520F5F" w:rsidRPr="00520F5F" w14:paraId="0A0AE581" w14:textId="77777777" w:rsidTr="0090519C">
        <w:trPr>
          <w:trHeight w:val="1768"/>
        </w:trPr>
        <w:tc>
          <w:tcPr>
            <w:tcW w:w="3114" w:type="dxa"/>
            <w:gridSpan w:val="2"/>
            <w:shd w:val="clear" w:color="auto" w:fill="F2F2F2"/>
          </w:tcPr>
          <w:p w14:paraId="79B77CC4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shd w:val="clear" w:color="auto" w:fill="F2F2F2"/>
                <w:lang w:val="es-CL"/>
              </w:rPr>
              <w:t>f.3 ¿CUÁL ES LA TERCERA NECESIDAD DE FINANCIAMIENTO QUE ESTÁ SOLICITANDO CON ESTE PROGRAMA</w:t>
            </w: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?</w:t>
            </w:r>
          </w:p>
          <w:p w14:paraId="0F3A65DD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tbl>
            <w:tblPr>
              <w:tblStyle w:val="Tablaconcuadrcula41"/>
              <w:tblW w:w="0" w:type="auto"/>
              <w:tblLook w:val="04A0" w:firstRow="1" w:lastRow="0" w:firstColumn="1" w:lastColumn="0" w:noHBand="0" w:noVBand="1"/>
            </w:tblPr>
            <w:tblGrid>
              <w:gridCol w:w="2888"/>
            </w:tblGrid>
            <w:tr w:rsidR="00520F5F" w:rsidRPr="00520F5F" w14:paraId="363EED7E" w14:textId="77777777" w:rsidTr="0090519C">
              <w:trPr>
                <w:trHeight w:val="717"/>
              </w:trPr>
              <w:tc>
                <w:tcPr>
                  <w:tcW w:w="2888" w:type="dxa"/>
                  <w:shd w:val="clear" w:color="auto" w:fill="FFFFFF"/>
                </w:tcPr>
                <w:p w14:paraId="4E629019" w14:textId="77777777" w:rsidR="00520F5F" w:rsidRPr="00520F5F" w:rsidRDefault="00520F5F" w:rsidP="00520F5F">
                  <w:pPr>
                    <w:framePr w:hSpace="141" w:wrap="around" w:vAnchor="text" w:hAnchor="margin" w:xAlign="right" w:y="159"/>
                    <w:spacing w:after="0" w:line="288" w:lineRule="auto"/>
                    <w:suppressOverlap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2729CF8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456CD8C8" w14:textId="77777777" w:rsidTr="0090519C">
        <w:trPr>
          <w:trHeight w:val="764"/>
        </w:trPr>
        <w:tc>
          <w:tcPr>
            <w:tcW w:w="1129" w:type="dxa"/>
            <w:shd w:val="clear" w:color="auto" w:fill="FFFFFF"/>
            <w:vAlign w:val="center"/>
          </w:tcPr>
          <w:p w14:paraId="5F134494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MONTO SOLICITADO</w:t>
            </w:r>
          </w:p>
        </w:tc>
        <w:tc>
          <w:tcPr>
            <w:tcW w:w="1985" w:type="dxa"/>
            <w:shd w:val="clear" w:color="auto" w:fill="FFFFFF"/>
            <w:vAlign w:val="center"/>
          </w:tcPr>
          <w:p w14:paraId="013ABCE2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$</w:t>
            </w:r>
          </w:p>
        </w:tc>
      </w:tr>
      <w:tr w:rsidR="00520F5F" w:rsidRPr="00520F5F" w14:paraId="2528DDD3" w14:textId="77777777" w:rsidTr="0090519C">
        <w:trPr>
          <w:trHeight w:val="818"/>
        </w:trPr>
        <w:tc>
          <w:tcPr>
            <w:tcW w:w="3114" w:type="dxa"/>
            <w:gridSpan w:val="2"/>
            <w:shd w:val="clear" w:color="auto" w:fill="F2F2F2"/>
          </w:tcPr>
          <w:p w14:paraId="7BC550B6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 xml:space="preserve">¿TIENE COTIZACIÓN? </w:t>
            </w:r>
          </w:p>
          <w:tbl>
            <w:tblPr>
              <w:tblStyle w:val="Tablaconcuadrcula41"/>
              <w:tblW w:w="0" w:type="auto"/>
              <w:tblInd w:w="832" w:type="dxa"/>
              <w:shd w:val="clear" w:color="auto" w:fill="F2F2F2"/>
              <w:tblLook w:val="04A0" w:firstRow="1" w:lastRow="0" w:firstColumn="1" w:lastColumn="0" w:noHBand="0" w:noVBand="1"/>
            </w:tblPr>
            <w:tblGrid>
              <w:gridCol w:w="521"/>
              <w:gridCol w:w="498"/>
              <w:gridCol w:w="539"/>
              <w:gridCol w:w="498"/>
            </w:tblGrid>
            <w:tr w:rsidR="00520F5F" w:rsidRPr="00520F5F" w14:paraId="2CEFF96B" w14:textId="77777777" w:rsidTr="0090519C">
              <w:trPr>
                <w:trHeight w:val="297"/>
              </w:trPr>
              <w:tc>
                <w:tcPr>
                  <w:tcW w:w="577" w:type="dxa"/>
                  <w:tcBorders>
                    <w:top w:val="single" w:sz="4" w:space="0" w:color="F2F2F2"/>
                    <w:left w:val="single" w:sz="4" w:space="0" w:color="F2F2F2"/>
                    <w:bottom w:val="single" w:sz="4" w:space="0" w:color="F2F2F2"/>
                  </w:tcBorders>
                  <w:shd w:val="clear" w:color="auto" w:fill="F2F2F2"/>
                  <w:vAlign w:val="center"/>
                </w:tcPr>
                <w:p w14:paraId="5BB65C8A" w14:textId="77777777" w:rsidR="00520F5F" w:rsidRPr="00520F5F" w:rsidRDefault="00520F5F" w:rsidP="00520F5F">
                  <w:pPr>
                    <w:framePr w:hSpace="141" w:wrap="around" w:vAnchor="text" w:hAnchor="margin" w:xAlign="right" w:y="159"/>
                    <w:spacing w:after="0" w:line="288" w:lineRule="auto"/>
                    <w:suppressOverlap/>
                    <w:jc w:val="right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Sí</w:t>
                  </w:r>
                </w:p>
              </w:tc>
              <w:tc>
                <w:tcPr>
                  <w:tcW w:w="578" w:type="dxa"/>
                  <w:shd w:val="clear" w:color="auto" w:fill="FFFFFF"/>
                </w:tcPr>
                <w:p w14:paraId="7E08EEE0" w14:textId="77777777" w:rsidR="00520F5F" w:rsidRPr="00520F5F" w:rsidRDefault="00520F5F" w:rsidP="00520F5F">
                  <w:pPr>
                    <w:framePr w:hSpace="141" w:wrap="around" w:vAnchor="text" w:hAnchor="margin" w:xAlign="right" w:y="159"/>
                    <w:spacing w:after="0" w:line="288" w:lineRule="auto"/>
                    <w:suppressOverlap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578" w:type="dxa"/>
                  <w:tcBorders>
                    <w:top w:val="single" w:sz="4" w:space="0" w:color="F2F2F2"/>
                    <w:bottom w:val="single" w:sz="4" w:space="0" w:color="F2F2F2"/>
                  </w:tcBorders>
                  <w:shd w:val="clear" w:color="auto" w:fill="F2F2F2"/>
                  <w:vAlign w:val="center"/>
                </w:tcPr>
                <w:p w14:paraId="37C0F1ED" w14:textId="77777777" w:rsidR="00520F5F" w:rsidRPr="00520F5F" w:rsidRDefault="00520F5F" w:rsidP="00520F5F">
                  <w:pPr>
                    <w:framePr w:hSpace="141" w:wrap="around" w:vAnchor="text" w:hAnchor="margin" w:xAlign="right" w:y="159"/>
                    <w:spacing w:after="0" w:line="288" w:lineRule="auto"/>
                    <w:suppressOverlap/>
                    <w:jc w:val="right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No</w:t>
                  </w:r>
                </w:p>
              </w:tc>
              <w:tc>
                <w:tcPr>
                  <w:tcW w:w="578" w:type="dxa"/>
                  <w:shd w:val="clear" w:color="auto" w:fill="FFFFFF"/>
                </w:tcPr>
                <w:p w14:paraId="000DCFF7" w14:textId="77777777" w:rsidR="00520F5F" w:rsidRPr="00520F5F" w:rsidRDefault="00520F5F" w:rsidP="00520F5F">
                  <w:pPr>
                    <w:framePr w:hSpace="141" w:wrap="around" w:vAnchor="text" w:hAnchor="margin" w:xAlign="right" w:y="159"/>
                    <w:spacing w:after="0" w:line="288" w:lineRule="auto"/>
                    <w:suppressOverlap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0D404AAD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¿DÓNDE?</w:t>
            </w:r>
          </w:p>
          <w:p w14:paraId="767D96ED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tbl>
            <w:tblPr>
              <w:tblStyle w:val="Tablaconcuadrcula41"/>
              <w:tblpPr w:leftFromText="141" w:rightFromText="141" w:vertAnchor="text" w:horzAnchor="margin" w:tblpY="-195"/>
              <w:tblOverlap w:val="never"/>
              <w:tblW w:w="0" w:type="auto"/>
              <w:tblLook w:val="04A0" w:firstRow="1" w:lastRow="0" w:firstColumn="1" w:lastColumn="0" w:noHBand="0" w:noVBand="1"/>
            </w:tblPr>
            <w:tblGrid>
              <w:gridCol w:w="2888"/>
            </w:tblGrid>
            <w:tr w:rsidR="00520F5F" w:rsidRPr="00520F5F" w14:paraId="5827E70C" w14:textId="77777777" w:rsidTr="0090519C">
              <w:trPr>
                <w:trHeight w:val="841"/>
              </w:trPr>
              <w:tc>
                <w:tcPr>
                  <w:tcW w:w="2888" w:type="dxa"/>
                  <w:shd w:val="clear" w:color="auto" w:fill="FFFFFF"/>
                </w:tcPr>
                <w:p w14:paraId="4B13F842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0DD7A6DB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  <w:tr w:rsidR="00520F5F" w:rsidRPr="00520F5F" w14:paraId="03A00A5F" w14:textId="77777777" w:rsidTr="0090519C">
        <w:trPr>
          <w:trHeight w:val="1774"/>
        </w:trPr>
        <w:tc>
          <w:tcPr>
            <w:tcW w:w="3114" w:type="dxa"/>
            <w:gridSpan w:val="2"/>
          </w:tcPr>
          <w:p w14:paraId="2BD2BF52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JUSTIFICACIÓN DEL REQUERIMIENTO</w:t>
            </w:r>
          </w:p>
          <w:p w14:paraId="4F027432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2C307FFA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5BAA5D2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31C592D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p w14:paraId="2DBA8913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bCs/>
          <w:sz w:val="18"/>
          <w:szCs w:val="18"/>
          <w:lang w:val="es-CL"/>
        </w:rPr>
      </w:pPr>
    </w:p>
    <w:p w14:paraId="682957F8" w14:textId="77777777" w:rsidR="00520F5F" w:rsidRPr="00520F5F" w:rsidRDefault="00520F5F" w:rsidP="00520F5F">
      <w:pPr>
        <w:tabs>
          <w:tab w:val="left" w:pos="5354"/>
        </w:tabs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  <w:r w:rsidRPr="00520F5F">
        <w:rPr>
          <w:rFonts w:ascii="Calibri" w:eastAsia="Times New Roman" w:hAnsi="Calibri"/>
          <w:sz w:val="18"/>
          <w:szCs w:val="18"/>
          <w:lang w:val="es-CL"/>
        </w:rPr>
        <w:tab/>
      </w:r>
    </w:p>
    <w:tbl>
      <w:tblPr>
        <w:tblStyle w:val="Tablaconcuadrcula4-nfasis34"/>
        <w:tblpPr w:leftFromText="141" w:rightFromText="141" w:vertAnchor="text" w:horzAnchor="margin" w:tblpY="-62"/>
        <w:tblW w:w="0" w:type="auto"/>
        <w:tblLook w:val="04A0" w:firstRow="1" w:lastRow="0" w:firstColumn="1" w:lastColumn="0" w:noHBand="0" w:noVBand="1"/>
      </w:tblPr>
      <w:tblGrid>
        <w:gridCol w:w="5626"/>
      </w:tblGrid>
      <w:tr w:rsidR="00520F5F" w:rsidRPr="00520F5F" w14:paraId="67BE2C56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1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26" w:type="dxa"/>
            <w:tcBorders>
              <w:bottom w:val="single" w:sz="4" w:space="0" w:color="auto"/>
            </w:tcBorders>
            <w:shd w:val="clear" w:color="auto" w:fill="BFBFBF"/>
          </w:tcPr>
          <w:p w14:paraId="1520BC8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iCs/>
                <w:color w:val="auto"/>
                <w:sz w:val="16"/>
                <w:szCs w:val="16"/>
                <w:lang w:val="es-CL"/>
              </w:rPr>
              <w:t>f.4</w:t>
            </w:r>
            <w:r w:rsidRPr="00520F5F">
              <w:rPr>
                <w:rFonts w:ascii="Calibri" w:eastAsia="Times New Roman" w:hAnsi="Calibri"/>
                <w:i/>
                <w:color w:val="auto"/>
                <w:sz w:val="16"/>
                <w:szCs w:val="16"/>
                <w:lang w:val="es-CL"/>
              </w:rPr>
              <w:t xml:space="preserve"> Sólo si alguna de las líneas corresponde a capacitación</w:t>
            </w:r>
          </w:p>
          <w:p w14:paraId="23ED756A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¿Cuáles son los horarios de los que dispone para asistir a la capacitación?</w:t>
            </w:r>
          </w:p>
        </w:tc>
      </w:tr>
      <w:tr w:rsidR="00520F5F" w:rsidRPr="00520F5F" w14:paraId="77748792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8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26" w:type="dxa"/>
            <w:tcBorders>
              <w:top w:val="single" w:sz="4" w:space="0" w:color="auto"/>
              <w:bottom w:val="single" w:sz="4" w:space="0" w:color="auto"/>
            </w:tcBorders>
          </w:tcPr>
          <w:p w14:paraId="05B7CE5D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p w14:paraId="4C81D84F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2C543AAC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365BA882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755C5CC3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735FA75D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37A484CF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3D87D3F0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3E0A986A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3785ED3B" w14:textId="77777777" w:rsidR="00520F5F" w:rsidRPr="00520F5F" w:rsidRDefault="00520F5F" w:rsidP="00520F5F">
      <w:pPr>
        <w:tabs>
          <w:tab w:val="left" w:pos="1331"/>
        </w:tabs>
        <w:spacing w:after="20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  <w:r w:rsidRPr="00520F5F">
        <w:rPr>
          <w:rFonts w:ascii="Calibri" w:eastAsia="Times New Roman" w:hAnsi="Calibri"/>
          <w:b/>
          <w:sz w:val="18"/>
          <w:szCs w:val="18"/>
          <w:lang w:val="es-CL"/>
        </w:rPr>
        <w:t>G. RESPONDE EJECUTOR</w:t>
      </w:r>
    </w:p>
    <w:tbl>
      <w:tblPr>
        <w:tblStyle w:val="Tablaconcuadrcula4-nfasis34"/>
        <w:tblpPr w:leftFromText="141" w:rightFromText="141" w:vertAnchor="text" w:horzAnchor="margin" w:tblpXSpec="center" w:tblpY="153"/>
        <w:tblW w:w="0" w:type="auto"/>
        <w:tblLook w:val="04A0" w:firstRow="1" w:lastRow="0" w:firstColumn="1" w:lastColumn="0" w:noHBand="0" w:noVBand="1"/>
      </w:tblPr>
      <w:tblGrid>
        <w:gridCol w:w="5043"/>
        <w:gridCol w:w="5032"/>
      </w:tblGrid>
      <w:tr w:rsidR="00520F5F" w:rsidRPr="00520F5F" w14:paraId="6AB9C613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5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43" w:type="dxa"/>
            <w:tcBorders>
              <w:right w:val="single" w:sz="4" w:space="0" w:color="auto"/>
            </w:tcBorders>
          </w:tcPr>
          <w:p w14:paraId="27EAB84B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iCs/>
                <w:color w:val="auto"/>
                <w:sz w:val="16"/>
                <w:szCs w:val="16"/>
                <w:lang w:val="es-CL"/>
              </w:rPr>
              <w:t xml:space="preserve">g.1 </w:t>
            </w:r>
            <w:proofErr w:type="gramStart"/>
            <w:r w:rsidRPr="00520F5F">
              <w:rPr>
                <w:rFonts w:ascii="Calibri" w:eastAsia="Times New Roman" w:hAnsi="Calibri"/>
                <w:iCs/>
                <w:color w:val="auto"/>
                <w:sz w:val="16"/>
                <w:szCs w:val="16"/>
                <w:lang w:val="es-CL"/>
              </w:rPr>
              <w:t>En relación a</w:t>
            </w:r>
            <w:proofErr w:type="gramEnd"/>
            <w:r w:rsidRPr="00520F5F">
              <w:rPr>
                <w:rFonts w:ascii="Calibri" w:eastAsia="Times New Roman" w:hAnsi="Calibri"/>
                <w:iCs/>
                <w:color w:val="auto"/>
                <w:sz w:val="16"/>
                <w:szCs w:val="16"/>
                <w:lang w:val="es-CL"/>
              </w:rPr>
              <w:t xml:space="preserve"> las respuestas entregadas por el postulante, Ud. diría que…</w:t>
            </w:r>
          </w:p>
        </w:tc>
        <w:tc>
          <w:tcPr>
            <w:tcW w:w="5032" w:type="dxa"/>
            <w:tcBorders>
              <w:left w:val="single" w:sz="4" w:space="0" w:color="auto"/>
            </w:tcBorders>
          </w:tcPr>
          <w:p w14:paraId="72ACD023" w14:textId="77777777" w:rsidR="00520F5F" w:rsidRPr="00520F5F" w:rsidRDefault="00520F5F" w:rsidP="00520F5F">
            <w:pPr>
              <w:spacing w:after="0" w:line="288" w:lineRule="auto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6"/>
                <w:szCs w:val="16"/>
                <w:lang w:val="es-CL"/>
              </w:rPr>
              <w:t>g.2 A su juicio, el postulante que acaba de entrevistar ¿posee el perfil requerido para recibir una intervención en el programa que Ud. ejecutará?</w:t>
            </w:r>
          </w:p>
        </w:tc>
      </w:tr>
      <w:tr w:rsidR="00520F5F" w:rsidRPr="00520F5F" w14:paraId="58913DC9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4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43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tbl>
            <w:tblPr>
              <w:tblStyle w:val="Tablaconcuadrcula41"/>
              <w:tblpPr w:leftFromText="141" w:rightFromText="141" w:vertAnchor="text" w:horzAnchor="margin" w:tblpY="116"/>
              <w:tblOverlap w:val="never"/>
              <w:tblW w:w="0" w:type="auto"/>
              <w:tblLook w:val="04A0" w:firstRow="1" w:lastRow="0" w:firstColumn="1" w:lastColumn="0" w:noHBand="0" w:noVBand="1"/>
            </w:tblPr>
            <w:tblGrid>
              <w:gridCol w:w="814"/>
              <w:gridCol w:w="4003"/>
            </w:tblGrid>
            <w:tr w:rsidR="00520F5F" w:rsidRPr="00520F5F" w14:paraId="0E405028" w14:textId="77777777" w:rsidTr="0090519C">
              <w:trPr>
                <w:trHeight w:val="173"/>
              </w:trPr>
              <w:tc>
                <w:tcPr>
                  <w:tcW w:w="842" w:type="dxa"/>
                  <w:shd w:val="clear" w:color="auto" w:fill="FFFFFF"/>
                </w:tcPr>
                <w:p w14:paraId="73F0AE60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4133" w:type="dxa"/>
                  <w:shd w:val="clear" w:color="auto" w:fill="FFFFFF"/>
                </w:tcPr>
                <w:p w14:paraId="735E9328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Quiere conseguir un empleo dependiente</w:t>
                  </w:r>
                </w:p>
              </w:tc>
            </w:tr>
            <w:tr w:rsidR="00520F5F" w:rsidRPr="00520F5F" w14:paraId="4F4A47C4" w14:textId="77777777" w:rsidTr="0090519C">
              <w:trPr>
                <w:trHeight w:val="186"/>
              </w:trPr>
              <w:tc>
                <w:tcPr>
                  <w:tcW w:w="842" w:type="dxa"/>
                  <w:shd w:val="clear" w:color="auto" w:fill="FFFFFF"/>
                </w:tcPr>
                <w:p w14:paraId="544FD44A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4133" w:type="dxa"/>
                  <w:shd w:val="clear" w:color="auto" w:fill="FFFFFF"/>
                </w:tcPr>
                <w:p w14:paraId="158FF8D9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Tiene una idea de negocio</w:t>
                  </w:r>
                </w:p>
              </w:tc>
            </w:tr>
            <w:tr w:rsidR="00520F5F" w:rsidRPr="00520F5F" w14:paraId="5E7FCE1A" w14:textId="77777777" w:rsidTr="0090519C">
              <w:trPr>
                <w:trHeight w:val="173"/>
              </w:trPr>
              <w:tc>
                <w:tcPr>
                  <w:tcW w:w="842" w:type="dxa"/>
                  <w:shd w:val="clear" w:color="auto" w:fill="FFFFFF"/>
                </w:tcPr>
                <w:p w14:paraId="6FB0071D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4133" w:type="dxa"/>
                  <w:shd w:val="clear" w:color="auto" w:fill="FFFFFF"/>
                </w:tcPr>
                <w:p w14:paraId="4F0DC65D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Tiene un negocio en funcionamiento</w:t>
                  </w:r>
                </w:p>
              </w:tc>
            </w:tr>
          </w:tbl>
          <w:p w14:paraId="68129FF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2D90F0B3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OBSERVACIONES</w:t>
            </w:r>
          </w:p>
          <w:tbl>
            <w:tblPr>
              <w:tblStyle w:val="Tablaconcuadrcula41"/>
              <w:tblW w:w="0" w:type="auto"/>
              <w:tblLook w:val="04A0" w:firstRow="1" w:lastRow="0" w:firstColumn="1" w:lastColumn="0" w:noHBand="0" w:noVBand="1"/>
            </w:tblPr>
            <w:tblGrid>
              <w:gridCol w:w="4817"/>
            </w:tblGrid>
            <w:tr w:rsidR="00520F5F" w:rsidRPr="00520F5F" w14:paraId="6A734289" w14:textId="77777777" w:rsidTr="0090519C">
              <w:trPr>
                <w:trHeight w:val="809"/>
              </w:trPr>
              <w:tc>
                <w:tcPr>
                  <w:tcW w:w="5053" w:type="dxa"/>
                  <w:shd w:val="clear" w:color="auto" w:fill="FFFFFF"/>
                </w:tcPr>
                <w:p w14:paraId="2C6ECE8E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  <w:p w14:paraId="31F6FB06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  <w:p w14:paraId="6B08DC0F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  <w:p w14:paraId="4DEF2535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62CC6B44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503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shd w:val="clear" w:color="auto" w:fill="F2F2F2"/>
          </w:tcPr>
          <w:tbl>
            <w:tblPr>
              <w:tblStyle w:val="Tablaconcuadrcula41"/>
              <w:tblpPr w:leftFromText="141" w:rightFromText="141" w:vertAnchor="page" w:horzAnchor="margin" w:tblpY="136"/>
              <w:tblOverlap w:val="never"/>
              <w:tblW w:w="0" w:type="auto"/>
              <w:tblLook w:val="04A0" w:firstRow="1" w:lastRow="0" w:firstColumn="1" w:lastColumn="0" w:noHBand="0" w:noVBand="1"/>
            </w:tblPr>
            <w:tblGrid>
              <w:gridCol w:w="813"/>
              <w:gridCol w:w="3993"/>
            </w:tblGrid>
            <w:tr w:rsidR="00520F5F" w:rsidRPr="00520F5F" w14:paraId="6E9E6006" w14:textId="77777777" w:rsidTr="0090519C">
              <w:trPr>
                <w:trHeight w:val="173"/>
              </w:trPr>
              <w:tc>
                <w:tcPr>
                  <w:tcW w:w="842" w:type="dxa"/>
                  <w:shd w:val="clear" w:color="auto" w:fill="FFFFFF"/>
                </w:tcPr>
                <w:p w14:paraId="573C0650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4133" w:type="dxa"/>
                  <w:shd w:val="clear" w:color="auto" w:fill="FFFFFF"/>
                </w:tcPr>
                <w:p w14:paraId="34CB1982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Sí</w:t>
                  </w:r>
                </w:p>
              </w:tc>
            </w:tr>
            <w:tr w:rsidR="00520F5F" w:rsidRPr="00520F5F" w14:paraId="40339AC3" w14:textId="77777777" w:rsidTr="0090519C">
              <w:trPr>
                <w:trHeight w:val="186"/>
              </w:trPr>
              <w:tc>
                <w:tcPr>
                  <w:tcW w:w="842" w:type="dxa"/>
                  <w:shd w:val="clear" w:color="auto" w:fill="FFFFFF"/>
                </w:tcPr>
                <w:p w14:paraId="4CD6B12D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4133" w:type="dxa"/>
                  <w:shd w:val="clear" w:color="auto" w:fill="FFFFFF"/>
                </w:tcPr>
                <w:p w14:paraId="6357F3DF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Sí, pero con observaciones</w:t>
                  </w:r>
                </w:p>
              </w:tc>
            </w:tr>
            <w:tr w:rsidR="00520F5F" w:rsidRPr="00520F5F" w14:paraId="69719F35" w14:textId="77777777" w:rsidTr="0090519C">
              <w:trPr>
                <w:trHeight w:val="173"/>
              </w:trPr>
              <w:tc>
                <w:tcPr>
                  <w:tcW w:w="842" w:type="dxa"/>
                  <w:shd w:val="clear" w:color="auto" w:fill="FFFFFF"/>
                </w:tcPr>
                <w:p w14:paraId="16C50222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4133" w:type="dxa"/>
                  <w:shd w:val="clear" w:color="auto" w:fill="FFFFFF"/>
                </w:tcPr>
                <w:p w14:paraId="1EEF9D48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No</w:t>
                  </w:r>
                </w:p>
              </w:tc>
            </w:tr>
          </w:tbl>
          <w:p w14:paraId="46F59C1B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i/>
                <w:sz w:val="16"/>
                <w:szCs w:val="16"/>
                <w:lang w:val="es-CL"/>
              </w:rPr>
            </w:pPr>
          </w:p>
          <w:p w14:paraId="57728835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  <w:t>¿Por qué?</w:t>
            </w:r>
          </w:p>
          <w:tbl>
            <w:tblPr>
              <w:tblStyle w:val="Tablaconcuadrcula41"/>
              <w:tblW w:w="0" w:type="auto"/>
              <w:tblLook w:val="04A0" w:firstRow="1" w:lastRow="0" w:firstColumn="1" w:lastColumn="0" w:noHBand="0" w:noVBand="1"/>
            </w:tblPr>
            <w:tblGrid>
              <w:gridCol w:w="4806"/>
            </w:tblGrid>
            <w:tr w:rsidR="00520F5F" w:rsidRPr="00520F5F" w14:paraId="77E1C578" w14:textId="77777777" w:rsidTr="0090519C">
              <w:trPr>
                <w:trHeight w:val="809"/>
              </w:trPr>
              <w:tc>
                <w:tcPr>
                  <w:tcW w:w="5053" w:type="dxa"/>
                  <w:shd w:val="clear" w:color="auto" w:fill="FFFFFF"/>
                </w:tcPr>
                <w:p w14:paraId="5FE02F45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  <w:p w14:paraId="368257FD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  <w:p w14:paraId="41764A4B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  <w:p w14:paraId="720D00BA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2B618DFF" w14:textId="77777777" w:rsidR="00520F5F" w:rsidRPr="00520F5F" w:rsidRDefault="00520F5F" w:rsidP="00520F5F">
            <w:pPr>
              <w:spacing w:after="0" w:line="288" w:lineRule="auto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6"/>
                <w:szCs w:val="16"/>
                <w:lang w:val="es-CL"/>
              </w:rPr>
            </w:pPr>
          </w:p>
        </w:tc>
      </w:tr>
      <w:tr w:rsidR="00520F5F" w:rsidRPr="00520F5F" w14:paraId="2443C8B9" w14:textId="77777777" w:rsidTr="0090519C">
        <w:trPr>
          <w:gridAfter w:val="1"/>
          <w:wAfter w:w="5032" w:type="dxa"/>
          <w:trHeight w:val="25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43" w:type="dxa"/>
            <w:tcBorders>
              <w:right w:val="single" w:sz="4" w:space="0" w:color="auto"/>
            </w:tcBorders>
            <w:shd w:val="clear" w:color="auto" w:fill="BFBFBF"/>
          </w:tcPr>
          <w:p w14:paraId="56FC332A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g.3 La solicitud de financiamiento del postulante, ¿Cumple con los señalado en las bases de licitación?</w:t>
            </w:r>
          </w:p>
        </w:tc>
      </w:tr>
      <w:tr w:rsidR="00520F5F" w:rsidRPr="00520F5F" w14:paraId="68373968" w14:textId="77777777" w:rsidTr="0090519C">
        <w:trPr>
          <w:gridAfter w:val="1"/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wAfter w:w="5032" w:type="dxa"/>
          <w:trHeight w:val="213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43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tbl>
            <w:tblPr>
              <w:tblStyle w:val="Tablaconcuadrcula41"/>
              <w:tblpPr w:leftFromText="141" w:rightFromText="141" w:vertAnchor="text" w:horzAnchor="margin" w:tblpY="116"/>
              <w:tblOverlap w:val="never"/>
              <w:tblW w:w="0" w:type="auto"/>
              <w:tblLook w:val="04A0" w:firstRow="1" w:lastRow="0" w:firstColumn="1" w:lastColumn="0" w:noHBand="0" w:noVBand="1"/>
            </w:tblPr>
            <w:tblGrid>
              <w:gridCol w:w="815"/>
              <w:gridCol w:w="4002"/>
            </w:tblGrid>
            <w:tr w:rsidR="00520F5F" w:rsidRPr="00520F5F" w14:paraId="5A6DCD8B" w14:textId="77777777" w:rsidTr="0090519C">
              <w:trPr>
                <w:trHeight w:val="173"/>
              </w:trPr>
              <w:tc>
                <w:tcPr>
                  <w:tcW w:w="842" w:type="dxa"/>
                  <w:shd w:val="clear" w:color="auto" w:fill="FFFFFF"/>
                </w:tcPr>
                <w:p w14:paraId="57781B5A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4133" w:type="dxa"/>
                  <w:shd w:val="clear" w:color="auto" w:fill="FFFFFF"/>
                </w:tcPr>
                <w:p w14:paraId="35BE23BD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Sí</w:t>
                  </w:r>
                </w:p>
              </w:tc>
            </w:tr>
            <w:tr w:rsidR="00520F5F" w:rsidRPr="00520F5F" w14:paraId="3036E1B1" w14:textId="77777777" w:rsidTr="0090519C">
              <w:trPr>
                <w:trHeight w:val="186"/>
              </w:trPr>
              <w:tc>
                <w:tcPr>
                  <w:tcW w:w="842" w:type="dxa"/>
                  <w:shd w:val="clear" w:color="auto" w:fill="FFFFFF"/>
                </w:tcPr>
                <w:p w14:paraId="41733D11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4133" w:type="dxa"/>
                  <w:shd w:val="clear" w:color="auto" w:fill="FFFFFF"/>
                </w:tcPr>
                <w:p w14:paraId="7CFA7A68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Sí, pero con observaciones</w:t>
                  </w:r>
                </w:p>
              </w:tc>
            </w:tr>
            <w:tr w:rsidR="00520F5F" w:rsidRPr="00520F5F" w14:paraId="0A6CBC62" w14:textId="77777777" w:rsidTr="0090519C">
              <w:trPr>
                <w:trHeight w:val="173"/>
              </w:trPr>
              <w:tc>
                <w:tcPr>
                  <w:tcW w:w="842" w:type="dxa"/>
                  <w:shd w:val="clear" w:color="auto" w:fill="FFFFFF"/>
                </w:tcPr>
                <w:p w14:paraId="447D0B28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  <w:tc>
                <w:tcPr>
                  <w:tcW w:w="4133" w:type="dxa"/>
                  <w:shd w:val="clear" w:color="auto" w:fill="FFFFFF"/>
                </w:tcPr>
                <w:p w14:paraId="0C21DECB" w14:textId="77777777" w:rsidR="00520F5F" w:rsidRPr="00520F5F" w:rsidRDefault="00520F5F" w:rsidP="00520F5F">
                  <w:pPr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  <w:t>No</w:t>
                  </w:r>
                </w:p>
              </w:tc>
            </w:tr>
          </w:tbl>
          <w:p w14:paraId="0883BCA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  <w:p w14:paraId="40E8AC8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¿Por qué?</w:t>
            </w:r>
          </w:p>
          <w:tbl>
            <w:tblPr>
              <w:tblStyle w:val="Tablaconcuadrcula41"/>
              <w:tblW w:w="0" w:type="auto"/>
              <w:tblLook w:val="04A0" w:firstRow="1" w:lastRow="0" w:firstColumn="1" w:lastColumn="0" w:noHBand="0" w:noVBand="1"/>
            </w:tblPr>
            <w:tblGrid>
              <w:gridCol w:w="4817"/>
            </w:tblGrid>
            <w:tr w:rsidR="00520F5F" w:rsidRPr="00520F5F" w14:paraId="69FF3D27" w14:textId="77777777" w:rsidTr="0090519C">
              <w:trPr>
                <w:trHeight w:val="809"/>
              </w:trPr>
              <w:tc>
                <w:tcPr>
                  <w:tcW w:w="5053" w:type="dxa"/>
                  <w:shd w:val="clear" w:color="auto" w:fill="FFFFFF"/>
                </w:tcPr>
                <w:p w14:paraId="392FA5CA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  <w:p w14:paraId="73F7FBB0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  <w:p w14:paraId="0B7F8FD1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  <w:p w14:paraId="37BD0896" w14:textId="77777777" w:rsidR="00520F5F" w:rsidRPr="00520F5F" w:rsidRDefault="00520F5F" w:rsidP="00520F5F">
                  <w:pPr>
                    <w:framePr w:hSpace="141" w:wrap="around" w:vAnchor="text" w:hAnchor="margin" w:xAlign="center" w:y="153"/>
                    <w:spacing w:after="0" w:line="288" w:lineRule="auto"/>
                    <w:rPr>
                      <w:rFonts w:ascii="Calibri" w:eastAsia="Times New Roman" w:hAnsi="Calibri"/>
                      <w:sz w:val="16"/>
                      <w:szCs w:val="16"/>
                      <w:lang w:val="es-CL"/>
                    </w:rPr>
                  </w:pPr>
                </w:p>
              </w:tc>
            </w:tr>
          </w:tbl>
          <w:p w14:paraId="7FD9F920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</w:tr>
    </w:tbl>
    <w:p w14:paraId="29A2437E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1"/>
        <w:tblpPr w:leftFromText="141" w:rightFromText="141" w:vertAnchor="text" w:horzAnchor="margin" w:tblpY="115"/>
        <w:tblW w:w="5035" w:type="dxa"/>
        <w:tblLayout w:type="fixed"/>
        <w:tblLook w:val="04A0" w:firstRow="1" w:lastRow="0" w:firstColumn="1" w:lastColumn="0" w:noHBand="0" w:noVBand="1"/>
      </w:tblPr>
      <w:tblGrid>
        <w:gridCol w:w="562"/>
        <w:gridCol w:w="4473"/>
      </w:tblGrid>
      <w:tr w:rsidR="00520F5F" w:rsidRPr="00520F5F" w14:paraId="22201BAB" w14:textId="77777777" w:rsidTr="0090519C">
        <w:trPr>
          <w:trHeight w:val="132"/>
        </w:trPr>
        <w:tc>
          <w:tcPr>
            <w:tcW w:w="5035" w:type="dxa"/>
            <w:gridSpan w:val="2"/>
            <w:shd w:val="clear" w:color="auto" w:fill="BFBFBF"/>
            <w:vAlign w:val="center"/>
          </w:tcPr>
          <w:p w14:paraId="51040427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MARQUE SEGÚN CORRESPONDA</w:t>
            </w:r>
          </w:p>
        </w:tc>
      </w:tr>
      <w:tr w:rsidR="00520F5F" w:rsidRPr="00520F5F" w14:paraId="43024DA8" w14:textId="77777777" w:rsidTr="0090519C">
        <w:trPr>
          <w:trHeight w:val="68"/>
        </w:trPr>
        <w:tc>
          <w:tcPr>
            <w:tcW w:w="562" w:type="dxa"/>
            <w:shd w:val="clear" w:color="auto" w:fill="F2F2F2"/>
          </w:tcPr>
          <w:p w14:paraId="44D23E3F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473" w:type="dxa"/>
            <w:shd w:val="clear" w:color="auto" w:fill="F2F2F2"/>
            <w:vAlign w:val="center"/>
          </w:tcPr>
          <w:p w14:paraId="50AAC988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Usuario Inubicable</w:t>
            </w:r>
          </w:p>
        </w:tc>
      </w:tr>
      <w:tr w:rsidR="00520F5F" w:rsidRPr="00520F5F" w14:paraId="1DB2C921" w14:textId="77777777" w:rsidTr="0090519C">
        <w:trPr>
          <w:trHeight w:val="128"/>
        </w:trPr>
        <w:tc>
          <w:tcPr>
            <w:tcW w:w="562" w:type="dxa"/>
          </w:tcPr>
          <w:p w14:paraId="4A6A0B69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473" w:type="dxa"/>
            <w:vAlign w:val="center"/>
          </w:tcPr>
          <w:p w14:paraId="61448BC4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Usuario Inadmisible (no cumple con algún requisito) Explique_________________________________</w:t>
            </w:r>
          </w:p>
        </w:tc>
      </w:tr>
      <w:tr w:rsidR="00520F5F" w:rsidRPr="00520F5F" w14:paraId="2F7BDA1F" w14:textId="77777777" w:rsidTr="0090519C">
        <w:trPr>
          <w:trHeight w:val="230"/>
        </w:trPr>
        <w:tc>
          <w:tcPr>
            <w:tcW w:w="562" w:type="dxa"/>
            <w:shd w:val="clear" w:color="auto" w:fill="F2F2F2"/>
          </w:tcPr>
          <w:p w14:paraId="6EDAB22E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4473" w:type="dxa"/>
            <w:shd w:val="clear" w:color="auto" w:fill="F2F2F2"/>
            <w:vAlign w:val="center"/>
          </w:tcPr>
          <w:p w14:paraId="56F27B95" w14:textId="77777777" w:rsidR="00520F5F" w:rsidRPr="00520F5F" w:rsidRDefault="00520F5F" w:rsidP="00520F5F">
            <w:pPr>
              <w:spacing w:after="0" w:line="288" w:lineRule="auto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Desiste de participar. Motivo______________________________________</w:t>
            </w:r>
          </w:p>
        </w:tc>
      </w:tr>
    </w:tbl>
    <w:p w14:paraId="3D6BACAE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66CC6BBF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4B4E64BD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197B8526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32AFB828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1A389699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07F62AAD" w14:textId="77777777" w:rsidR="00520F5F" w:rsidRPr="00520F5F" w:rsidRDefault="00520F5F" w:rsidP="00520F5F">
      <w:pPr>
        <w:spacing w:after="200" w:line="288" w:lineRule="auto"/>
        <w:rPr>
          <w:rFonts w:ascii="Calibri" w:eastAsia="Times New Roman" w:hAnsi="Calibri"/>
          <w:sz w:val="18"/>
          <w:szCs w:val="18"/>
          <w:lang w:val="es-CL"/>
        </w:rPr>
      </w:pPr>
      <w:r w:rsidRPr="00520F5F">
        <w:rPr>
          <w:rFonts w:ascii="Calibri" w:eastAsia="Times New Roman" w:hAnsi="Calibri"/>
          <w:noProof/>
          <w:sz w:val="18"/>
          <w:szCs w:val="18"/>
          <w:lang w:val="es-CL" w:eastAsia="es-CL"/>
        </w:rPr>
        <mc:AlternateContent>
          <mc:Choice Requires="wps">
            <w:drawing>
              <wp:anchor distT="0" distB="0" distL="114300" distR="114300" simplePos="0" relativeHeight="251731968" behindDoc="0" locked="0" layoutInCell="1" allowOverlap="1" wp14:anchorId="32D76F3B" wp14:editId="0DD2F896">
                <wp:simplePos x="0" y="0"/>
                <wp:positionH relativeFrom="column">
                  <wp:posOffset>571500</wp:posOffset>
                </wp:positionH>
                <wp:positionV relativeFrom="paragraph">
                  <wp:posOffset>133985</wp:posOffset>
                </wp:positionV>
                <wp:extent cx="1724025" cy="0"/>
                <wp:effectExtent l="0" t="0" r="28575" b="19050"/>
                <wp:wrapNone/>
                <wp:docPr id="42" name="Conector recto 4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1724025" cy="0"/>
                        </a:xfrm>
                        <a:prstGeom prst="line">
                          <a:avLst/>
                        </a:prstGeom>
                        <a:noFill/>
                        <a:ln w="6350" cap="flat" cmpd="sng" algn="ctr">
                          <a:solidFill>
                            <a:srgbClr val="5B9BD5"/>
                          </a:solidFill>
                          <a:prstDash val="solid"/>
                          <a:miter lim="800000"/>
                        </a:ln>
                        <a:effectLst/>
                      </wps:spPr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39FD51BC" id="Conector recto 42" o:spid="_x0000_s1026" style="position:absolute;z-index:25173196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45pt,10.55pt" to="180.75pt,10.5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pfOcyAEAAHIDAAAOAAAAZHJzL2Uyb0RvYy54bWysU01v2zAMvQ/YfxB0X+x4TdcacQo0QXcZ&#10;tgDdfgAjS7YAfYHS4uTfj1LcrNtuQ32QSJF61Huk1w8na9hRYtTedXy5qDmTTvheu6HjP74/fbjj&#10;LCZwPRjvZMfPMvKHzft36ym0svGjN71ERiAutlPo+JhSaKsqilFaiAsfpKOg8mghkYtD1SNMhG5N&#10;1dT1bTV57AN6IWOk090lyDcFXykp0jelokzMdJzelsqKZT3ktdqsoR0QwqjF/Az4j1dY0I6KXqF2&#10;kID9RP0PlNUCffQqLYS3lVdKC1k4EJtl/Reb5xGCLFxInBiuMsW3gxVfj3tkuu/4TcOZA0s92lKn&#10;RPLIMG+MAqTSFGJLyVu3x9mLYY+Z8kmhzTuRYaei7PmqrDwlJuhw+am5qZsVZ+IlVv2+GDCmz9Jb&#10;lo2OG+0yaWjh+CUmKkapLyn52PknbUxpnHFs6vjtxxW1VgCNjzKQyLSBCEU3cAZmoLkUCQti9Eb3&#10;+XbGiTgctgbZEWg2Vo/3j7tVJkrV/kjLpXcQx0teCV2mxupEo2u07fhdnb/5tnEZXZbhmwlk8S5y&#10;Zevg+3NRscoeNbYUnYcwT85rn+zXv8rmFwAAAP//AwBQSwMEFAAGAAgAAAAhAIGEKn7eAAAACAEA&#10;AA8AAABkcnMvZG93bnJldi54bWxMj0FLAzEQhe+C/yGM4M0mW2nRdWdLEYQKUmgV1Ft2M+4uJpMl&#10;Sdv13xvxoMc3b3jve9VqclYcKcTBM0IxUyCIW28G7hBenh+ubkDEpNlo65kQvijCqj4/q3Rp/Il3&#10;dNynTuQQjqVG6FMaSylj25PTceZH4ux9+OB0yjJ00gR9yuHOyrlSS+n0wLmh1yPd99R+7g8OodmG&#10;8LZ4fx3t+mmntlPc+PC4Qby8mNZ3IBJN6e8ZfvAzOtSZqfEHNlFYhFuVpySEeVGAyP71sliAaH4P&#10;sq7k/wH1NwAAAP//AwBQSwECLQAUAAYACAAAACEAtoM4kv4AAADhAQAAEwAAAAAAAAAAAAAAAAAA&#10;AAAAW0NvbnRlbnRfVHlwZXNdLnhtbFBLAQItABQABgAIAAAAIQA4/SH/1gAAAJQBAAALAAAAAAAA&#10;AAAAAAAAAC8BAABfcmVscy8ucmVsc1BLAQItABQABgAIAAAAIQAMpfOcyAEAAHIDAAAOAAAAAAAA&#10;AAAAAAAAAC4CAABkcnMvZTJvRG9jLnhtbFBLAQItABQABgAIAAAAIQCBhCp+3gAAAAgBAAAPAAAA&#10;AAAAAAAAAAAAACIEAABkcnMvZG93bnJldi54bWxQSwUGAAAAAAQABADzAAAALQUAAAAA&#10;" strokecolor="#5b9bd5" strokeweight=".5pt">
                <v:stroke joinstyle="miter"/>
              </v:line>
            </w:pict>
          </mc:Fallback>
        </mc:AlternateContent>
      </w:r>
    </w:p>
    <w:p w14:paraId="09CFE014" w14:textId="77777777" w:rsidR="00520F5F" w:rsidRPr="00520F5F" w:rsidRDefault="00520F5F" w:rsidP="00520F5F">
      <w:pPr>
        <w:spacing w:after="200" w:line="288" w:lineRule="auto"/>
        <w:ind w:left="708" w:firstLine="708"/>
        <w:rPr>
          <w:rFonts w:ascii="Calibri" w:eastAsia="Times New Roman" w:hAnsi="Calibri"/>
          <w:sz w:val="18"/>
          <w:szCs w:val="18"/>
          <w:lang w:val="es-CL"/>
        </w:rPr>
      </w:pPr>
      <w:r w:rsidRPr="00520F5F">
        <w:rPr>
          <w:rFonts w:ascii="Calibri" w:eastAsia="Times New Roman" w:hAnsi="Calibri"/>
          <w:sz w:val="18"/>
          <w:szCs w:val="18"/>
          <w:lang w:val="es-CL"/>
        </w:rPr>
        <w:t>FIRMA ENCUESTADOR</w:t>
      </w:r>
    </w:p>
    <w:p w14:paraId="06D41FB5" w14:textId="77777777" w:rsidR="00520F5F" w:rsidRPr="00520F5F" w:rsidRDefault="00520F5F" w:rsidP="00520F5F">
      <w:pPr>
        <w:spacing w:after="0" w:line="288" w:lineRule="auto"/>
      </w:pPr>
    </w:p>
    <w:p w14:paraId="34AEB1D5" w14:textId="2CE8F97E" w:rsidR="006F3A02" w:rsidRDefault="006F3A02" w:rsidP="006F3A02"/>
    <w:p w14:paraId="42221398" w14:textId="6D191590" w:rsidR="00520F5F" w:rsidRPr="00520F5F" w:rsidRDefault="00520F5F" w:rsidP="00520F5F">
      <w:pPr>
        <w:spacing w:after="0"/>
        <w:outlineLvl w:val="0"/>
        <w:rPr>
          <w:b/>
          <w:sz w:val="24"/>
          <w:lang w:val="es-CL"/>
        </w:rPr>
      </w:pPr>
      <w:bookmarkStart w:id="16" w:name="_Toc70667493"/>
      <w:r>
        <w:rPr>
          <w:b/>
          <w:sz w:val="24"/>
          <w:lang w:val="es-CL"/>
        </w:rPr>
        <w:t xml:space="preserve">ANEXO 2: </w:t>
      </w:r>
      <w:r w:rsidRPr="00520F5F">
        <w:rPr>
          <w:b/>
          <w:sz w:val="24"/>
          <w:lang w:val="es-CL"/>
        </w:rPr>
        <w:t>REGISTRO DE USUARIOS LINEA DE SALIDA (LS)</w:t>
      </w:r>
      <w:bookmarkEnd w:id="16"/>
    </w:p>
    <w:p w14:paraId="30568F7A" w14:textId="77777777" w:rsidR="00520F5F" w:rsidRPr="00520F5F" w:rsidRDefault="00520F5F" w:rsidP="00520F5F">
      <w:pPr>
        <w:rPr>
          <w:bCs/>
          <w:sz w:val="24"/>
          <w:lang w:val="es-CL"/>
        </w:rPr>
      </w:pPr>
      <w:r w:rsidRPr="00520F5F">
        <w:rPr>
          <w:bCs/>
          <w:sz w:val="24"/>
          <w:lang w:val="es-CL"/>
        </w:rPr>
        <w:t xml:space="preserve">Apoyo a tu Plan Laboral 2020 -2021 </w:t>
      </w:r>
    </w:p>
    <w:tbl>
      <w:tblPr>
        <w:tblStyle w:val="Tablaconcuadrcula4-nfasis34"/>
        <w:tblpPr w:leftFromText="141" w:rightFromText="141" w:vertAnchor="text" w:horzAnchor="margin" w:tblpXSpec="right" w:tblpY="160"/>
        <w:tblW w:w="6393" w:type="dxa"/>
        <w:tblLook w:val="04A0" w:firstRow="1" w:lastRow="0" w:firstColumn="1" w:lastColumn="0" w:noHBand="0" w:noVBand="1"/>
      </w:tblPr>
      <w:tblGrid>
        <w:gridCol w:w="2505"/>
        <w:gridCol w:w="1294"/>
        <w:gridCol w:w="1295"/>
        <w:gridCol w:w="1299"/>
      </w:tblGrid>
      <w:tr w:rsidR="00520F5F" w:rsidRPr="00520F5F" w14:paraId="01099FF9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2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05" w:type="dxa"/>
            <w:tcBorders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03CB0C52" w14:textId="77777777" w:rsidR="00520F5F" w:rsidRPr="00520F5F" w:rsidRDefault="00520F5F" w:rsidP="00520F5F">
            <w:pPr>
              <w:numPr>
                <w:ilvl w:val="0"/>
                <w:numId w:val="25"/>
              </w:numPr>
              <w:spacing w:after="0"/>
              <w:ind w:left="309"/>
              <w:contextualSpacing/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  <w:t>CÓDIGO DEL PROYECTO</w:t>
            </w:r>
          </w:p>
        </w:tc>
        <w:tc>
          <w:tcPr>
            <w:tcW w:w="3888" w:type="dxa"/>
            <w:gridSpan w:val="3"/>
            <w:tcBorders>
              <w:bottom w:val="single" w:sz="4" w:space="0" w:color="auto"/>
              <w:right w:val="single" w:sz="4" w:space="0" w:color="auto"/>
            </w:tcBorders>
            <w:shd w:val="clear" w:color="auto" w:fill="BFBFBF"/>
          </w:tcPr>
          <w:p w14:paraId="1FA466D4" w14:textId="77777777" w:rsidR="00520F5F" w:rsidRPr="00520F5F" w:rsidRDefault="00520F5F" w:rsidP="00520F5F">
            <w:pPr>
              <w:numPr>
                <w:ilvl w:val="0"/>
                <w:numId w:val="25"/>
              </w:numPr>
              <w:spacing w:after="0"/>
              <w:ind w:left="309"/>
              <w:contextualSpacing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  <w:t>FECHA DE APLICACIÓN DEL CUESTIONARIO</w:t>
            </w:r>
          </w:p>
        </w:tc>
      </w:tr>
      <w:tr w:rsidR="00520F5F" w:rsidRPr="00520F5F" w14:paraId="497F050F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4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05" w:type="dxa"/>
            <w:tcBorders>
              <w:top w:val="single" w:sz="4" w:space="0" w:color="auto"/>
              <w:right w:val="single" w:sz="4" w:space="0" w:color="auto"/>
            </w:tcBorders>
          </w:tcPr>
          <w:p w14:paraId="694AB579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</w:tc>
        <w:tc>
          <w:tcPr>
            <w:tcW w:w="1294" w:type="dxa"/>
            <w:tcBorders>
              <w:top w:val="single" w:sz="4" w:space="0" w:color="auto"/>
              <w:right w:val="single" w:sz="4" w:space="0" w:color="auto"/>
            </w:tcBorders>
          </w:tcPr>
          <w:p w14:paraId="7220CEA1" w14:textId="77777777" w:rsidR="00520F5F" w:rsidRPr="00520F5F" w:rsidRDefault="00520F5F" w:rsidP="00520F5F">
            <w:pPr>
              <w:spacing w:after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Día</w:t>
            </w:r>
          </w:p>
        </w:tc>
        <w:tc>
          <w:tcPr>
            <w:tcW w:w="1295" w:type="dxa"/>
            <w:tcBorders>
              <w:top w:val="single" w:sz="4" w:space="0" w:color="auto"/>
              <w:right w:val="single" w:sz="4" w:space="0" w:color="auto"/>
            </w:tcBorders>
          </w:tcPr>
          <w:p w14:paraId="6FA3DC77" w14:textId="77777777" w:rsidR="00520F5F" w:rsidRPr="00520F5F" w:rsidRDefault="00520F5F" w:rsidP="00520F5F">
            <w:pPr>
              <w:spacing w:after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Mes</w:t>
            </w:r>
          </w:p>
        </w:tc>
        <w:tc>
          <w:tcPr>
            <w:tcW w:w="1299" w:type="dxa"/>
            <w:tcBorders>
              <w:top w:val="single" w:sz="4" w:space="0" w:color="auto"/>
              <w:right w:val="single" w:sz="4" w:space="0" w:color="auto"/>
            </w:tcBorders>
          </w:tcPr>
          <w:p w14:paraId="7C4DA34F" w14:textId="77777777" w:rsidR="00520F5F" w:rsidRPr="00520F5F" w:rsidRDefault="00520F5F" w:rsidP="00520F5F">
            <w:pPr>
              <w:spacing w:after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Año</w:t>
            </w:r>
          </w:p>
        </w:tc>
      </w:tr>
    </w:tbl>
    <w:p w14:paraId="28F1F7ED" w14:textId="77777777" w:rsidR="00520F5F" w:rsidRPr="00520F5F" w:rsidRDefault="00520F5F" w:rsidP="00520F5F">
      <w:pPr>
        <w:spacing w:after="0" w:line="288" w:lineRule="auto"/>
        <w:jc w:val="center"/>
        <w:rPr>
          <w:rFonts w:ascii="Calibri" w:eastAsia="Times New Roman" w:hAnsi="Calibri"/>
          <w:sz w:val="18"/>
          <w:szCs w:val="18"/>
          <w:lang w:val="es-CL"/>
        </w:rPr>
      </w:pPr>
    </w:p>
    <w:p w14:paraId="65C11304" w14:textId="77777777" w:rsidR="00520F5F" w:rsidRPr="00520F5F" w:rsidRDefault="00520F5F" w:rsidP="00520F5F">
      <w:pPr>
        <w:spacing w:after="0" w:line="288" w:lineRule="auto"/>
        <w:jc w:val="center"/>
        <w:rPr>
          <w:rFonts w:ascii="Calibri" w:eastAsia="Times New Roman" w:hAnsi="Calibri"/>
          <w:sz w:val="18"/>
          <w:szCs w:val="18"/>
          <w:lang w:val="es-CL"/>
        </w:rPr>
      </w:pPr>
    </w:p>
    <w:p w14:paraId="3B036B14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187"/>
        <w:tblW w:w="0" w:type="auto"/>
        <w:tblLook w:val="04A0" w:firstRow="1" w:lastRow="0" w:firstColumn="1" w:lastColumn="0" w:noHBand="0" w:noVBand="1"/>
      </w:tblPr>
      <w:tblGrid>
        <w:gridCol w:w="295"/>
        <w:gridCol w:w="295"/>
        <w:gridCol w:w="295"/>
        <w:gridCol w:w="295"/>
        <w:gridCol w:w="296"/>
        <w:gridCol w:w="295"/>
        <w:gridCol w:w="295"/>
        <w:gridCol w:w="295"/>
        <w:gridCol w:w="295"/>
        <w:gridCol w:w="300"/>
      </w:tblGrid>
      <w:tr w:rsidR="00520F5F" w:rsidRPr="00520F5F" w14:paraId="77B17844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5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56" w:type="dxa"/>
            <w:gridSpan w:val="10"/>
            <w:tcBorders>
              <w:bottom w:val="single" w:sz="4" w:space="0" w:color="auto"/>
            </w:tcBorders>
            <w:shd w:val="clear" w:color="auto" w:fill="BFBFBF"/>
          </w:tcPr>
          <w:p w14:paraId="0D2FA3F4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  <w:t>3. RUT USUARIO</w:t>
            </w:r>
          </w:p>
        </w:tc>
      </w:tr>
      <w:tr w:rsidR="00520F5F" w:rsidRPr="00520F5F" w14:paraId="1098D0B9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5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5" w:type="dxa"/>
            <w:tcBorders>
              <w:top w:val="single" w:sz="4" w:space="0" w:color="auto"/>
              <w:right w:val="single" w:sz="4" w:space="0" w:color="auto"/>
            </w:tcBorders>
          </w:tcPr>
          <w:p w14:paraId="6E5FC47B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</w:tc>
        <w:tc>
          <w:tcPr>
            <w:tcW w:w="295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6B01A595" w14:textId="77777777" w:rsidR="00520F5F" w:rsidRPr="00520F5F" w:rsidRDefault="00520F5F" w:rsidP="00520F5F">
            <w:pPr>
              <w:spacing w:after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8"/>
                <w:szCs w:val="18"/>
                <w:lang w:val="es-CL"/>
              </w:rPr>
            </w:pPr>
          </w:p>
        </w:tc>
        <w:tc>
          <w:tcPr>
            <w:tcW w:w="295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393A2B8E" w14:textId="77777777" w:rsidR="00520F5F" w:rsidRPr="00520F5F" w:rsidRDefault="00520F5F" w:rsidP="00520F5F">
            <w:pPr>
              <w:spacing w:after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8"/>
                <w:szCs w:val="18"/>
                <w:lang w:val="es-CL"/>
              </w:rPr>
            </w:pPr>
          </w:p>
        </w:tc>
        <w:tc>
          <w:tcPr>
            <w:tcW w:w="295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07A5CC1E" w14:textId="77777777" w:rsidR="00520F5F" w:rsidRPr="00520F5F" w:rsidRDefault="00520F5F" w:rsidP="00520F5F">
            <w:pPr>
              <w:spacing w:after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8"/>
                <w:szCs w:val="18"/>
                <w:lang w:val="es-CL"/>
              </w:rPr>
            </w:pPr>
          </w:p>
        </w:tc>
        <w:tc>
          <w:tcPr>
            <w:tcW w:w="296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7E945317" w14:textId="77777777" w:rsidR="00520F5F" w:rsidRPr="00520F5F" w:rsidRDefault="00520F5F" w:rsidP="00520F5F">
            <w:pPr>
              <w:spacing w:after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8"/>
                <w:szCs w:val="18"/>
                <w:lang w:val="es-CL"/>
              </w:rPr>
            </w:pPr>
          </w:p>
        </w:tc>
        <w:tc>
          <w:tcPr>
            <w:tcW w:w="295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1B44A267" w14:textId="77777777" w:rsidR="00520F5F" w:rsidRPr="00520F5F" w:rsidRDefault="00520F5F" w:rsidP="00520F5F">
            <w:pPr>
              <w:spacing w:after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8"/>
                <w:szCs w:val="18"/>
                <w:lang w:val="es-CL"/>
              </w:rPr>
            </w:pPr>
          </w:p>
        </w:tc>
        <w:tc>
          <w:tcPr>
            <w:tcW w:w="295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33170570" w14:textId="77777777" w:rsidR="00520F5F" w:rsidRPr="00520F5F" w:rsidRDefault="00520F5F" w:rsidP="00520F5F">
            <w:pPr>
              <w:spacing w:after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8"/>
                <w:szCs w:val="18"/>
                <w:lang w:val="es-CL"/>
              </w:rPr>
            </w:pPr>
          </w:p>
        </w:tc>
        <w:tc>
          <w:tcPr>
            <w:tcW w:w="295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1538601F" w14:textId="77777777" w:rsidR="00520F5F" w:rsidRPr="00520F5F" w:rsidRDefault="00520F5F" w:rsidP="00520F5F">
            <w:pPr>
              <w:spacing w:after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8"/>
                <w:szCs w:val="18"/>
                <w:lang w:val="es-CL"/>
              </w:rPr>
            </w:pPr>
          </w:p>
        </w:tc>
        <w:tc>
          <w:tcPr>
            <w:tcW w:w="295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2ECC5536" w14:textId="77777777" w:rsidR="00520F5F" w:rsidRPr="00520F5F" w:rsidRDefault="00520F5F" w:rsidP="00520F5F">
            <w:pPr>
              <w:spacing w:after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b/>
                <w:sz w:val="18"/>
                <w:szCs w:val="18"/>
                <w:lang w:val="es-CL"/>
              </w:rPr>
              <w:t>-</w:t>
            </w:r>
          </w:p>
        </w:tc>
        <w:tc>
          <w:tcPr>
            <w:tcW w:w="300" w:type="dxa"/>
            <w:tcBorders>
              <w:top w:val="single" w:sz="4" w:space="0" w:color="auto"/>
              <w:left w:val="single" w:sz="4" w:space="0" w:color="auto"/>
            </w:tcBorders>
          </w:tcPr>
          <w:p w14:paraId="6FEDCB30" w14:textId="77777777" w:rsidR="00520F5F" w:rsidRPr="00520F5F" w:rsidRDefault="00520F5F" w:rsidP="00520F5F">
            <w:pPr>
              <w:spacing w:after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libri" w:eastAsia="Times New Roman" w:hAnsi="Calibri"/>
                <w:b/>
                <w:sz w:val="18"/>
                <w:szCs w:val="18"/>
                <w:lang w:val="es-CL"/>
              </w:rPr>
            </w:pPr>
          </w:p>
        </w:tc>
      </w:tr>
    </w:tbl>
    <w:p w14:paraId="518C0C6B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tbl>
      <w:tblPr>
        <w:tblStyle w:val="Tablaconcuadrcula5"/>
        <w:tblpPr w:leftFromText="141" w:rightFromText="141" w:vertAnchor="text" w:horzAnchor="margin" w:tblpXSpec="right" w:tblpY="1605"/>
        <w:tblW w:w="0" w:type="auto"/>
        <w:tblLook w:val="04A0" w:firstRow="1" w:lastRow="0" w:firstColumn="1" w:lastColumn="0" w:noHBand="0" w:noVBand="1"/>
      </w:tblPr>
      <w:tblGrid>
        <w:gridCol w:w="236"/>
        <w:gridCol w:w="1919"/>
        <w:gridCol w:w="2525"/>
      </w:tblGrid>
      <w:tr w:rsidR="00520F5F" w:rsidRPr="00520F5F" w14:paraId="1D9F0251" w14:textId="77777777" w:rsidTr="0090519C">
        <w:trPr>
          <w:trHeight w:val="156"/>
        </w:trPr>
        <w:tc>
          <w:tcPr>
            <w:tcW w:w="4680" w:type="dxa"/>
            <w:gridSpan w:val="3"/>
            <w:shd w:val="clear" w:color="auto" w:fill="BFBFBF"/>
          </w:tcPr>
          <w:p w14:paraId="04C53C17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bookmarkStart w:id="17" w:name="_Hlk15419849"/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Indique el área temática de la capacitación realizada (marque con una x sólo una alternativa)</w:t>
            </w:r>
          </w:p>
        </w:tc>
      </w:tr>
      <w:tr w:rsidR="00520F5F" w:rsidRPr="00520F5F" w14:paraId="11C065A5" w14:textId="77777777" w:rsidTr="0090519C">
        <w:trPr>
          <w:trHeight w:val="156"/>
        </w:trPr>
        <w:tc>
          <w:tcPr>
            <w:tcW w:w="236" w:type="dxa"/>
            <w:shd w:val="clear" w:color="auto" w:fill="BFBFBF"/>
          </w:tcPr>
          <w:p w14:paraId="7828AD99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shd w:val="clear" w:color="auto" w:fill="BFBFBF"/>
            <w:vAlign w:val="center"/>
          </w:tcPr>
          <w:p w14:paraId="4B98AE0F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 xml:space="preserve">AREA TEMÁTICA </w:t>
            </w:r>
          </w:p>
        </w:tc>
        <w:tc>
          <w:tcPr>
            <w:tcW w:w="2525" w:type="dxa"/>
            <w:shd w:val="clear" w:color="auto" w:fill="BFBFBF"/>
            <w:vAlign w:val="center"/>
          </w:tcPr>
          <w:p w14:paraId="3B5A4972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Incluye</w:t>
            </w:r>
          </w:p>
        </w:tc>
      </w:tr>
      <w:tr w:rsidR="00520F5F" w:rsidRPr="00520F5F" w14:paraId="415551CF" w14:textId="77777777" w:rsidTr="0090519C">
        <w:trPr>
          <w:trHeight w:val="82"/>
        </w:trPr>
        <w:tc>
          <w:tcPr>
            <w:tcW w:w="236" w:type="dxa"/>
          </w:tcPr>
          <w:p w14:paraId="1D082C82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5DA0283A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Administración y ventas</w:t>
            </w:r>
          </w:p>
        </w:tc>
        <w:tc>
          <w:tcPr>
            <w:tcW w:w="2525" w:type="dxa"/>
            <w:vAlign w:val="center"/>
          </w:tcPr>
          <w:p w14:paraId="64343154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Administración, contabilidad, finanzas, comercio y ventas, etc.</w:t>
            </w:r>
          </w:p>
        </w:tc>
      </w:tr>
      <w:tr w:rsidR="00520F5F" w:rsidRPr="00520F5F" w14:paraId="3500BA31" w14:textId="77777777" w:rsidTr="0090519C">
        <w:trPr>
          <w:trHeight w:val="82"/>
        </w:trPr>
        <w:tc>
          <w:tcPr>
            <w:tcW w:w="236" w:type="dxa"/>
          </w:tcPr>
          <w:p w14:paraId="01305A6E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3709D47A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Alimentación</w:t>
            </w:r>
          </w:p>
        </w:tc>
        <w:tc>
          <w:tcPr>
            <w:tcW w:w="2525" w:type="dxa"/>
            <w:vAlign w:val="center"/>
          </w:tcPr>
          <w:p w14:paraId="0F290DBD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Manipulación de alimentos, gastronomía, repostería, preparaciones caseras.</w:t>
            </w:r>
          </w:p>
        </w:tc>
      </w:tr>
      <w:tr w:rsidR="00520F5F" w:rsidRPr="00520F5F" w14:paraId="3B42C8CA" w14:textId="77777777" w:rsidTr="0090519C">
        <w:trPr>
          <w:trHeight w:val="82"/>
        </w:trPr>
        <w:tc>
          <w:tcPr>
            <w:tcW w:w="236" w:type="dxa"/>
          </w:tcPr>
          <w:p w14:paraId="77F3BBEB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5C7D2992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Agricultura, ganadería y afines</w:t>
            </w:r>
          </w:p>
        </w:tc>
        <w:tc>
          <w:tcPr>
            <w:tcW w:w="2525" w:type="dxa"/>
            <w:vAlign w:val="center"/>
          </w:tcPr>
          <w:p w14:paraId="48B0A1FA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Apicultura, avicultura, jardinería, leña (uso motosierra), hortalizas.</w:t>
            </w:r>
          </w:p>
        </w:tc>
      </w:tr>
      <w:tr w:rsidR="00520F5F" w:rsidRPr="00520F5F" w14:paraId="156685C3" w14:textId="77777777" w:rsidTr="0090519C">
        <w:trPr>
          <w:trHeight w:val="82"/>
        </w:trPr>
        <w:tc>
          <w:tcPr>
            <w:tcW w:w="236" w:type="dxa"/>
          </w:tcPr>
          <w:p w14:paraId="0C1DC67A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6D53E8AB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Artesanía, telares y muebles</w:t>
            </w:r>
          </w:p>
        </w:tc>
        <w:tc>
          <w:tcPr>
            <w:tcW w:w="2525" w:type="dxa"/>
            <w:vAlign w:val="center"/>
          </w:tcPr>
          <w:p w14:paraId="4711EAB9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Trabajos en madera, orfebrería, joyas, manualidades, toda artesanía y lanería que no sea vestuario o textiles.</w:t>
            </w:r>
          </w:p>
        </w:tc>
      </w:tr>
      <w:tr w:rsidR="00520F5F" w:rsidRPr="00520F5F" w14:paraId="5E603238" w14:textId="77777777" w:rsidTr="0090519C">
        <w:trPr>
          <w:trHeight w:val="82"/>
        </w:trPr>
        <w:tc>
          <w:tcPr>
            <w:tcW w:w="236" w:type="dxa"/>
          </w:tcPr>
          <w:p w14:paraId="1926596B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6F410D99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Atención de público</w:t>
            </w:r>
          </w:p>
        </w:tc>
        <w:tc>
          <w:tcPr>
            <w:tcW w:w="2525" w:type="dxa"/>
            <w:vAlign w:val="center"/>
          </w:tcPr>
          <w:p w14:paraId="2DB39B79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Atención de público, recepcionistas, cajeros, etc.</w:t>
            </w:r>
          </w:p>
        </w:tc>
      </w:tr>
      <w:tr w:rsidR="00520F5F" w:rsidRPr="00520F5F" w14:paraId="4C758237" w14:textId="77777777" w:rsidTr="0090519C">
        <w:trPr>
          <w:trHeight w:val="82"/>
        </w:trPr>
        <w:tc>
          <w:tcPr>
            <w:tcW w:w="236" w:type="dxa"/>
          </w:tcPr>
          <w:p w14:paraId="2B737034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06A436E9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Computación, electrónica y otras tecnologías</w:t>
            </w:r>
          </w:p>
        </w:tc>
        <w:tc>
          <w:tcPr>
            <w:tcW w:w="2525" w:type="dxa"/>
            <w:vAlign w:val="center"/>
          </w:tcPr>
          <w:p w14:paraId="64DB4F13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Alfabetización digital, armado de computadores, softwares (Word, Excel, etc.) internet, etc.</w:t>
            </w:r>
          </w:p>
        </w:tc>
      </w:tr>
      <w:tr w:rsidR="00520F5F" w:rsidRPr="00520F5F" w14:paraId="059B810A" w14:textId="77777777" w:rsidTr="0090519C">
        <w:trPr>
          <w:trHeight w:val="82"/>
        </w:trPr>
        <w:tc>
          <w:tcPr>
            <w:tcW w:w="236" w:type="dxa"/>
          </w:tcPr>
          <w:p w14:paraId="53114A8D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5965E381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Conducción</w:t>
            </w:r>
          </w:p>
        </w:tc>
        <w:tc>
          <w:tcPr>
            <w:tcW w:w="2525" w:type="dxa"/>
            <w:vAlign w:val="center"/>
          </w:tcPr>
          <w:p w14:paraId="34D5B55D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Curso de manejo distintos niveles y vehículos.</w:t>
            </w:r>
          </w:p>
        </w:tc>
      </w:tr>
      <w:tr w:rsidR="00520F5F" w:rsidRPr="00520F5F" w14:paraId="1CAB2C18" w14:textId="77777777" w:rsidTr="0090519C">
        <w:trPr>
          <w:trHeight w:val="82"/>
        </w:trPr>
        <w:tc>
          <w:tcPr>
            <w:tcW w:w="236" w:type="dxa"/>
          </w:tcPr>
          <w:p w14:paraId="39B1FE5A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7C77927E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Construcción, maquinarias y oficios afines</w:t>
            </w:r>
          </w:p>
        </w:tc>
        <w:tc>
          <w:tcPr>
            <w:tcW w:w="2525" w:type="dxa"/>
            <w:vAlign w:val="center"/>
          </w:tcPr>
          <w:p w14:paraId="123BD6C6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Obra gruesa, maquinaria pesada, carpintería, gasfitería, soldaduras, pintura, electricidad, cerrajería, etc.</w:t>
            </w:r>
          </w:p>
        </w:tc>
      </w:tr>
      <w:tr w:rsidR="00520F5F" w:rsidRPr="00520F5F" w14:paraId="1503ECCD" w14:textId="77777777" w:rsidTr="0090519C">
        <w:trPr>
          <w:trHeight w:val="82"/>
        </w:trPr>
        <w:tc>
          <w:tcPr>
            <w:tcW w:w="236" w:type="dxa"/>
          </w:tcPr>
          <w:p w14:paraId="6DC7571A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13657E1A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Educación e idiomas</w:t>
            </w:r>
          </w:p>
        </w:tc>
        <w:tc>
          <w:tcPr>
            <w:tcW w:w="2525" w:type="dxa"/>
            <w:vAlign w:val="center"/>
          </w:tcPr>
          <w:p w14:paraId="37A37673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Inspector, asistente de aula, lenguaje de señas, asistente o técnico parvulario, estudio de idiomas.</w:t>
            </w:r>
          </w:p>
        </w:tc>
      </w:tr>
      <w:tr w:rsidR="00520F5F" w:rsidRPr="00520F5F" w14:paraId="1726361D" w14:textId="77777777" w:rsidTr="0090519C">
        <w:trPr>
          <w:trHeight w:val="82"/>
        </w:trPr>
        <w:tc>
          <w:tcPr>
            <w:tcW w:w="236" w:type="dxa"/>
          </w:tcPr>
          <w:p w14:paraId="52A031D7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66A4D5E0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Estética, cosmetología, esparcimiento y actividades deportivas</w:t>
            </w:r>
          </w:p>
        </w:tc>
        <w:tc>
          <w:tcPr>
            <w:tcW w:w="2525" w:type="dxa"/>
            <w:vAlign w:val="center"/>
          </w:tcPr>
          <w:p w14:paraId="5CADEB3C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Peluquería, cosmetología, masajes, estética en general, manicure, baile entretenido, zumba, etc.</w:t>
            </w:r>
          </w:p>
        </w:tc>
      </w:tr>
      <w:tr w:rsidR="00520F5F" w:rsidRPr="00520F5F" w14:paraId="25FC9B31" w14:textId="77777777" w:rsidTr="0090519C">
        <w:trPr>
          <w:trHeight w:val="82"/>
        </w:trPr>
        <w:tc>
          <w:tcPr>
            <w:tcW w:w="236" w:type="dxa"/>
          </w:tcPr>
          <w:p w14:paraId="2FF6BDCB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27DBE49F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Nivelación de estudios</w:t>
            </w:r>
          </w:p>
        </w:tc>
        <w:tc>
          <w:tcPr>
            <w:tcW w:w="2525" w:type="dxa"/>
            <w:vAlign w:val="center"/>
          </w:tcPr>
          <w:p w14:paraId="39DE735D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Terminar educación básica o media.</w:t>
            </w:r>
          </w:p>
        </w:tc>
      </w:tr>
      <w:tr w:rsidR="00520F5F" w:rsidRPr="00520F5F" w14:paraId="4C4D605A" w14:textId="77777777" w:rsidTr="0090519C">
        <w:trPr>
          <w:trHeight w:val="82"/>
        </w:trPr>
        <w:tc>
          <w:tcPr>
            <w:tcW w:w="236" w:type="dxa"/>
          </w:tcPr>
          <w:p w14:paraId="66DA698F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64108D15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Salud y cuidado de personas</w:t>
            </w:r>
          </w:p>
        </w:tc>
        <w:tc>
          <w:tcPr>
            <w:tcW w:w="2525" w:type="dxa"/>
            <w:vAlign w:val="center"/>
          </w:tcPr>
          <w:p w14:paraId="6A013B50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Primeros auxilios, cuidado de niños, cuidado de enfermos, terapias holísticas (reiki, yoga, biomagnetismo, tarot, etc.).</w:t>
            </w:r>
          </w:p>
        </w:tc>
      </w:tr>
      <w:tr w:rsidR="00520F5F" w:rsidRPr="00520F5F" w14:paraId="7EB34A8A" w14:textId="77777777" w:rsidTr="0090519C">
        <w:trPr>
          <w:trHeight w:val="82"/>
        </w:trPr>
        <w:tc>
          <w:tcPr>
            <w:tcW w:w="236" w:type="dxa"/>
          </w:tcPr>
          <w:p w14:paraId="4F7632F0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048CFDA7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Seguridad</w:t>
            </w:r>
          </w:p>
        </w:tc>
        <w:tc>
          <w:tcPr>
            <w:tcW w:w="2525" w:type="dxa"/>
            <w:vAlign w:val="center"/>
          </w:tcPr>
          <w:p w14:paraId="2FEBA8B1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Guardias distintas licencias o nivel, programación o dispositivos de seguridad.</w:t>
            </w:r>
          </w:p>
        </w:tc>
      </w:tr>
      <w:tr w:rsidR="00520F5F" w:rsidRPr="00520F5F" w14:paraId="6A4CEB39" w14:textId="77777777" w:rsidTr="0090519C">
        <w:trPr>
          <w:trHeight w:val="349"/>
        </w:trPr>
        <w:tc>
          <w:tcPr>
            <w:tcW w:w="236" w:type="dxa"/>
          </w:tcPr>
          <w:p w14:paraId="3F3F91D6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04CA8268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Turismo, patrimonio y actividades deportivas</w:t>
            </w:r>
          </w:p>
        </w:tc>
        <w:tc>
          <w:tcPr>
            <w:tcW w:w="2525" w:type="dxa"/>
            <w:vAlign w:val="center"/>
          </w:tcPr>
          <w:p w14:paraId="67F98414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Turismo, restauración del patrimonio, deportes en general, etc.</w:t>
            </w:r>
          </w:p>
        </w:tc>
      </w:tr>
      <w:tr w:rsidR="00520F5F" w:rsidRPr="00520F5F" w14:paraId="70FFD113" w14:textId="77777777" w:rsidTr="0090519C">
        <w:trPr>
          <w:trHeight w:val="372"/>
        </w:trPr>
        <w:tc>
          <w:tcPr>
            <w:tcW w:w="236" w:type="dxa"/>
          </w:tcPr>
          <w:p w14:paraId="23E8E27E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3845CE1F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Vestuario y textiles</w:t>
            </w:r>
          </w:p>
        </w:tc>
        <w:tc>
          <w:tcPr>
            <w:tcW w:w="2525" w:type="dxa"/>
            <w:vAlign w:val="center"/>
          </w:tcPr>
          <w:p w14:paraId="690146A3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Corte y confección, tejido bordado, sastrería, etc.</w:t>
            </w:r>
          </w:p>
        </w:tc>
      </w:tr>
      <w:tr w:rsidR="00520F5F" w:rsidRPr="00520F5F" w14:paraId="6AAA6521" w14:textId="77777777" w:rsidTr="0090519C">
        <w:trPr>
          <w:trHeight w:val="134"/>
        </w:trPr>
        <w:tc>
          <w:tcPr>
            <w:tcW w:w="236" w:type="dxa"/>
          </w:tcPr>
          <w:p w14:paraId="2104BB64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</w:p>
        </w:tc>
        <w:tc>
          <w:tcPr>
            <w:tcW w:w="1919" w:type="dxa"/>
            <w:vAlign w:val="center"/>
          </w:tcPr>
          <w:p w14:paraId="4D95BDF9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6"/>
                <w:szCs w:val="16"/>
                <w:lang w:val="es-CL"/>
              </w:rPr>
            </w:pPr>
            <w:r w:rsidRPr="00520F5F">
              <w:rPr>
                <w:rFonts w:ascii="Calibri" w:eastAsia="Times New Roman" w:hAnsi="Calibri"/>
                <w:sz w:val="16"/>
                <w:szCs w:val="16"/>
                <w:lang w:val="es-CL"/>
              </w:rPr>
              <w:t>Otros</w:t>
            </w:r>
          </w:p>
        </w:tc>
        <w:tc>
          <w:tcPr>
            <w:tcW w:w="2525" w:type="dxa"/>
            <w:vAlign w:val="center"/>
          </w:tcPr>
          <w:p w14:paraId="04A5E0B6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4"/>
                <w:szCs w:val="14"/>
                <w:lang w:val="es-CL"/>
              </w:rPr>
            </w:pPr>
            <w:r w:rsidRPr="00520F5F">
              <w:rPr>
                <w:rFonts w:ascii="Calibri" w:eastAsia="Times New Roman" w:hAnsi="Calibri"/>
                <w:sz w:val="14"/>
                <w:szCs w:val="14"/>
                <w:lang w:val="es-CL"/>
              </w:rPr>
              <w:t>Resto de cursos que no entran en las categorías anteriores.</w:t>
            </w:r>
          </w:p>
        </w:tc>
      </w:tr>
      <w:bookmarkEnd w:id="17"/>
    </w:tbl>
    <w:p w14:paraId="25F699FA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b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1142"/>
        <w:tblW w:w="0" w:type="auto"/>
        <w:tblLayout w:type="fixed"/>
        <w:tblLook w:val="04A0" w:firstRow="1" w:lastRow="0" w:firstColumn="1" w:lastColumn="0" w:noHBand="0" w:noVBand="1"/>
      </w:tblPr>
      <w:tblGrid>
        <w:gridCol w:w="5035"/>
      </w:tblGrid>
      <w:tr w:rsidR="00520F5F" w:rsidRPr="00520F5F" w14:paraId="75AFFACB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6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35" w:type="dxa"/>
            <w:tcBorders>
              <w:top w:val="single" w:sz="4" w:space="0" w:color="000000"/>
              <w:right w:val="single" w:sz="4" w:space="0" w:color="BFBFBF"/>
            </w:tcBorders>
            <w:shd w:val="clear" w:color="auto" w:fill="BFBFBF"/>
            <w:vAlign w:val="center"/>
          </w:tcPr>
          <w:p w14:paraId="007DD062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color w:val="auto"/>
                <w:sz w:val="18"/>
                <w:szCs w:val="18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61664" behindDoc="1" locked="0" layoutInCell="1" allowOverlap="1" wp14:anchorId="2760B6C0" wp14:editId="444F9EDE">
                      <wp:simplePos x="0" y="0"/>
                      <wp:positionH relativeFrom="column">
                        <wp:posOffset>-58420</wp:posOffset>
                      </wp:positionH>
                      <wp:positionV relativeFrom="paragraph">
                        <wp:posOffset>-41275</wp:posOffset>
                      </wp:positionV>
                      <wp:extent cx="171450" cy="142875"/>
                      <wp:effectExtent l="0" t="0" r="19050" b="28575"/>
                      <wp:wrapTight wrapText="bothSides">
                        <wp:wrapPolygon edited="0">
                          <wp:start x="0" y="0"/>
                          <wp:lineTo x="0" y="23040"/>
                          <wp:lineTo x="21600" y="23040"/>
                          <wp:lineTo x="21600" y="0"/>
                          <wp:lineTo x="0" y="0"/>
                        </wp:wrapPolygon>
                      </wp:wrapTight>
                      <wp:docPr id="43" name="Rectángulo 4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71450" cy="142875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7F3D9FDE" id="Rectángulo 43" o:spid="_x0000_s1026" style="position:absolute;margin-left:-4.6pt;margin-top:-3.25pt;width:13.5pt;height:11.25pt;z-index:-25155481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Tl07gQIAABgFAAAOAAAAZHJzL2Uyb0RvYy54bWysVEtu2zAQ3RfoHQjuG1muU6dC5MBI4KJA&#10;kAZNiqwZirII8FeStuzepmfpxfpIKYnzWRXVgprhDOfz+IanZzutyFb4IK2paXk0oUQYbhtp1jX9&#10;cbv6cEJJiMw0TFkjaroXgZ4t3r877V0lprazqhGeIIgJVe9q2sXoqqIIvBOahSPrhIGxtV6zCNWv&#10;i8azHtG1KqaTyaeit75x3nIRAnYvBiNd5PhtK3j81rZBRKJqitpiXn1e79NaLE5ZtfbMdZKPZbB/&#10;qEIzaZD0MdQFi4xsvHwVSkvubbBtPOJWF7ZtJRe5B3RTTl50c9MxJ3IvACe4R5jC/wvLr7bXnsim&#10;prOPlBimcUffgdqf32a9UZZgFxD1LlTwvHHXftQCxNTvrvU6/dEJ2WVY94+wil0kHJvlvJwdA3wO&#10;UzmbnsyPU8zi6bDzIX4RVpMk1NQjfwaTbS9DHFwfXFKuYJVsVlKprOzDufJky3DB4EVje0oUCxGb&#10;NV3lb8z27JgypEc10/kkFcbAvFaxCFE7YBHMmhKm1qA0jz7X8ux0eJX0Fs0eJJ7k763EqZELFrqh&#10;4hw1ubFKy4hJUFLX9OTwtDLJKjKXRzjSdQwXkKR72+xxh94O5A6OrySSXAKEa+bBZnSICY3fsLTK&#10;om07SpR01v96az/5g2SwUtJjOgDJzw3zAi1+NaDf53I2S+OUldnxfArFH1ruDy1mo88t7qfEW+B4&#10;FpN/VA9i662+wyAvU1aYmOHIPYA/KudxmFo8BVwsl9kNI+RYvDQ3jqfgCacE7+3ujnk3kiniYq7s&#10;wySx6gWnBt900tjlJtpWZsI94QqiJgXjlyk7PhVpvg/17PX0oC3+AgAA//8DAFBLAwQUAAYACAAA&#10;ACEAvpnCstsAAAAHAQAADwAAAGRycy9kb3ducmV2LnhtbEyPQUvDQBCF74L/YRnBW7trwWjTbIoI&#10;gggeTNXzNjvNhmZnQ3aTxv56pyc9PYb3ePO9Yjv7Tkw4xDaQhrulAoFUB9tSo+Fz97J4BBGTIWu6&#10;QKjhByNsy+urwuQ2nOgDpyo1gkso5kaDS6nPpYy1Q2/iMvRI7B3C4E3ic2ikHcyJy30nV0pl0puW&#10;+IMzPT47rI/V6DW8xfM41Ta+z252r+uvb3Wu6Kj17c38tAGRcE5/YbjgMzqUzLQPI9koOg2L9YqT&#10;rNk9iIv/wEv2rJkCWRbyP3/5CwAA//8DAFBLAQItABQABgAIAAAAIQC2gziS/gAAAOEBAAATAAAA&#10;AAAAAAAAAAAAAAAAAABbQ29udGVudF9UeXBlc10ueG1sUEsBAi0AFAAGAAgAAAAhADj9If/WAAAA&#10;lAEAAAsAAAAAAAAAAAAAAAAALwEAAF9yZWxzLy5yZWxzUEsBAi0AFAAGAAgAAAAhAK1OXTuBAgAA&#10;GAUAAA4AAAAAAAAAAAAAAAAALgIAAGRycy9lMm9Eb2MueG1sUEsBAi0AFAAGAAgAAAAhAL6ZwrLb&#10;AAAABwEAAA8AAAAAAAAAAAAAAAAA2wQAAGRycy9kb3ducmV2LnhtbFBLBQYAAAAABAAEAPMAAADj&#10;BQAAAAA=&#10;" fillcolor="window" strokecolor="windowText" strokeweight="1pt">
                      <w10:wrap type="tight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  <w:t>SERVICIOS DE CAPACITACIÓN</w:t>
            </w:r>
          </w:p>
        </w:tc>
      </w:tr>
      <w:tr w:rsidR="00520F5F" w:rsidRPr="00520F5F" w14:paraId="4DB0412E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8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35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tbl>
            <w:tblPr>
              <w:tblStyle w:val="Tablaconcuadrcula5"/>
              <w:tblpPr w:leftFromText="141" w:rightFromText="141" w:vertAnchor="text" w:horzAnchor="margin" w:tblpY="-2686"/>
              <w:tblOverlap w:val="never"/>
              <w:tblW w:w="4990" w:type="dxa"/>
              <w:tblLayout w:type="fixed"/>
              <w:tblLook w:val="04A0" w:firstRow="1" w:lastRow="0" w:firstColumn="1" w:lastColumn="0" w:noHBand="0" w:noVBand="1"/>
            </w:tblPr>
            <w:tblGrid>
              <w:gridCol w:w="4990"/>
            </w:tblGrid>
            <w:tr w:rsidR="00520F5F" w:rsidRPr="00520F5F" w14:paraId="39443C47" w14:textId="77777777" w:rsidTr="0090519C">
              <w:trPr>
                <w:trHeight w:val="2574"/>
              </w:trPr>
              <w:tc>
                <w:tcPr>
                  <w:tcW w:w="4990" w:type="dxa"/>
                  <w:shd w:val="clear" w:color="auto" w:fill="FFFFFF"/>
                </w:tcPr>
                <w:p w14:paraId="7B352A9D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tbl>
                  <w:tblPr>
                    <w:tblStyle w:val="Tablaconcuadrcula5"/>
                    <w:tblpPr w:leftFromText="141" w:rightFromText="141" w:vertAnchor="text" w:horzAnchor="margin" w:tblpY="-73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4704"/>
                  </w:tblGrid>
                  <w:tr w:rsidR="00520F5F" w:rsidRPr="00520F5F" w14:paraId="37726BE8" w14:textId="77777777" w:rsidTr="0090519C">
                    <w:trPr>
                      <w:trHeight w:val="244"/>
                    </w:trPr>
                    <w:tc>
                      <w:tcPr>
                        <w:tcW w:w="4704" w:type="dxa"/>
                        <w:shd w:val="clear" w:color="auto" w:fill="F2F2F2"/>
                        <w:vAlign w:val="center"/>
                      </w:tcPr>
                      <w:p w14:paraId="41B0D1EE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Nombre del curso financiado</w:t>
                        </w:r>
                      </w:p>
                    </w:tc>
                  </w:tr>
                  <w:tr w:rsidR="00520F5F" w:rsidRPr="00520F5F" w14:paraId="61FA9334" w14:textId="77777777" w:rsidTr="0090519C">
                    <w:trPr>
                      <w:trHeight w:val="398"/>
                    </w:trPr>
                    <w:tc>
                      <w:tcPr>
                        <w:tcW w:w="4704" w:type="dxa"/>
                      </w:tcPr>
                      <w:p w14:paraId="3BA271F5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</w:tr>
                </w:tbl>
                <w:tbl>
                  <w:tblPr>
                    <w:tblStyle w:val="Tablaconcuadrcula5"/>
                    <w:tblpPr w:leftFromText="141" w:rightFromText="141" w:vertAnchor="text" w:horzAnchor="margin" w:tblpY="-106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687"/>
                  </w:tblGrid>
                  <w:tr w:rsidR="00520F5F" w:rsidRPr="00520F5F" w14:paraId="1B3C36FF" w14:textId="77777777" w:rsidTr="0090519C">
                    <w:trPr>
                      <w:trHeight w:val="212"/>
                    </w:trPr>
                    <w:tc>
                      <w:tcPr>
                        <w:tcW w:w="2687" w:type="dxa"/>
                        <w:shd w:val="clear" w:color="auto" w:fill="F2F2F2"/>
                        <w:vAlign w:val="center"/>
                      </w:tcPr>
                      <w:p w14:paraId="64EE0B81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Monto Total</w:t>
                        </w:r>
                      </w:p>
                    </w:tc>
                  </w:tr>
                  <w:tr w:rsidR="00520F5F" w:rsidRPr="00520F5F" w14:paraId="2D399DA5" w14:textId="77777777" w:rsidTr="0090519C">
                    <w:trPr>
                      <w:trHeight w:val="459"/>
                    </w:trPr>
                    <w:tc>
                      <w:tcPr>
                        <w:tcW w:w="2687" w:type="dxa"/>
                        <w:vAlign w:val="center"/>
                      </w:tcPr>
                      <w:p w14:paraId="70169406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$</w:t>
                        </w:r>
                      </w:p>
                    </w:tc>
                  </w:tr>
                </w:tbl>
                <w:p w14:paraId="16619956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p w14:paraId="09C946F0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21"/>
                <w:szCs w:val="21"/>
                <w:lang w:val="es-CL"/>
              </w:rPr>
            </w:pPr>
          </w:p>
          <w:p w14:paraId="09B3222F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sz w:val="18"/>
                <w:szCs w:val="18"/>
                <w:lang w:val="es-CL"/>
              </w:rPr>
              <w:t>OBSERVACIONES (Línea de Salida)</w:t>
            </w:r>
          </w:p>
          <w:tbl>
            <w:tblPr>
              <w:tblStyle w:val="Tablaconcuadrcula5"/>
              <w:tblpPr w:leftFromText="141" w:rightFromText="141" w:vertAnchor="text" w:horzAnchor="margin" w:tblpY="63"/>
              <w:tblOverlap w:val="never"/>
              <w:tblW w:w="0" w:type="auto"/>
              <w:tblLayout w:type="fixed"/>
              <w:tblLook w:val="04A0" w:firstRow="1" w:lastRow="0" w:firstColumn="1" w:lastColumn="0" w:noHBand="0" w:noVBand="1"/>
            </w:tblPr>
            <w:tblGrid>
              <w:gridCol w:w="5005"/>
            </w:tblGrid>
            <w:tr w:rsidR="00520F5F" w:rsidRPr="00520F5F" w14:paraId="3D09B952" w14:textId="77777777" w:rsidTr="0090519C">
              <w:trPr>
                <w:trHeight w:val="1884"/>
              </w:trPr>
              <w:tc>
                <w:tcPr>
                  <w:tcW w:w="5005" w:type="dxa"/>
                  <w:shd w:val="clear" w:color="auto" w:fill="FFFFFF"/>
                </w:tcPr>
                <w:tbl>
                  <w:tblPr>
                    <w:tblStyle w:val="Tablaconcuadrcula5"/>
                    <w:tblpPr w:leftFromText="141" w:rightFromText="141" w:vertAnchor="text" w:horzAnchor="margin" w:tblpXSpec="right" w:tblpY="70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36"/>
                    <w:gridCol w:w="1767"/>
                  </w:tblGrid>
                  <w:tr w:rsidR="00520F5F" w:rsidRPr="00520F5F" w14:paraId="60EB50AC" w14:textId="77777777" w:rsidTr="0090519C">
                    <w:trPr>
                      <w:trHeight w:val="224"/>
                    </w:trPr>
                    <w:tc>
                      <w:tcPr>
                        <w:tcW w:w="233" w:type="dxa"/>
                      </w:tcPr>
                      <w:p w14:paraId="3833130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67" w:type="dxa"/>
                      </w:tcPr>
                      <w:p w14:paraId="1A6CF47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Renunció al financiamiento</w:t>
                        </w:r>
                      </w:p>
                    </w:tc>
                  </w:tr>
                  <w:tr w:rsidR="00520F5F" w:rsidRPr="00520F5F" w14:paraId="79F7E476" w14:textId="77777777" w:rsidTr="0090519C">
                    <w:trPr>
                      <w:trHeight w:val="241"/>
                    </w:trPr>
                    <w:tc>
                      <w:tcPr>
                        <w:tcW w:w="233" w:type="dxa"/>
                      </w:tcPr>
                      <w:p w14:paraId="3E82AF5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67" w:type="dxa"/>
                      </w:tcPr>
                      <w:p w14:paraId="368DD38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Abandonó el curso</w:t>
                        </w:r>
                      </w:p>
                    </w:tc>
                  </w:tr>
                  <w:tr w:rsidR="00520F5F" w:rsidRPr="00520F5F" w14:paraId="74119FEE" w14:textId="77777777" w:rsidTr="0090519C">
                    <w:trPr>
                      <w:trHeight w:val="224"/>
                    </w:trPr>
                    <w:tc>
                      <w:tcPr>
                        <w:tcW w:w="233" w:type="dxa"/>
                      </w:tcPr>
                      <w:p w14:paraId="36047296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67" w:type="dxa"/>
                      </w:tcPr>
                      <w:p w14:paraId="63ACB7BC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Fallecimiento</w:t>
                        </w:r>
                      </w:p>
                    </w:tc>
                  </w:tr>
                  <w:tr w:rsidR="00520F5F" w:rsidRPr="00520F5F" w14:paraId="26C8BC7E" w14:textId="77777777" w:rsidTr="0090519C">
                    <w:trPr>
                      <w:trHeight w:val="224"/>
                    </w:trPr>
                    <w:tc>
                      <w:tcPr>
                        <w:tcW w:w="233" w:type="dxa"/>
                      </w:tcPr>
                      <w:p w14:paraId="6331583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67" w:type="dxa"/>
                      </w:tcPr>
                      <w:p w14:paraId="7712C97D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_________________</w:t>
                        </w:r>
                      </w:p>
                    </w:tc>
                  </w:tr>
                </w:tbl>
                <w:tbl>
                  <w:tblPr>
                    <w:tblStyle w:val="Tablaconcuadrcula5"/>
                    <w:tblpPr w:leftFromText="141" w:rightFromText="141" w:vertAnchor="page" w:horzAnchor="margin" w:tblpY="61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36"/>
                    <w:gridCol w:w="1784"/>
                  </w:tblGrid>
                  <w:tr w:rsidR="00520F5F" w:rsidRPr="00520F5F" w14:paraId="56956BAA" w14:textId="77777777" w:rsidTr="0090519C">
                    <w:trPr>
                      <w:trHeight w:val="219"/>
                    </w:trPr>
                    <w:tc>
                      <w:tcPr>
                        <w:tcW w:w="224" w:type="dxa"/>
                      </w:tcPr>
                      <w:p w14:paraId="7DF3FFD1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84" w:type="dxa"/>
                      </w:tcPr>
                      <w:p w14:paraId="14A9F129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Quedó conforme</w:t>
                        </w:r>
                      </w:p>
                    </w:tc>
                  </w:tr>
                  <w:tr w:rsidR="00520F5F" w:rsidRPr="00520F5F" w14:paraId="54A1BF7D" w14:textId="77777777" w:rsidTr="0090519C">
                    <w:trPr>
                      <w:trHeight w:val="219"/>
                    </w:trPr>
                    <w:tc>
                      <w:tcPr>
                        <w:tcW w:w="224" w:type="dxa"/>
                      </w:tcPr>
                      <w:p w14:paraId="3D50345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84" w:type="dxa"/>
                      </w:tcPr>
                      <w:p w14:paraId="48F40647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 quedó conforme</w:t>
                        </w:r>
                      </w:p>
                    </w:tc>
                  </w:tr>
                </w:tbl>
                <w:p w14:paraId="5C3BF540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033C8619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tbl>
                  <w:tblPr>
                    <w:tblStyle w:val="Tablaconcuadrcula5"/>
                    <w:tblpPr w:leftFromText="141" w:rightFromText="141" w:vertAnchor="text" w:horzAnchor="margin" w:tblpY="246"/>
                    <w:tblOverlap w:val="never"/>
                    <w:tblW w:w="0" w:type="auto"/>
                    <w:tblBorders>
                      <w:top w:val="single" w:sz="4" w:space="0" w:color="000000"/>
                      <w:left w:val="single" w:sz="4" w:space="0" w:color="000000"/>
                      <w:bottom w:val="single" w:sz="4" w:space="0" w:color="000000"/>
                      <w:right w:val="single" w:sz="4" w:space="0" w:color="000000"/>
                      <w:insideH w:val="single" w:sz="4" w:space="0" w:color="000000"/>
                      <w:insideV w:val="single" w:sz="4" w:space="0" w:color="000000"/>
                    </w:tblBorders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36"/>
                    <w:gridCol w:w="2194"/>
                  </w:tblGrid>
                  <w:tr w:rsidR="00520F5F" w:rsidRPr="00520F5F" w14:paraId="2D0A2B31" w14:textId="77777777" w:rsidTr="0090519C">
                    <w:trPr>
                      <w:trHeight w:val="214"/>
                    </w:trPr>
                    <w:tc>
                      <w:tcPr>
                        <w:tcW w:w="224" w:type="dxa"/>
                      </w:tcPr>
                      <w:p w14:paraId="43F12B7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94" w:type="dxa"/>
                      </w:tcPr>
                      <w:p w14:paraId="161E8CB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Se realizó completamente</w:t>
                        </w:r>
                      </w:p>
                    </w:tc>
                  </w:tr>
                  <w:tr w:rsidR="00520F5F" w:rsidRPr="00520F5F" w14:paraId="068873FC" w14:textId="77777777" w:rsidTr="0090519C">
                    <w:trPr>
                      <w:trHeight w:val="229"/>
                    </w:trPr>
                    <w:tc>
                      <w:tcPr>
                        <w:tcW w:w="224" w:type="dxa"/>
                      </w:tcPr>
                      <w:p w14:paraId="7A27CC4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94" w:type="dxa"/>
                      </w:tcPr>
                      <w:p w14:paraId="63D53CC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Se realizó parcialmente</w:t>
                        </w:r>
                      </w:p>
                    </w:tc>
                  </w:tr>
                  <w:tr w:rsidR="00520F5F" w:rsidRPr="00520F5F" w14:paraId="3DBD6442" w14:textId="77777777" w:rsidTr="0090519C">
                    <w:trPr>
                      <w:trHeight w:val="214"/>
                    </w:trPr>
                    <w:tc>
                      <w:tcPr>
                        <w:tcW w:w="224" w:type="dxa"/>
                      </w:tcPr>
                      <w:p w14:paraId="3BD6430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94" w:type="dxa"/>
                      </w:tcPr>
                      <w:p w14:paraId="25D6D53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 se realizó la compra</w:t>
                        </w:r>
                      </w:p>
                    </w:tc>
                  </w:tr>
                </w:tbl>
                <w:p w14:paraId="25BC1F4E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p w14:paraId="39174B4B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</w:tc>
      </w:tr>
    </w:tbl>
    <w:p w14:paraId="7DC15FBE" w14:textId="77777777" w:rsidR="00520F5F" w:rsidRPr="00520F5F" w:rsidRDefault="00520F5F" w:rsidP="00520F5F">
      <w:pPr>
        <w:spacing w:after="0" w:line="288" w:lineRule="auto"/>
        <w:jc w:val="both"/>
        <w:rPr>
          <w:rFonts w:ascii="Calibri" w:eastAsia="Times New Roman" w:hAnsi="Calibri"/>
          <w:b/>
          <w:sz w:val="18"/>
          <w:szCs w:val="18"/>
          <w:lang w:val="es-CL"/>
        </w:rPr>
      </w:pPr>
    </w:p>
    <w:p w14:paraId="7E82FAA6" w14:textId="77777777" w:rsidR="00520F5F" w:rsidRPr="00520F5F" w:rsidRDefault="00520F5F" w:rsidP="00520F5F">
      <w:pPr>
        <w:spacing w:after="200" w:line="288" w:lineRule="auto"/>
        <w:jc w:val="both"/>
        <w:rPr>
          <w:rFonts w:ascii="Calibri" w:eastAsia="Times New Roman" w:hAnsi="Calibri"/>
          <w:b/>
          <w:sz w:val="18"/>
          <w:szCs w:val="18"/>
          <w:lang w:val="es-CL"/>
        </w:rPr>
      </w:pPr>
      <w:r w:rsidRPr="00520F5F">
        <w:rPr>
          <w:rFonts w:ascii="Calibri" w:eastAsia="Times New Roman" w:hAnsi="Calibri"/>
          <w:b/>
          <w:sz w:val="18"/>
          <w:szCs w:val="18"/>
          <w:lang w:val="es-CL"/>
        </w:rPr>
        <w:t>A continuación, se presentan los siete ítems posibles de financiar con el programa. Marque con una X cada en el recuadro blanco superior de la izquierda los que fueron financiados para el usuario (puede marcar un máximo de 3) y complete para cada ítem marcado la información solicitada.</w:t>
      </w:r>
    </w:p>
    <w:p w14:paraId="01D6B19D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24687887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56E49821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1AAD069A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7AE308E6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72D96047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184F8665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3DE39B3F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5FC78F75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05D777F7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3621E6E5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106"/>
        <w:tblW w:w="10075" w:type="dxa"/>
        <w:tblLayout w:type="fixed"/>
        <w:tblLook w:val="04A0" w:firstRow="1" w:lastRow="0" w:firstColumn="1" w:lastColumn="0" w:noHBand="0" w:noVBand="1"/>
      </w:tblPr>
      <w:tblGrid>
        <w:gridCol w:w="10075"/>
      </w:tblGrid>
      <w:tr w:rsidR="00520F5F" w:rsidRPr="00520F5F" w14:paraId="194F6400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6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75" w:type="dxa"/>
            <w:tcBorders>
              <w:top w:val="single" w:sz="4" w:space="0" w:color="000000"/>
              <w:right w:val="single" w:sz="4" w:space="0" w:color="BFBFBF"/>
            </w:tcBorders>
            <w:shd w:val="clear" w:color="auto" w:fill="BFBFBF"/>
            <w:vAlign w:val="center"/>
          </w:tcPr>
          <w:p w14:paraId="4DA3A074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</w:pPr>
            <w:bookmarkStart w:id="18" w:name="_Hlk508981029"/>
            <w:r w:rsidRPr="00520F5F">
              <w:rPr>
                <w:rFonts w:ascii="Calibri" w:eastAsia="Times New Roman" w:hAnsi="Calibri"/>
                <w:noProof/>
                <w:color w:val="auto"/>
                <w:sz w:val="18"/>
                <w:szCs w:val="18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56544" behindDoc="1" locked="0" layoutInCell="1" allowOverlap="1" wp14:anchorId="3D8E908D" wp14:editId="214C4C43">
                      <wp:simplePos x="0" y="0"/>
                      <wp:positionH relativeFrom="column">
                        <wp:posOffset>-170180</wp:posOffset>
                      </wp:positionH>
                      <wp:positionV relativeFrom="paragraph">
                        <wp:posOffset>-3810</wp:posOffset>
                      </wp:positionV>
                      <wp:extent cx="171450" cy="142875"/>
                      <wp:effectExtent l="0" t="0" r="19050" b="28575"/>
                      <wp:wrapTight wrapText="bothSides">
                        <wp:wrapPolygon edited="0">
                          <wp:start x="0" y="0"/>
                          <wp:lineTo x="0" y="23040"/>
                          <wp:lineTo x="21600" y="23040"/>
                          <wp:lineTo x="21600" y="0"/>
                          <wp:lineTo x="0" y="0"/>
                        </wp:wrapPolygon>
                      </wp:wrapTight>
                      <wp:docPr id="44" name="Rectángulo 4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71450" cy="142875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14A1615A" id="Rectángulo 44" o:spid="_x0000_s1026" style="position:absolute;margin-left:-13.4pt;margin-top:-.3pt;width:13.5pt;height:11.25pt;z-index:-25155993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urUTZgQIAABgFAAAOAAAAZHJzL2Uyb0RvYy54bWysVEtu2zAQ3RfoHQjuG9mGUqdC5MBI4KJA&#10;kARNiqwZirII8FeStuzepmfpxfpIKYnzWRXVgprhDOfz+IanZzutyFb4IK2p6fRoQokw3DbSrGv6&#10;42716YSSEJlpmLJG1HQvAj1bfPxw2rtKzGxnVSM8QRATqt7VtIvRVUUReCc0C0fWCQNja71mEapf&#10;F41nPaJrVcwmk89Fb33jvOUiBOxeDEa6yPHbVvB43bZBRKJqitpiXn1eH9JaLE5ZtfbMdZKPZbB/&#10;qEIzaZD0KdQFi4xsvHwTSkvubbBtPOJWF7ZtJRe5B3Qznbzq5rZjTuReAE5wTzCF/xeWX21vPJFN&#10;TcuSEsM07ug7UPvz26w3yhLsAqLehQqet+7Gj1qAmPrdtV6nPzohuwzr/glWsYuEY3M6n5bHAJ/D&#10;NC1nJ/PjFLN4Pux8iF+F1SQJNfXIn8Fk28sQB9dHl5QrWCWblVQqK/twrjzZMlwweNHYnhLFQsRm&#10;TVf5G7O9OKYM6VHNbD5JhTEwr1UsQtQOWASzpoSpNSjNo8+1vDgd3iS9Q7MHiSf5ey9xauSChW6o&#10;OEdNbqzSMmISlNQ1PTk8rUyyiszlEY50HcMFJOnBNnvcobcDuYPjK4kklwDhhnmwGR1iQuM1llZZ&#10;tG1HiZLO+l/v7Sd/kAxWSnpMByD5uWFeoMVvBvT7Mi3LNE5ZKY/nMyj+0PJwaDEbfW5xP1O8BY5n&#10;MflH9Si23up7DPIyZYWJGY7cA/ijch6HqcVTwMVymd0wQo7FS3PreAqecErw3u3umXcjmSIu5so+&#10;ThKrXnFq8E0njV1uom1lJtwzriBqUjB+mbLjU5Hm+1DPXs8P2uIvAAAA//8DAFBLAwQUAAYACAAA&#10;ACEACtd6zNoAAAAFAQAADwAAAGRycy9kb3ducmV2LnhtbEyOQUvDQBCF74L/YZmCt3bTHIKN2RQp&#10;CCJ4MFrP2+yYDc3OhuwmXfvrHU96Gd7wHu991T65QSw4hd6Tgu0mA4HUetNTp+Dj/Wl9DyJETUYP&#10;nlDBNwbY17c3lS6Nv9AbLk3sBJdQKLUCG+NYShlai06HjR+R2Pvyk9OR36mTZtIXLneDzLOskE73&#10;xAtWj3iw2J6b2Sl4Cdd5aU14TTbZ593xM7s2dFbqbpUeH0BETPEvDL/4jA41M538TCaIQcE6Lxg9&#10;sihAsJ+DOPHd7kDWlfxPX/8AAAD//wMAUEsBAi0AFAAGAAgAAAAhALaDOJL+AAAA4QEAABMAAAAA&#10;AAAAAAAAAAAAAAAAAFtDb250ZW50X1R5cGVzXS54bWxQSwECLQAUAAYACAAAACEAOP0h/9YAAACU&#10;AQAACwAAAAAAAAAAAAAAAAAvAQAAX3JlbHMvLnJlbHNQSwECLQAUAAYACAAAACEA7q1E2YECAAAY&#10;BQAADgAAAAAAAAAAAAAAAAAuAgAAZHJzL2Uyb0RvYy54bWxQSwECLQAUAAYACAAAACEACtd6zNoA&#10;AAAFAQAADwAAAAAAAAAAAAAAAADbBAAAZHJzL2Rvd25yZXYueG1sUEsFBgAAAAAEAAQA8wAAAOIF&#10;AAAAAA==&#10;" fillcolor="window" strokecolor="windowText" strokeweight="1pt">
                      <w10:wrap type="tight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  <w:t>TRÁMITES Y CERTIFICACIONES</w:t>
            </w:r>
          </w:p>
        </w:tc>
      </w:tr>
      <w:tr w:rsidR="00520F5F" w:rsidRPr="00520F5F" w14:paraId="7C4C8D13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13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75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tbl>
            <w:tblPr>
              <w:tblStyle w:val="Tablaconcuadrcula5"/>
              <w:tblpPr w:leftFromText="141" w:rightFromText="141" w:vertAnchor="text" w:horzAnchor="margin" w:tblpY="-2686"/>
              <w:tblOverlap w:val="never"/>
              <w:tblW w:w="10627" w:type="dxa"/>
              <w:tblLayout w:type="fixed"/>
              <w:tblLook w:val="04A0" w:firstRow="1" w:lastRow="0" w:firstColumn="1" w:lastColumn="0" w:noHBand="0" w:noVBand="1"/>
            </w:tblPr>
            <w:tblGrid>
              <w:gridCol w:w="10627"/>
            </w:tblGrid>
            <w:tr w:rsidR="00520F5F" w:rsidRPr="00520F5F" w14:paraId="7157430A" w14:textId="77777777" w:rsidTr="0090519C">
              <w:trPr>
                <w:trHeight w:val="1840"/>
              </w:trPr>
              <w:tc>
                <w:tcPr>
                  <w:tcW w:w="10627" w:type="dxa"/>
                  <w:shd w:val="clear" w:color="auto" w:fill="FFFFFF"/>
                </w:tcPr>
                <w:tbl>
                  <w:tblPr>
                    <w:tblStyle w:val="Tablaconcuadrcula5"/>
                    <w:tblpPr w:leftFromText="141" w:rightFromText="141" w:vertAnchor="text" w:horzAnchor="margin" w:tblpY="131"/>
                    <w:tblW w:w="6295" w:type="dxa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421"/>
                    <w:gridCol w:w="425"/>
                    <w:gridCol w:w="1701"/>
                    <w:gridCol w:w="3748"/>
                  </w:tblGrid>
                  <w:tr w:rsidR="00520F5F" w:rsidRPr="00520F5F" w14:paraId="6ABF563F" w14:textId="77777777" w:rsidTr="0090519C">
                    <w:trPr>
                      <w:trHeight w:val="134"/>
                    </w:trPr>
                    <w:tc>
                      <w:tcPr>
                        <w:tcW w:w="6295" w:type="dxa"/>
                        <w:gridSpan w:val="4"/>
                        <w:shd w:val="clear" w:color="auto" w:fill="BFBFBF"/>
                      </w:tcPr>
                      <w:p w14:paraId="15BC1005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bookmarkStart w:id="19" w:name="_Hlk15420270"/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Indique el tipo de trámite financiado. (marque sí o no para cada uno)</w:t>
                        </w:r>
                      </w:p>
                    </w:tc>
                  </w:tr>
                  <w:tr w:rsidR="00520F5F" w:rsidRPr="00520F5F" w14:paraId="7AE28BC4" w14:textId="77777777" w:rsidTr="0090519C">
                    <w:trPr>
                      <w:trHeight w:val="134"/>
                    </w:trPr>
                    <w:tc>
                      <w:tcPr>
                        <w:tcW w:w="421" w:type="dxa"/>
                        <w:shd w:val="clear" w:color="auto" w:fill="BFBFBF"/>
                      </w:tcPr>
                      <w:p w14:paraId="495CA533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Sí</w:t>
                        </w:r>
                      </w:p>
                    </w:tc>
                    <w:tc>
                      <w:tcPr>
                        <w:tcW w:w="425" w:type="dxa"/>
                        <w:shd w:val="clear" w:color="auto" w:fill="BFBFBF"/>
                      </w:tcPr>
                      <w:p w14:paraId="023A681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No</w:t>
                        </w:r>
                      </w:p>
                    </w:tc>
                    <w:tc>
                      <w:tcPr>
                        <w:tcW w:w="1701" w:type="dxa"/>
                        <w:tcBorders>
                          <w:bottom w:val="single" w:sz="4" w:space="0" w:color="auto"/>
                        </w:tcBorders>
                        <w:shd w:val="clear" w:color="auto" w:fill="BFBFBF"/>
                        <w:vAlign w:val="center"/>
                      </w:tcPr>
                      <w:p w14:paraId="15B8675E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TIPO DE TRÁMITE</w:t>
                        </w:r>
                      </w:p>
                    </w:tc>
                    <w:tc>
                      <w:tcPr>
                        <w:tcW w:w="3748" w:type="dxa"/>
                        <w:tcBorders>
                          <w:bottom w:val="single" w:sz="4" w:space="0" w:color="auto"/>
                        </w:tcBorders>
                        <w:shd w:val="clear" w:color="auto" w:fill="BFBFBF"/>
                        <w:vAlign w:val="center"/>
                      </w:tcPr>
                      <w:p w14:paraId="5E624449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Incluye</w:t>
                        </w:r>
                      </w:p>
                    </w:tc>
                  </w:tr>
                  <w:tr w:rsidR="00520F5F" w:rsidRPr="00520F5F" w14:paraId="572B98B5" w14:textId="77777777" w:rsidTr="0090519C">
                    <w:trPr>
                      <w:trHeight w:val="189"/>
                    </w:trPr>
                    <w:tc>
                      <w:tcPr>
                        <w:tcW w:w="421" w:type="dxa"/>
                      </w:tcPr>
                      <w:p w14:paraId="6018E9F1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5" w:type="dxa"/>
                        <w:tcBorders>
                          <w:right w:val="single" w:sz="4" w:space="0" w:color="auto"/>
                        </w:tcBorders>
                      </w:tcPr>
                      <w:p w14:paraId="36D3B99D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1701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7384878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bCs/>
                            <w:sz w:val="16"/>
                            <w:szCs w:val="16"/>
                            <w:lang w:val="es-CL"/>
                          </w:rPr>
                          <w:t>Certificación</w:t>
                        </w:r>
                      </w:p>
                    </w:tc>
                    <w:tc>
                      <w:tcPr>
                        <w:tcW w:w="3748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3E517CC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Pago de certificación de oficios o profesional.</w:t>
                        </w:r>
                      </w:p>
                    </w:tc>
                  </w:tr>
                  <w:tr w:rsidR="00520F5F" w:rsidRPr="00520F5F" w14:paraId="55C4D760" w14:textId="77777777" w:rsidTr="0090519C">
                    <w:trPr>
                      <w:trHeight w:val="129"/>
                    </w:trPr>
                    <w:tc>
                      <w:tcPr>
                        <w:tcW w:w="421" w:type="dxa"/>
                      </w:tcPr>
                      <w:p w14:paraId="3E8E321E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5" w:type="dxa"/>
                        <w:tcBorders>
                          <w:right w:val="single" w:sz="4" w:space="0" w:color="auto"/>
                        </w:tcBorders>
                      </w:tcPr>
                      <w:p w14:paraId="702584FC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1701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6A6B9A73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bCs/>
                            <w:sz w:val="16"/>
                            <w:szCs w:val="16"/>
                            <w:lang w:val="es-CL"/>
                          </w:rPr>
                          <w:t>Educación</w:t>
                        </w:r>
                      </w:p>
                    </w:tc>
                    <w:tc>
                      <w:tcPr>
                        <w:tcW w:w="3748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3D1124FD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Pagos de matrículas, colegiaturas, títulos, PSU, etc.</w:t>
                        </w:r>
                      </w:p>
                    </w:tc>
                  </w:tr>
                  <w:tr w:rsidR="00520F5F" w:rsidRPr="00520F5F" w14:paraId="4D896339" w14:textId="77777777" w:rsidTr="0090519C">
                    <w:trPr>
                      <w:trHeight w:val="53"/>
                    </w:trPr>
                    <w:tc>
                      <w:tcPr>
                        <w:tcW w:w="421" w:type="dxa"/>
                      </w:tcPr>
                      <w:p w14:paraId="7B875311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5" w:type="dxa"/>
                        <w:tcBorders>
                          <w:right w:val="single" w:sz="4" w:space="0" w:color="auto"/>
                        </w:tcBorders>
                      </w:tcPr>
                      <w:p w14:paraId="118AA12C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1701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0E55E157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bCs/>
                            <w:sz w:val="16"/>
                            <w:szCs w:val="16"/>
                            <w:lang w:val="es-CL"/>
                          </w:rPr>
                          <w:t>Licencia Conducir</w:t>
                        </w:r>
                      </w:p>
                    </w:tc>
                    <w:tc>
                      <w:tcPr>
                        <w:tcW w:w="3748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0FB27D9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Pago de licencias de conducir.</w:t>
                        </w:r>
                      </w:p>
                    </w:tc>
                  </w:tr>
                  <w:tr w:rsidR="00520F5F" w:rsidRPr="00520F5F" w14:paraId="792A4B8D" w14:textId="77777777" w:rsidTr="0090519C">
                    <w:trPr>
                      <w:trHeight w:val="101"/>
                    </w:trPr>
                    <w:tc>
                      <w:tcPr>
                        <w:tcW w:w="421" w:type="dxa"/>
                      </w:tcPr>
                      <w:p w14:paraId="2AB0593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5" w:type="dxa"/>
                        <w:tcBorders>
                          <w:right w:val="single" w:sz="4" w:space="0" w:color="auto"/>
                        </w:tcBorders>
                      </w:tcPr>
                      <w:p w14:paraId="4A5BBF8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1701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3CCFF73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bCs/>
                            <w:sz w:val="16"/>
                            <w:szCs w:val="16"/>
                            <w:lang w:val="es-CL"/>
                          </w:rPr>
                          <w:t>Patente Municipal</w:t>
                        </w:r>
                      </w:p>
                    </w:tc>
                    <w:tc>
                      <w:tcPr>
                        <w:tcW w:w="3748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114AAF0D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Pago de patente municipal.</w:t>
                        </w:r>
                      </w:p>
                    </w:tc>
                  </w:tr>
                  <w:tr w:rsidR="00520F5F" w:rsidRPr="00520F5F" w14:paraId="2C48B580" w14:textId="77777777" w:rsidTr="0090519C">
                    <w:trPr>
                      <w:trHeight w:val="143"/>
                    </w:trPr>
                    <w:tc>
                      <w:tcPr>
                        <w:tcW w:w="421" w:type="dxa"/>
                      </w:tcPr>
                      <w:p w14:paraId="66A16B83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5" w:type="dxa"/>
                        <w:tcBorders>
                          <w:right w:val="single" w:sz="4" w:space="0" w:color="auto"/>
                        </w:tcBorders>
                      </w:tcPr>
                      <w:p w14:paraId="59A67434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1701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61C4D325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bCs/>
                            <w:sz w:val="16"/>
                            <w:szCs w:val="16"/>
                            <w:lang w:val="es-CL"/>
                          </w:rPr>
                          <w:t>Permisos municipales</w:t>
                        </w:r>
                      </w:p>
                    </w:tc>
                    <w:tc>
                      <w:tcPr>
                        <w:tcW w:w="3748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56E50DA1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Pago de permisos precarios, estacionado.</w:t>
                        </w:r>
                      </w:p>
                    </w:tc>
                  </w:tr>
                  <w:tr w:rsidR="00520F5F" w:rsidRPr="00520F5F" w14:paraId="079611D8" w14:textId="77777777" w:rsidTr="0090519C">
                    <w:trPr>
                      <w:trHeight w:val="96"/>
                    </w:trPr>
                    <w:tc>
                      <w:tcPr>
                        <w:tcW w:w="421" w:type="dxa"/>
                      </w:tcPr>
                      <w:p w14:paraId="7C67CB6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5" w:type="dxa"/>
                        <w:tcBorders>
                          <w:right w:val="single" w:sz="4" w:space="0" w:color="auto"/>
                        </w:tcBorders>
                      </w:tcPr>
                      <w:p w14:paraId="34F45CA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1701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1D937246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bCs/>
                            <w:sz w:val="16"/>
                            <w:szCs w:val="16"/>
                            <w:lang w:val="es-CL"/>
                          </w:rPr>
                          <w:t>Otros</w:t>
                        </w:r>
                      </w:p>
                    </w:tc>
                    <w:tc>
                      <w:tcPr>
                        <w:tcW w:w="3748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3C93A7B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Trámites o prestaciones que no entran en categorías anteriores.</w:t>
                        </w:r>
                      </w:p>
                    </w:tc>
                  </w:tr>
                  <w:bookmarkEnd w:id="19"/>
                </w:tbl>
                <w:p w14:paraId="23373056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tbl>
                  <w:tblPr>
                    <w:tblStyle w:val="Tablaconcuadrcula5"/>
                    <w:tblpPr w:leftFromText="141" w:rightFromText="141" w:vertAnchor="text" w:horzAnchor="page" w:tblpX="6996" w:tblpY="-86"/>
                    <w:tblOverlap w:val="never"/>
                    <w:tblW w:w="2335" w:type="dxa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335"/>
                  </w:tblGrid>
                  <w:tr w:rsidR="00520F5F" w:rsidRPr="00520F5F" w14:paraId="7698FA33" w14:textId="77777777" w:rsidTr="0090519C">
                    <w:trPr>
                      <w:trHeight w:val="164"/>
                    </w:trPr>
                    <w:tc>
                      <w:tcPr>
                        <w:tcW w:w="2335" w:type="dxa"/>
                        <w:shd w:val="clear" w:color="auto" w:fill="F2F2F2"/>
                        <w:vAlign w:val="center"/>
                      </w:tcPr>
                      <w:p w14:paraId="174614C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Monto Total</w:t>
                        </w:r>
                      </w:p>
                    </w:tc>
                  </w:tr>
                  <w:tr w:rsidR="00520F5F" w:rsidRPr="00520F5F" w14:paraId="157E0364" w14:textId="77777777" w:rsidTr="0090519C">
                    <w:trPr>
                      <w:trHeight w:val="477"/>
                    </w:trPr>
                    <w:tc>
                      <w:tcPr>
                        <w:tcW w:w="2335" w:type="dxa"/>
                        <w:vAlign w:val="center"/>
                      </w:tcPr>
                      <w:p w14:paraId="65C36EC9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$</w:t>
                        </w:r>
                      </w:p>
                    </w:tc>
                  </w:tr>
                </w:tbl>
                <w:p w14:paraId="1E54DC29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388ED9A7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5B409D74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58E55769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p w14:paraId="3BB3C60D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21"/>
                <w:szCs w:val="21"/>
                <w:lang w:val="es-CL"/>
              </w:rPr>
            </w:pPr>
          </w:p>
          <w:p w14:paraId="7AC1BE74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sz w:val="18"/>
                <w:szCs w:val="18"/>
                <w:lang w:val="es-CL"/>
              </w:rPr>
              <w:t>OBSERVACIONES (Línea de Salida)</w:t>
            </w:r>
          </w:p>
          <w:tbl>
            <w:tblPr>
              <w:tblStyle w:val="Tablaconcuadrcula5"/>
              <w:tblpPr w:leftFromText="141" w:rightFromText="141" w:vertAnchor="text" w:horzAnchor="margin" w:tblpY="27"/>
              <w:tblOverlap w:val="never"/>
              <w:tblW w:w="6516" w:type="dxa"/>
              <w:tblLayout w:type="fixed"/>
              <w:tblLook w:val="04A0" w:firstRow="1" w:lastRow="0" w:firstColumn="1" w:lastColumn="0" w:noHBand="0" w:noVBand="1"/>
            </w:tblPr>
            <w:tblGrid>
              <w:gridCol w:w="6516"/>
            </w:tblGrid>
            <w:tr w:rsidR="00520F5F" w:rsidRPr="00520F5F" w14:paraId="18C2BB23" w14:textId="77777777" w:rsidTr="0090519C">
              <w:trPr>
                <w:trHeight w:val="463"/>
              </w:trPr>
              <w:tc>
                <w:tcPr>
                  <w:tcW w:w="6516" w:type="dxa"/>
                  <w:shd w:val="clear" w:color="auto" w:fill="FFFFFF"/>
                </w:tcPr>
                <w:tbl>
                  <w:tblPr>
                    <w:tblStyle w:val="Tablaconcuadrcula5"/>
                    <w:tblpPr w:leftFromText="141" w:rightFromText="141" w:vertAnchor="page" w:horzAnchor="margin" w:tblpY="64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365"/>
                    <w:gridCol w:w="2184"/>
                  </w:tblGrid>
                  <w:tr w:rsidR="00520F5F" w:rsidRPr="00520F5F" w14:paraId="45EC6AC6" w14:textId="77777777" w:rsidTr="0090519C">
                    <w:trPr>
                      <w:trHeight w:val="53"/>
                    </w:trPr>
                    <w:tc>
                      <w:tcPr>
                        <w:tcW w:w="365" w:type="dxa"/>
                      </w:tcPr>
                      <w:p w14:paraId="75B4714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84" w:type="dxa"/>
                      </w:tcPr>
                      <w:p w14:paraId="2669DA67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Quedó conforme</w:t>
                        </w:r>
                      </w:p>
                    </w:tc>
                  </w:tr>
                  <w:tr w:rsidR="00520F5F" w:rsidRPr="00520F5F" w14:paraId="4DE84748" w14:textId="77777777" w:rsidTr="0090519C">
                    <w:trPr>
                      <w:trHeight w:val="53"/>
                    </w:trPr>
                    <w:tc>
                      <w:tcPr>
                        <w:tcW w:w="365" w:type="dxa"/>
                      </w:tcPr>
                      <w:p w14:paraId="19C9011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84" w:type="dxa"/>
                      </w:tcPr>
                      <w:p w14:paraId="4F3C0DB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 quedó conforme</w:t>
                        </w:r>
                      </w:p>
                    </w:tc>
                  </w:tr>
                </w:tbl>
                <w:tbl>
                  <w:tblPr>
                    <w:tblStyle w:val="Tablaconcuadrcula5"/>
                    <w:tblpPr w:leftFromText="141" w:rightFromText="141" w:vertAnchor="text" w:horzAnchor="page" w:tblpX="3180" w:tblpY="70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365"/>
                    <w:gridCol w:w="2607"/>
                  </w:tblGrid>
                  <w:tr w:rsidR="00520F5F" w:rsidRPr="00520F5F" w14:paraId="7F858FB5" w14:textId="77777777" w:rsidTr="0090519C">
                    <w:trPr>
                      <w:trHeight w:val="55"/>
                    </w:trPr>
                    <w:tc>
                      <w:tcPr>
                        <w:tcW w:w="365" w:type="dxa"/>
                      </w:tcPr>
                      <w:p w14:paraId="63036866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607" w:type="dxa"/>
                      </w:tcPr>
                      <w:p w14:paraId="14C909B1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Renunció al financiamiento</w:t>
                        </w:r>
                      </w:p>
                    </w:tc>
                  </w:tr>
                  <w:tr w:rsidR="00520F5F" w:rsidRPr="00520F5F" w14:paraId="5A37FB50" w14:textId="77777777" w:rsidTr="0090519C">
                    <w:trPr>
                      <w:trHeight w:val="59"/>
                    </w:trPr>
                    <w:tc>
                      <w:tcPr>
                        <w:tcW w:w="365" w:type="dxa"/>
                      </w:tcPr>
                      <w:p w14:paraId="41E70CBD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607" w:type="dxa"/>
                      </w:tcPr>
                      <w:p w14:paraId="57E07D69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Abandonó el programa</w:t>
                        </w:r>
                      </w:p>
                    </w:tc>
                  </w:tr>
                  <w:tr w:rsidR="00520F5F" w:rsidRPr="00520F5F" w14:paraId="3092BC96" w14:textId="77777777" w:rsidTr="0090519C">
                    <w:trPr>
                      <w:trHeight w:val="55"/>
                    </w:trPr>
                    <w:tc>
                      <w:tcPr>
                        <w:tcW w:w="365" w:type="dxa"/>
                      </w:tcPr>
                      <w:p w14:paraId="30B1018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607" w:type="dxa"/>
                      </w:tcPr>
                      <w:p w14:paraId="1195881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Fallecimiento</w:t>
                        </w:r>
                      </w:p>
                    </w:tc>
                  </w:tr>
                  <w:tr w:rsidR="00520F5F" w:rsidRPr="00520F5F" w14:paraId="346AE74A" w14:textId="77777777" w:rsidTr="0090519C">
                    <w:trPr>
                      <w:trHeight w:val="55"/>
                    </w:trPr>
                    <w:tc>
                      <w:tcPr>
                        <w:tcW w:w="365" w:type="dxa"/>
                      </w:tcPr>
                      <w:p w14:paraId="0859A55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607" w:type="dxa"/>
                      </w:tcPr>
                      <w:p w14:paraId="722945E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_________________</w:t>
                        </w:r>
                      </w:p>
                    </w:tc>
                  </w:tr>
                </w:tbl>
                <w:p w14:paraId="0437C2DA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6A3AC4D0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tbl>
                  <w:tblPr>
                    <w:tblStyle w:val="Tablaconcuadrcula5"/>
                    <w:tblpPr w:leftFromText="141" w:rightFromText="141" w:vertAnchor="text" w:horzAnchor="margin" w:tblpY="-121"/>
                    <w:tblOverlap w:val="never"/>
                    <w:tblW w:w="0" w:type="auto"/>
                    <w:tblBorders>
                      <w:top w:val="single" w:sz="4" w:space="0" w:color="000000"/>
                      <w:left w:val="single" w:sz="4" w:space="0" w:color="000000"/>
                      <w:bottom w:val="single" w:sz="4" w:space="0" w:color="000000"/>
                      <w:right w:val="single" w:sz="4" w:space="0" w:color="000000"/>
                      <w:insideH w:val="single" w:sz="4" w:space="0" w:color="000000"/>
                      <w:insideV w:val="single" w:sz="4" w:space="0" w:color="000000"/>
                    </w:tblBorders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365"/>
                    <w:gridCol w:w="2184"/>
                  </w:tblGrid>
                  <w:tr w:rsidR="00520F5F" w:rsidRPr="00520F5F" w14:paraId="1E5ED13B" w14:textId="77777777" w:rsidTr="0090519C">
                    <w:trPr>
                      <w:trHeight w:val="52"/>
                    </w:trPr>
                    <w:tc>
                      <w:tcPr>
                        <w:tcW w:w="365" w:type="dxa"/>
                      </w:tcPr>
                      <w:p w14:paraId="6B9D526D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84" w:type="dxa"/>
                      </w:tcPr>
                      <w:p w14:paraId="0D700AE6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Se realizó completamente</w:t>
                        </w:r>
                      </w:p>
                    </w:tc>
                  </w:tr>
                  <w:tr w:rsidR="00520F5F" w:rsidRPr="00520F5F" w14:paraId="147F081D" w14:textId="77777777" w:rsidTr="0090519C">
                    <w:trPr>
                      <w:trHeight w:val="56"/>
                    </w:trPr>
                    <w:tc>
                      <w:tcPr>
                        <w:tcW w:w="365" w:type="dxa"/>
                      </w:tcPr>
                      <w:p w14:paraId="368D7656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84" w:type="dxa"/>
                      </w:tcPr>
                      <w:p w14:paraId="6C019A0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Se realizó parcialmente</w:t>
                        </w:r>
                      </w:p>
                    </w:tc>
                  </w:tr>
                  <w:tr w:rsidR="00520F5F" w:rsidRPr="00520F5F" w14:paraId="7B5D96AC" w14:textId="77777777" w:rsidTr="0090519C">
                    <w:trPr>
                      <w:trHeight w:val="52"/>
                    </w:trPr>
                    <w:tc>
                      <w:tcPr>
                        <w:tcW w:w="365" w:type="dxa"/>
                      </w:tcPr>
                      <w:p w14:paraId="686706E4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84" w:type="dxa"/>
                      </w:tcPr>
                      <w:p w14:paraId="5380482C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 se realizó la compra</w:t>
                        </w:r>
                      </w:p>
                    </w:tc>
                  </w:tr>
                </w:tbl>
                <w:p w14:paraId="506A4AC1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p w14:paraId="0191EC36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  <w:p w14:paraId="561F7376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  <w:p w14:paraId="0F9D5747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  <w:p w14:paraId="222A02D4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  <w:p w14:paraId="40BB5628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  <w:p w14:paraId="6DE51FE2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  <w:p w14:paraId="0A051BC3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  <w:p w14:paraId="0106C8A8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</w:tc>
      </w:tr>
      <w:bookmarkEnd w:id="18"/>
    </w:tbl>
    <w:p w14:paraId="1FCD0D03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XSpec="right" w:tblpY="9"/>
        <w:tblW w:w="0" w:type="auto"/>
        <w:tblLayout w:type="fixed"/>
        <w:tblLook w:val="04A0" w:firstRow="1" w:lastRow="0" w:firstColumn="1" w:lastColumn="0" w:noHBand="0" w:noVBand="1"/>
      </w:tblPr>
      <w:tblGrid>
        <w:gridCol w:w="4711"/>
      </w:tblGrid>
      <w:tr w:rsidR="00520F5F" w:rsidRPr="00520F5F" w14:paraId="74641E76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711" w:type="dxa"/>
            <w:tcBorders>
              <w:top w:val="single" w:sz="4" w:space="0" w:color="000000"/>
              <w:bottom w:val="single" w:sz="2" w:space="0" w:color="auto"/>
              <w:right w:val="single" w:sz="4" w:space="0" w:color="BFBFBF"/>
            </w:tcBorders>
            <w:shd w:val="clear" w:color="auto" w:fill="BFBFBF"/>
            <w:vAlign w:val="center"/>
          </w:tcPr>
          <w:p w14:paraId="1878FBE4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color w:val="auto"/>
                <w:sz w:val="18"/>
                <w:szCs w:val="18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59616" behindDoc="1" locked="0" layoutInCell="1" allowOverlap="1" wp14:anchorId="0716746B" wp14:editId="037CEAB1">
                      <wp:simplePos x="0" y="0"/>
                      <wp:positionH relativeFrom="column">
                        <wp:posOffset>-98425</wp:posOffset>
                      </wp:positionH>
                      <wp:positionV relativeFrom="paragraph">
                        <wp:posOffset>-36195</wp:posOffset>
                      </wp:positionV>
                      <wp:extent cx="171450" cy="142875"/>
                      <wp:effectExtent l="0" t="0" r="19050" b="28575"/>
                      <wp:wrapTight wrapText="bothSides">
                        <wp:wrapPolygon edited="0">
                          <wp:start x="0" y="0"/>
                          <wp:lineTo x="0" y="23040"/>
                          <wp:lineTo x="21600" y="23040"/>
                          <wp:lineTo x="21600" y="0"/>
                          <wp:lineTo x="0" y="0"/>
                        </wp:wrapPolygon>
                      </wp:wrapTight>
                      <wp:docPr id="55" name="Rectángulo 5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71450" cy="142875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2F3A1766" id="Rectángulo 55" o:spid="_x0000_s1026" style="position:absolute;margin-left:-7.75pt;margin-top:-2.85pt;width:13.5pt;height:11.25pt;z-index:-2515568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j+2eggIAABgFAAAOAAAAZHJzL2Uyb0RvYy54bWysVEtu2zAQ3RfoHQjuG9mGXadC5MBI4KJA&#10;kAR1iqwZirII8FeStuzepmfpxfpIKYnzWRXVgprhDOfz+IZn53utyE74IK2p6PhkRIkw3NbSbCr6&#10;42716ZSSEJmpmbJGVPQgAj1ffPxw1rlSTGxrVS08QRATys5VtI3RlUUReCs0CyfWCQNjY71mEarf&#10;FLVnHaJrVUxGo89FZ33tvOUiBOxe9ka6yPGbRvB40zRBRKIqitpiXn1eH9JaLM5YufHMtZIPZbB/&#10;qEIzaZD0KdQli4xsvXwTSkvubbBNPOFWF7ZpJBe5B3QzHr3qZt0yJ3IvACe4J5jC/wvLr3e3nsi6&#10;orMZJYZp3NF3oPbnt9lslSXYBUSdCyU81+7WD1qAmPrdN16nPzoh+wzr4QlWsY+EY3M8H09nAJ/D&#10;NJ5OTuc5ZvF82PkQvwqrSRIq6pE/g8l2VyEiIVwfXVKuYJWsV1KprBzChfJkx3DB4EVtO0oUCxGb&#10;FV3lL3WAEC+OKUM6VDOZj1JhDMxrFIsQtQMWwWwoYWoDSvPocy0vToc3Se/Q7FHiUf7eS5wauWSh&#10;7SvOUZMbK7WMmAQldUVPj08rk6wic3mAI11HfwFJerD1AXfobU/u4PhKIskVQLhlHmxGh5jQeIOl&#10;URZt20GipLX+13v7yR8kg5WSDtMBSH5umRdo8ZsB/b6Mp9M0TlmZzuYTKP7Y8nBsMVt9YXE/Y7wF&#10;jmcx+Uf1KDbe6nsM8jJlhYkZjtw9+INyEfupxVPAxXKZ3TBCjsUrs3Y8BU84JXjv9vfMu4FMERdz&#10;bR8niZWvONX7ppPGLrfRNjIT7hlXUCcpGL9MouGpSPN9rGev5wdt8RcAAP//AwBQSwMEFAAGAAgA&#10;AAAhAA7bb8vdAAAACAEAAA8AAABkcnMvZG93bnJldi54bWxMj09LxDAQxe+C3yGM4G03rdB1rU0X&#10;EQQRPFj/nLPN2JRtJqVJu3E/vbMnPc083uPNb6pdcoNYcAq9JwX5OgOB1HrTU6fg4/1ptQURoiaj&#10;B0+o4AcD7OrLi0qXxh/pDZcmdoJLKJRagY1xLKUMrUWnw9qPSOx9+8npyHLqpJn0kcvdIG+ybCOd&#10;7okvWD3io8X20MxOwUs4zUtrwmuyyT7ffX5lp4YOSl1fpYd7EBFT/AvDGZ/RoWamvZ/JBDEoWOVF&#10;wVFeilsQ50DOes9zswVZV/L/A/UvAAAA//8DAFBLAQItABQABgAIAAAAIQC2gziS/gAAAOEBAAAT&#10;AAAAAAAAAAAAAAAAAAAAAABbQ29udGVudF9UeXBlc10ueG1sUEsBAi0AFAAGAAgAAAAhADj9If/W&#10;AAAAlAEAAAsAAAAAAAAAAAAAAAAALwEAAF9yZWxzLy5yZWxzUEsBAi0AFAAGAAgAAAAhABuP7Z6C&#10;AgAAGAUAAA4AAAAAAAAAAAAAAAAALgIAAGRycy9lMm9Eb2MueG1sUEsBAi0AFAAGAAgAAAAhAA7b&#10;b8vdAAAACAEAAA8AAAAAAAAAAAAAAAAA3AQAAGRycy9kb3ducmV2LnhtbFBLBQYAAAAABAAEAPMA&#10;AADmBQAAAAA=&#10;" fillcolor="window" strokecolor="windowText" strokeweight="1pt">
                      <w10:wrap type="tight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  <w:t xml:space="preserve">  </w:t>
            </w:r>
            <w:proofErr w:type="gramStart"/>
            <w:r w:rsidRPr="00520F5F"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  <w:t>GUARDERÍA INFANTIL</w:t>
            </w:r>
            <w:proofErr w:type="gramEnd"/>
          </w:p>
        </w:tc>
      </w:tr>
      <w:tr w:rsidR="00520F5F" w:rsidRPr="00520F5F" w14:paraId="41C68D65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8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711" w:type="dxa"/>
            <w:tcBorders>
              <w:top w:val="single" w:sz="2" w:space="0" w:color="auto"/>
              <w:bottom w:val="single" w:sz="4" w:space="0" w:color="auto"/>
              <w:right w:val="single" w:sz="4" w:space="0" w:color="auto"/>
            </w:tcBorders>
          </w:tcPr>
          <w:tbl>
            <w:tblPr>
              <w:tblStyle w:val="Tablaconcuadrcula5"/>
              <w:tblpPr w:leftFromText="141" w:rightFromText="141" w:vertAnchor="text" w:horzAnchor="margin" w:tblpY="-2686"/>
              <w:tblOverlap w:val="never"/>
              <w:tblW w:w="4495" w:type="dxa"/>
              <w:tblLayout w:type="fixed"/>
              <w:tblLook w:val="04A0" w:firstRow="1" w:lastRow="0" w:firstColumn="1" w:lastColumn="0" w:noHBand="0" w:noVBand="1"/>
            </w:tblPr>
            <w:tblGrid>
              <w:gridCol w:w="4495"/>
            </w:tblGrid>
            <w:tr w:rsidR="00520F5F" w:rsidRPr="00520F5F" w14:paraId="58AC491A" w14:textId="77777777" w:rsidTr="0090519C">
              <w:trPr>
                <w:trHeight w:val="697"/>
              </w:trPr>
              <w:tc>
                <w:tcPr>
                  <w:tcW w:w="4495" w:type="dxa"/>
                  <w:shd w:val="clear" w:color="auto" w:fill="FFFFFF"/>
                </w:tcPr>
                <w:tbl>
                  <w:tblPr>
                    <w:tblStyle w:val="Tablaconcuadrcula5"/>
                    <w:tblpPr w:leftFromText="141" w:rightFromText="141" w:vertAnchor="text" w:horzAnchor="margin" w:tblpY="30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692"/>
                  </w:tblGrid>
                  <w:tr w:rsidR="00520F5F" w:rsidRPr="00520F5F" w14:paraId="2E644E27" w14:textId="77777777" w:rsidTr="0090519C">
                    <w:trPr>
                      <w:trHeight w:val="175"/>
                    </w:trPr>
                    <w:tc>
                      <w:tcPr>
                        <w:tcW w:w="2692" w:type="dxa"/>
                        <w:shd w:val="clear" w:color="auto" w:fill="F2F2F2"/>
                        <w:vAlign w:val="center"/>
                      </w:tcPr>
                      <w:p w14:paraId="3FF17D64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Monto Total</w:t>
                        </w:r>
                      </w:p>
                    </w:tc>
                  </w:tr>
                  <w:tr w:rsidR="00520F5F" w:rsidRPr="00520F5F" w14:paraId="64449EC4" w14:textId="77777777" w:rsidTr="0090519C">
                    <w:trPr>
                      <w:trHeight w:val="378"/>
                    </w:trPr>
                    <w:tc>
                      <w:tcPr>
                        <w:tcW w:w="2692" w:type="dxa"/>
                        <w:vAlign w:val="center"/>
                      </w:tcPr>
                      <w:p w14:paraId="59170C6D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$</w:t>
                        </w:r>
                      </w:p>
                    </w:tc>
                  </w:tr>
                </w:tbl>
                <w:p w14:paraId="378BB7FE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061E6F9B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p w14:paraId="647D4256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21"/>
                <w:szCs w:val="21"/>
                <w:lang w:val="es-CL"/>
              </w:rPr>
            </w:pPr>
          </w:p>
          <w:p w14:paraId="3466B98E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sz w:val="18"/>
                <w:szCs w:val="18"/>
                <w:lang w:val="es-CL"/>
              </w:rPr>
              <w:t>OBSERVACIONES (Línea de Salida)</w:t>
            </w:r>
          </w:p>
          <w:tbl>
            <w:tblPr>
              <w:tblStyle w:val="Tablaconcuadrcula5"/>
              <w:tblpPr w:leftFromText="141" w:rightFromText="141" w:vertAnchor="text" w:horzAnchor="margin" w:tblpY="63"/>
              <w:tblOverlap w:val="never"/>
              <w:tblW w:w="0" w:type="auto"/>
              <w:tblLayout w:type="fixed"/>
              <w:tblLook w:val="04A0" w:firstRow="1" w:lastRow="0" w:firstColumn="1" w:lastColumn="0" w:noHBand="0" w:noVBand="1"/>
            </w:tblPr>
            <w:tblGrid>
              <w:gridCol w:w="5014"/>
            </w:tblGrid>
            <w:tr w:rsidR="00520F5F" w:rsidRPr="00520F5F" w14:paraId="1ADC36DE" w14:textId="77777777" w:rsidTr="0090519C">
              <w:trPr>
                <w:trHeight w:val="2147"/>
              </w:trPr>
              <w:tc>
                <w:tcPr>
                  <w:tcW w:w="5014" w:type="dxa"/>
                  <w:shd w:val="clear" w:color="auto" w:fill="FFFFFF"/>
                </w:tcPr>
                <w:tbl>
                  <w:tblPr>
                    <w:tblStyle w:val="Tablaconcuadrcula5"/>
                    <w:tblpPr w:leftFromText="141" w:rightFromText="141" w:vertAnchor="page" w:horzAnchor="margin" w:tblpY="61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36"/>
                    <w:gridCol w:w="1788"/>
                  </w:tblGrid>
                  <w:tr w:rsidR="00520F5F" w:rsidRPr="00520F5F" w14:paraId="6A5C8DB3" w14:textId="77777777" w:rsidTr="0090519C">
                    <w:trPr>
                      <w:trHeight w:val="181"/>
                    </w:trPr>
                    <w:tc>
                      <w:tcPr>
                        <w:tcW w:w="236" w:type="dxa"/>
                      </w:tcPr>
                      <w:p w14:paraId="63E94E0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88" w:type="dxa"/>
                      </w:tcPr>
                      <w:p w14:paraId="086373C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Quedó conforme</w:t>
                        </w:r>
                      </w:p>
                    </w:tc>
                  </w:tr>
                  <w:tr w:rsidR="00520F5F" w:rsidRPr="00520F5F" w14:paraId="7631BE77" w14:textId="77777777" w:rsidTr="0090519C">
                    <w:trPr>
                      <w:trHeight w:val="181"/>
                    </w:trPr>
                    <w:tc>
                      <w:tcPr>
                        <w:tcW w:w="236" w:type="dxa"/>
                      </w:tcPr>
                      <w:p w14:paraId="7BB4FD04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88" w:type="dxa"/>
                      </w:tcPr>
                      <w:p w14:paraId="695B7F5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 quedó conforme</w:t>
                        </w:r>
                      </w:p>
                    </w:tc>
                  </w:tr>
                </w:tbl>
                <w:tbl>
                  <w:tblPr>
                    <w:tblStyle w:val="Tablaconcuadrcula5"/>
                    <w:tblpPr w:leftFromText="141" w:rightFromText="141" w:vertAnchor="text" w:horzAnchor="page" w:tblpX="2529" w:tblpY="-99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36"/>
                    <w:gridCol w:w="1561"/>
                  </w:tblGrid>
                  <w:tr w:rsidR="00520F5F" w:rsidRPr="00520F5F" w14:paraId="3E489DA3" w14:textId="77777777" w:rsidTr="0090519C">
                    <w:trPr>
                      <w:trHeight w:val="185"/>
                    </w:trPr>
                    <w:tc>
                      <w:tcPr>
                        <w:tcW w:w="236" w:type="dxa"/>
                      </w:tcPr>
                      <w:p w14:paraId="6D64D776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561" w:type="dxa"/>
                      </w:tcPr>
                      <w:p w14:paraId="50AAAA0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Renunció al financiamiento</w:t>
                        </w:r>
                      </w:p>
                    </w:tc>
                  </w:tr>
                  <w:tr w:rsidR="00520F5F" w:rsidRPr="00520F5F" w14:paraId="1CB4C3AC" w14:textId="77777777" w:rsidTr="0090519C">
                    <w:trPr>
                      <w:trHeight w:val="199"/>
                    </w:trPr>
                    <w:tc>
                      <w:tcPr>
                        <w:tcW w:w="236" w:type="dxa"/>
                      </w:tcPr>
                      <w:p w14:paraId="02D455AD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561" w:type="dxa"/>
                      </w:tcPr>
                      <w:p w14:paraId="26E7910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Abandonó el programa</w:t>
                        </w:r>
                      </w:p>
                    </w:tc>
                  </w:tr>
                  <w:tr w:rsidR="00520F5F" w:rsidRPr="00520F5F" w14:paraId="529EF062" w14:textId="77777777" w:rsidTr="0090519C">
                    <w:trPr>
                      <w:trHeight w:val="185"/>
                    </w:trPr>
                    <w:tc>
                      <w:tcPr>
                        <w:tcW w:w="236" w:type="dxa"/>
                      </w:tcPr>
                      <w:p w14:paraId="5DC35215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561" w:type="dxa"/>
                      </w:tcPr>
                      <w:p w14:paraId="2930DD1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Fallecimiento</w:t>
                        </w:r>
                      </w:p>
                    </w:tc>
                  </w:tr>
                  <w:tr w:rsidR="00520F5F" w:rsidRPr="00520F5F" w14:paraId="55D47C58" w14:textId="77777777" w:rsidTr="0090519C">
                    <w:trPr>
                      <w:trHeight w:val="185"/>
                    </w:trPr>
                    <w:tc>
                      <w:tcPr>
                        <w:tcW w:w="236" w:type="dxa"/>
                      </w:tcPr>
                      <w:p w14:paraId="3678B37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561" w:type="dxa"/>
                      </w:tcPr>
                      <w:p w14:paraId="4F890011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_______________</w:t>
                        </w:r>
                      </w:p>
                    </w:tc>
                  </w:tr>
                </w:tbl>
                <w:p w14:paraId="53B31296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17DCDD6F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tbl>
                  <w:tblPr>
                    <w:tblStyle w:val="Tablaconcuadrcula5"/>
                    <w:tblpPr w:leftFromText="141" w:rightFromText="141" w:vertAnchor="text" w:horzAnchor="margin" w:tblpY="246"/>
                    <w:tblOverlap w:val="never"/>
                    <w:tblW w:w="0" w:type="auto"/>
                    <w:tblBorders>
                      <w:top w:val="single" w:sz="4" w:space="0" w:color="000000"/>
                      <w:left w:val="single" w:sz="4" w:space="0" w:color="000000"/>
                      <w:bottom w:val="single" w:sz="4" w:space="0" w:color="000000"/>
                      <w:right w:val="single" w:sz="4" w:space="0" w:color="000000"/>
                      <w:insideH w:val="single" w:sz="4" w:space="0" w:color="000000"/>
                      <w:insideV w:val="single" w:sz="4" w:space="0" w:color="000000"/>
                    </w:tblBorders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36"/>
                    <w:gridCol w:w="1739"/>
                  </w:tblGrid>
                  <w:tr w:rsidR="00520F5F" w:rsidRPr="00520F5F" w14:paraId="6FAB38D3" w14:textId="77777777" w:rsidTr="0090519C">
                    <w:trPr>
                      <w:trHeight w:val="177"/>
                    </w:trPr>
                    <w:tc>
                      <w:tcPr>
                        <w:tcW w:w="236" w:type="dxa"/>
                      </w:tcPr>
                      <w:p w14:paraId="0F27B61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39" w:type="dxa"/>
                      </w:tcPr>
                      <w:p w14:paraId="0181E7EE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Se realizó completamente</w:t>
                        </w:r>
                      </w:p>
                    </w:tc>
                  </w:tr>
                  <w:tr w:rsidR="00520F5F" w:rsidRPr="00520F5F" w14:paraId="6FF758A5" w14:textId="77777777" w:rsidTr="0090519C">
                    <w:trPr>
                      <w:trHeight w:val="189"/>
                    </w:trPr>
                    <w:tc>
                      <w:tcPr>
                        <w:tcW w:w="236" w:type="dxa"/>
                      </w:tcPr>
                      <w:p w14:paraId="16AFECA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39" w:type="dxa"/>
                      </w:tcPr>
                      <w:p w14:paraId="76171E6E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Se realizó parcialmente</w:t>
                        </w:r>
                      </w:p>
                    </w:tc>
                  </w:tr>
                  <w:tr w:rsidR="00520F5F" w:rsidRPr="00520F5F" w14:paraId="08780C9E" w14:textId="77777777" w:rsidTr="0090519C">
                    <w:trPr>
                      <w:trHeight w:val="177"/>
                    </w:trPr>
                    <w:tc>
                      <w:tcPr>
                        <w:tcW w:w="236" w:type="dxa"/>
                      </w:tcPr>
                      <w:p w14:paraId="7F10A75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39" w:type="dxa"/>
                      </w:tcPr>
                      <w:p w14:paraId="3CF119D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 se realizó la compra</w:t>
                        </w:r>
                      </w:p>
                    </w:tc>
                  </w:tr>
                </w:tbl>
                <w:p w14:paraId="0088CAE4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p w14:paraId="0D31924F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</w:tc>
      </w:tr>
    </w:tbl>
    <w:tbl>
      <w:tblPr>
        <w:tblStyle w:val="Tablaconcuadrcula4-nfasis34"/>
        <w:tblpPr w:leftFromText="141" w:rightFromText="141" w:vertAnchor="text" w:horzAnchor="margin" w:tblpY="11"/>
        <w:tblW w:w="0" w:type="auto"/>
        <w:tblLayout w:type="fixed"/>
        <w:tblLook w:val="04A0" w:firstRow="1" w:lastRow="0" w:firstColumn="1" w:lastColumn="0" w:noHBand="0" w:noVBand="1"/>
      </w:tblPr>
      <w:tblGrid>
        <w:gridCol w:w="4891"/>
      </w:tblGrid>
      <w:tr w:rsidR="00520F5F" w:rsidRPr="00520F5F" w14:paraId="08D2AE11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891" w:type="dxa"/>
            <w:tcBorders>
              <w:top w:val="single" w:sz="4" w:space="0" w:color="000000"/>
              <w:right w:val="single" w:sz="4" w:space="0" w:color="BFBFBF"/>
            </w:tcBorders>
            <w:shd w:val="clear" w:color="auto" w:fill="BFBFBF"/>
            <w:vAlign w:val="center"/>
          </w:tcPr>
          <w:p w14:paraId="792B2FB8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color w:val="auto"/>
                <w:sz w:val="18"/>
                <w:szCs w:val="18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62688" behindDoc="1" locked="0" layoutInCell="1" allowOverlap="1" wp14:anchorId="6A443628" wp14:editId="55DE7CAA">
                      <wp:simplePos x="0" y="0"/>
                      <wp:positionH relativeFrom="column">
                        <wp:posOffset>-54610</wp:posOffset>
                      </wp:positionH>
                      <wp:positionV relativeFrom="paragraph">
                        <wp:posOffset>-4445</wp:posOffset>
                      </wp:positionV>
                      <wp:extent cx="171450" cy="142875"/>
                      <wp:effectExtent l="0" t="0" r="19050" b="28575"/>
                      <wp:wrapTight wrapText="bothSides">
                        <wp:wrapPolygon edited="0">
                          <wp:start x="0" y="0"/>
                          <wp:lineTo x="0" y="23040"/>
                          <wp:lineTo x="21600" y="23040"/>
                          <wp:lineTo x="21600" y="0"/>
                          <wp:lineTo x="0" y="0"/>
                        </wp:wrapPolygon>
                      </wp:wrapTight>
                      <wp:docPr id="45" name="Rectángulo 4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71450" cy="142875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3D101E0F" id="Rectángulo 45" o:spid="_x0000_s1026" style="position:absolute;margin-left:-4.3pt;margin-top:-.35pt;width:13.5pt;height:11.25pt;z-index:-2515537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V4q8ggIAABgFAAAOAAAAZHJzL2Uyb0RvYy54bWysVEtu2zAQ3RfoHQjuG1mGU6dC5MBI4KJA&#10;kARNiqwZirII8FeStuzepmfpxfpIKYnzWRXVgprhDOfz+IanZzutyFb4IK2paXk0oUQYbhtp1jX9&#10;cbf6dEJJiMw0TFkjaroXgZ4tPn447V0lprazqhGeIIgJVe9q2sXoqqIIvBOahSPrhIGxtV6zCNWv&#10;i8azHtG1KqaTyeeit75x3nIRAnYvBiNd5PhtK3i8btsgIlE1RW0xrz6vD2ktFqesWnvmOsnHMtg/&#10;VKGZNEj6FOqCRUY2Xr4JpSX3Ntg2HnGrC9u2kovcA7opJ6+6ue2YE7kXgBPcE0zh/4XlV9sbT2RT&#10;09kxJYZp3NF3oPbnt1lvlCXYBUS9CxU8b92NH7UAMfW7a71Of3RCdhnW/ROsYhcJx2Y5L2fHAJ/D&#10;VM6mJ/Mcs3g+7HyIX4XVJAk19cifwWTbyxCREK6PLilXsEo2K6lUVvbhXHmyZbhg8KKxPSWKhYjN&#10;mq7ylzpAiBfHlCE9qpnOJ6kwBua1ikWI2gGLYNaUMLUGpXn0uZYXp8ObpHdo9iDxJH/vJU6NXLDQ&#10;DRXnqMmNVVpGTIKSuqYnh6eVSVaRuTzCka5juIAkPdhmjzv0diB3cHwlkeQSINwwDzajQ0xovMbS&#10;Kou27ShR0ln/67395A+SwUpJj+kAJD83zAu0+M2Afl/K2SyNU1Zmx/MpFH9oeTi0mI0+t7ifEm+B&#10;41lM/lE9iq23+h6DvExZYWKGI/cA/qicx2Fq8RRwsVxmN4yQY/HS3DqegiecErx3u3vm3UimiIu5&#10;so+TxKpXnBp800ljl5toW5kJ94wrqJMUjF8m0fhUpPk+1LPX84O2+AsAAP//AwBQSwMEFAAGAAgA&#10;AAAhAGNCYH3bAAAABgEAAA8AAABkcnMvZG93bnJldi54bWxMjs1qwzAQhO+FvoPYQm+JnFBSx7Ec&#10;SqFQCj3U/Tkr1tYysVbGKztqnr7KqT0NwwwzX7mPrhczjtx5UrBaZiCQGm86ahV8vD8tchAcNBnd&#10;e0IFP8iwr66vSl0Yf6I3nOvQijRCXGgFNoShkJIbi07z0g9IKfv2o9Mh2bGVZtSnNO56uc6yjXS6&#10;o/Rg9YCPFptjPTkFL3ye5sbwa7TRPm8/v7JzTUelbm/iww5EwBj+ynDBT+hQJaaDn8iw6BUs8k1q&#10;Jr0HcYnzOxAHBetVDrIq5X/86hcAAP//AwBQSwECLQAUAAYACAAAACEAtoM4kv4AAADhAQAAEwAA&#10;AAAAAAAAAAAAAAAAAAAAW0NvbnRlbnRfVHlwZXNdLnhtbFBLAQItABQABgAIAAAAIQA4/SH/1gAA&#10;AJQBAAALAAAAAAAAAAAAAAAAAC8BAABfcmVscy8ucmVsc1BLAQItABQABgAIAAAAIQBYV4q8ggIA&#10;ABgFAAAOAAAAAAAAAAAAAAAAAC4CAABkcnMvZTJvRG9jLnhtbFBLAQItABQABgAIAAAAIQBjQmB9&#10;2wAAAAYBAAAPAAAAAAAAAAAAAAAAANwEAABkcnMvZG93bnJldi54bWxQSwUGAAAAAAQABADzAAAA&#10;5AUAAAAA&#10;" fillcolor="window" strokecolor="windowText" strokeweight="1pt">
                      <w10:wrap type="tight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  <w:t>MOVILIZACIÓN</w:t>
            </w:r>
          </w:p>
        </w:tc>
      </w:tr>
      <w:tr w:rsidR="00520F5F" w:rsidRPr="00520F5F" w14:paraId="1EEC3EDC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8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89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tbl>
            <w:tblPr>
              <w:tblStyle w:val="Tablaconcuadrcula5"/>
              <w:tblpPr w:leftFromText="141" w:rightFromText="141" w:vertAnchor="text" w:horzAnchor="margin" w:tblpY="-2611"/>
              <w:tblOverlap w:val="never"/>
              <w:tblW w:w="4675" w:type="dxa"/>
              <w:tblLayout w:type="fixed"/>
              <w:tblLook w:val="04A0" w:firstRow="1" w:lastRow="0" w:firstColumn="1" w:lastColumn="0" w:noHBand="0" w:noVBand="1"/>
            </w:tblPr>
            <w:tblGrid>
              <w:gridCol w:w="4675"/>
            </w:tblGrid>
            <w:tr w:rsidR="00520F5F" w:rsidRPr="00520F5F" w14:paraId="5F7897BF" w14:textId="77777777" w:rsidTr="0090519C">
              <w:trPr>
                <w:trHeight w:val="700"/>
              </w:trPr>
              <w:tc>
                <w:tcPr>
                  <w:tcW w:w="4675" w:type="dxa"/>
                  <w:tcBorders>
                    <w:top w:val="single" w:sz="2" w:space="0" w:color="000000"/>
                  </w:tcBorders>
                  <w:shd w:val="clear" w:color="auto" w:fill="FFFFFF"/>
                </w:tcPr>
                <w:tbl>
                  <w:tblPr>
                    <w:tblStyle w:val="Tablaconcuadrcula5"/>
                    <w:tblpPr w:leftFromText="141" w:rightFromText="141" w:vertAnchor="text" w:horzAnchor="margin" w:tblpY="92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692"/>
                  </w:tblGrid>
                  <w:tr w:rsidR="00520F5F" w:rsidRPr="00520F5F" w14:paraId="7E37CA56" w14:textId="77777777" w:rsidTr="0090519C">
                    <w:trPr>
                      <w:trHeight w:val="175"/>
                    </w:trPr>
                    <w:tc>
                      <w:tcPr>
                        <w:tcW w:w="2692" w:type="dxa"/>
                        <w:shd w:val="clear" w:color="auto" w:fill="F2F2F2"/>
                        <w:vAlign w:val="center"/>
                      </w:tcPr>
                      <w:p w14:paraId="156C7E59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Monto Total</w:t>
                        </w:r>
                      </w:p>
                    </w:tc>
                  </w:tr>
                  <w:tr w:rsidR="00520F5F" w:rsidRPr="00520F5F" w14:paraId="486F5775" w14:textId="77777777" w:rsidTr="0090519C">
                    <w:trPr>
                      <w:trHeight w:val="337"/>
                    </w:trPr>
                    <w:tc>
                      <w:tcPr>
                        <w:tcW w:w="2692" w:type="dxa"/>
                        <w:vAlign w:val="center"/>
                      </w:tcPr>
                      <w:p w14:paraId="3D5A335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$</w:t>
                        </w:r>
                      </w:p>
                    </w:tc>
                  </w:tr>
                </w:tbl>
                <w:p w14:paraId="727B03B6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744A3FA5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p w14:paraId="30626F80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21"/>
                <w:szCs w:val="21"/>
                <w:lang w:val="es-CL"/>
              </w:rPr>
            </w:pPr>
          </w:p>
          <w:p w14:paraId="4B5C57AB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sz w:val="18"/>
                <w:szCs w:val="18"/>
                <w:lang w:val="es-CL"/>
              </w:rPr>
              <w:t>OBSERVACIONES (Línea de Salida)</w:t>
            </w:r>
          </w:p>
          <w:tbl>
            <w:tblPr>
              <w:tblStyle w:val="Tablaconcuadrcula5"/>
              <w:tblpPr w:leftFromText="141" w:rightFromText="141" w:vertAnchor="text" w:horzAnchor="margin" w:tblpY="63"/>
              <w:tblOverlap w:val="never"/>
              <w:tblW w:w="0" w:type="auto"/>
              <w:tblLayout w:type="fixed"/>
              <w:tblLook w:val="04A0" w:firstRow="1" w:lastRow="0" w:firstColumn="1" w:lastColumn="0" w:noHBand="0" w:noVBand="1"/>
            </w:tblPr>
            <w:tblGrid>
              <w:gridCol w:w="5014"/>
            </w:tblGrid>
            <w:tr w:rsidR="00520F5F" w:rsidRPr="00520F5F" w14:paraId="2EA78164" w14:textId="77777777" w:rsidTr="0090519C">
              <w:trPr>
                <w:trHeight w:val="1967"/>
              </w:trPr>
              <w:tc>
                <w:tcPr>
                  <w:tcW w:w="5014" w:type="dxa"/>
                  <w:shd w:val="clear" w:color="auto" w:fill="FFFFFF"/>
                </w:tcPr>
                <w:tbl>
                  <w:tblPr>
                    <w:tblStyle w:val="Tablaconcuadrcula5"/>
                    <w:tblpPr w:leftFromText="141" w:rightFromText="141" w:vertAnchor="page" w:horzAnchor="margin" w:tblpY="61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36"/>
                    <w:gridCol w:w="1788"/>
                  </w:tblGrid>
                  <w:tr w:rsidR="00520F5F" w:rsidRPr="00520F5F" w14:paraId="3170A25D" w14:textId="77777777" w:rsidTr="0090519C">
                    <w:trPr>
                      <w:trHeight w:val="181"/>
                    </w:trPr>
                    <w:tc>
                      <w:tcPr>
                        <w:tcW w:w="236" w:type="dxa"/>
                      </w:tcPr>
                      <w:p w14:paraId="309C109E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88" w:type="dxa"/>
                      </w:tcPr>
                      <w:p w14:paraId="6E363A8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Quedó conforme</w:t>
                        </w:r>
                      </w:p>
                    </w:tc>
                  </w:tr>
                  <w:tr w:rsidR="00520F5F" w:rsidRPr="00520F5F" w14:paraId="398F4611" w14:textId="77777777" w:rsidTr="0090519C">
                    <w:trPr>
                      <w:trHeight w:val="181"/>
                    </w:trPr>
                    <w:tc>
                      <w:tcPr>
                        <w:tcW w:w="236" w:type="dxa"/>
                      </w:tcPr>
                      <w:p w14:paraId="4911A8B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88" w:type="dxa"/>
                      </w:tcPr>
                      <w:p w14:paraId="45827A01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 quedó conforme</w:t>
                        </w:r>
                      </w:p>
                    </w:tc>
                  </w:tr>
                </w:tbl>
                <w:tbl>
                  <w:tblPr>
                    <w:tblStyle w:val="Tablaconcuadrcula5"/>
                    <w:tblpPr w:leftFromText="141" w:rightFromText="141" w:vertAnchor="text" w:horzAnchor="page" w:tblpX="2676" w:tblpY="-190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36"/>
                    <w:gridCol w:w="1561"/>
                  </w:tblGrid>
                  <w:tr w:rsidR="00520F5F" w:rsidRPr="00520F5F" w14:paraId="08C3B5C5" w14:textId="77777777" w:rsidTr="0090519C">
                    <w:trPr>
                      <w:trHeight w:val="185"/>
                    </w:trPr>
                    <w:tc>
                      <w:tcPr>
                        <w:tcW w:w="236" w:type="dxa"/>
                      </w:tcPr>
                      <w:p w14:paraId="487FBB83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561" w:type="dxa"/>
                      </w:tcPr>
                      <w:p w14:paraId="6749796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Renunció al financiamiento</w:t>
                        </w:r>
                      </w:p>
                    </w:tc>
                  </w:tr>
                  <w:tr w:rsidR="00520F5F" w:rsidRPr="00520F5F" w14:paraId="7F7EB64C" w14:textId="77777777" w:rsidTr="0090519C">
                    <w:trPr>
                      <w:trHeight w:val="199"/>
                    </w:trPr>
                    <w:tc>
                      <w:tcPr>
                        <w:tcW w:w="236" w:type="dxa"/>
                      </w:tcPr>
                      <w:p w14:paraId="57210D5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561" w:type="dxa"/>
                      </w:tcPr>
                      <w:p w14:paraId="2A0AE84E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Abandonó el programa</w:t>
                        </w:r>
                      </w:p>
                    </w:tc>
                  </w:tr>
                  <w:tr w:rsidR="00520F5F" w:rsidRPr="00520F5F" w14:paraId="7412B2CA" w14:textId="77777777" w:rsidTr="0090519C">
                    <w:trPr>
                      <w:trHeight w:val="185"/>
                    </w:trPr>
                    <w:tc>
                      <w:tcPr>
                        <w:tcW w:w="236" w:type="dxa"/>
                      </w:tcPr>
                      <w:p w14:paraId="3B248A21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561" w:type="dxa"/>
                      </w:tcPr>
                      <w:p w14:paraId="03D3EC0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Fallecimiento</w:t>
                        </w:r>
                      </w:p>
                    </w:tc>
                  </w:tr>
                  <w:tr w:rsidR="00520F5F" w:rsidRPr="00520F5F" w14:paraId="6A7873CA" w14:textId="77777777" w:rsidTr="0090519C">
                    <w:trPr>
                      <w:trHeight w:val="185"/>
                    </w:trPr>
                    <w:tc>
                      <w:tcPr>
                        <w:tcW w:w="236" w:type="dxa"/>
                      </w:tcPr>
                      <w:p w14:paraId="0C61DEF4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561" w:type="dxa"/>
                      </w:tcPr>
                      <w:p w14:paraId="21B2FBF4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_______________</w:t>
                        </w:r>
                      </w:p>
                    </w:tc>
                  </w:tr>
                </w:tbl>
                <w:p w14:paraId="29FEF668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tbl>
                  <w:tblPr>
                    <w:tblStyle w:val="Tablaconcuadrcula5"/>
                    <w:tblpPr w:leftFromText="141" w:rightFromText="141" w:vertAnchor="text" w:horzAnchor="margin" w:tblpY="-3"/>
                    <w:tblOverlap w:val="never"/>
                    <w:tblW w:w="0" w:type="auto"/>
                    <w:tblBorders>
                      <w:top w:val="single" w:sz="4" w:space="0" w:color="000000"/>
                      <w:left w:val="single" w:sz="4" w:space="0" w:color="000000"/>
                      <w:bottom w:val="single" w:sz="4" w:space="0" w:color="000000"/>
                      <w:right w:val="single" w:sz="4" w:space="0" w:color="000000"/>
                      <w:insideH w:val="single" w:sz="4" w:space="0" w:color="000000"/>
                      <w:insideV w:val="single" w:sz="4" w:space="0" w:color="000000"/>
                    </w:tblBorders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36"/>
                    <w:gridCol w:w="1739"/>
                  </w:tblGrid>
                  <w:tr w:rsidR="00520F5F" w:rsidRPr="00520F5F" w14:paraId="0162EE84" w14:textId="77777777" w:rsidTr="0090519C">
                    <w:trPr>
                      <w:trHeight w:val="177"/>
                    </w:trPr>
                    <w:tc>
                      <w:tcPr>
                        <w:tcW w:w="236" w:type="dxa"/>
                      </w:tcPr>
                      <w:p w14:paraId="353FCE7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39" w:type="dxa"/>
                      </w:tcPr>
                      <w:p w14:paraId="6BDFBD0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Se realizó completamente</w:t>
                        </w:r>
                      </w:p>
                    </w:tc>
                  </w:tr>
                  <w:tr w:rsidR="00520F5F" w:rsidRPr="00520F5F" w14:paraId="41E500A4" w14:textId="77777777" w:rsidTr="0090519C">
                    <w:trPr>
                      <w:trHeight w:val="189"/>
                    </w:trPr>
                    <w:tc>
                      <w:tcPr>
                        <w:tcW w:w="236" w:type="dxa"/>
                      </w:tcPr>
                      <w:p w14:paraId="4B64E9F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39" w:type="dxa"/>
                      </w:tcPr>
                      <w:p w14:paraId="796F679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Se realizó parcialmente</w:t>
                        </w:r>
                      </w:p>
                    </w:tc>
                  </w:tr>
                  <w:tr w:rsidR="00520F5F" w:rsidRPr="00520F5F" w14:paraId="5F16E000" w14:textId="77777777" w:rsidTr="0090519C">
                    <w:trPr>
                      <w:trHeight w:val="177"/>
                    </w:trPr>
                    <w:tc>
                      <w:tcPr>
                        <w:tcW w:w="236" w:type="dxa"/>
                      </w:tcPr>
                      <w:p w14:paraId="09565AD7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39" w:type="dxa"/>
                      </w:tcPr>
                      <w:p w14:paraId="50E7939D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 se realizó la compra</w:t>
                        </w:r>
                      </w:p>
                    </w:tc>
                  </w:tr>
                </w:tbl>
                <w:p w14:paraId="0B9C4468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04F90C8C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61630444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p w14:paraId="6B1BA740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</w:tc>
      </w:tr>
    </w:tbl>
    <w:p w14:paraId="68343418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35BF6312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0A488807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1B9729E5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112EF642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51AA0111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01F7C0C5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18AB0602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7412364B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79B9DB98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6A2A5C43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762274E4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111"/>
        <w:tblW w:w="0" w:type="auto"/>
        <w:tblLook w:val="04A0" w:firstRow="1" w:lastRow="0" w:firstColumn="1" w:lastColumn="0" w:noHBand="0" w:noVBand="1"/>
      </w:tblPr>
      <w:tblGrid>
        <w:gridCol w:w="10076"/>
      </w:tblGrid>
      <w:tr w:rsidR="00520F5F" w:rsidRPr="00520F5F" w14:paraId="3710256B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768" w:type="dxa"/>
            <w:tcBorders>
              <w:top w:val="single" w:sz="4" w:space="0" w:color="000000"/>
              <w:right w:val="single" w:sz="4" w:space="0" w:color="BFBFBF"/>
            </w:tcBorders>
            <w:shd w:val="clear" w:color="auto" w:fill="BFBFBF"/>
            <w:vAlign w:val="center"/>
          </w:tcPr>
          <w:p w14:paraId="22EB4704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color w:val="auto"/>
                <w:sz w:val="18"/>
                <w:szCs w:val="18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57568" behindDoc="1" locked="0" layoutInCell="1" allowOverlap="1" wp14:anchorId="53616152" wp14:editId="59DF5F47">
                      <wp:simplePos x="0" y="0"/>
                      <wp:positionH relativeFrom="column">
                        <wp:posOffset>-21590</wp:posOffset>
                      </wp:positionH>
                      <wp:positionV relativeFrom="paragraph">
                        <wp:posOffset>-4445</wp:posOffset>
                      </wp:positionV>
                      <wp:extent cx="171450" cy="142875"/>
                      <wp:effectExtent l="0" t="0" r="19050" b="28575"/>
                      <wp:wrapTight wrapText="bothSides">
                        <wp:wrapPolygon edited="0">
                          <wp:start x="0" y="0"/>
                          <wp:lineTo x="0" y="23040"/>
                          <wp:lineTo x="21600" y="23040"/>
                          <wp:lineTo x="21600" y="0"/>
                          <wp:lineTo x="0" y="0"/>
                        </wp:wrapPolygon>
                      </wp:wrapTight>
                      <wp:docPr id="56" name="Rectángulo 5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71450" cy="142875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11997A06" id="Rectángulo 56" o:spid="_x0000_s1026" style="position:absolute;margin-left:-1.7pt;margin-top:-.35pt;width:13.5pt;height:11.25pt;z-index:-2515589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gL4wgQIAABgFAAAOAAAAZHJzL2Uyb0RvYy54bWysVEtu2zAQ3RfoHQjuG1mGHadG5MBI4KJA&#10;kARJiqwZirII8FeStuzepmfpxfpIKYnzWRXVgprhDOfz+IanZzutyFb4IK2paHk0okQYbmtp1hX9&#10;cb/6ckJJiMzUTFkjKroXgZ4tPn867dxcjG1rVS08QRAT5p2raBujmxdF4K3QLBxZJwyMjfWaRah+&#10;XdSedYiuVTEejY6LzvraectFCNi96I10keM3jeDxummCiERVFLXFvPq8Pqa1WJyy+doz10o+lMH+&#10;oQrNpEHS51AXLDKy8fJdKC25t8E28YhbXdimkVzkHtBNOXrTzV3LnMi9AJzgnmEK/y8sv9reeCLr&#10;ik6PKTFM445ugdqf32a9UZZgFxB1Lszheedu/KAFiKnfXeN1+qMTssuw7p9hFbtIODbLWTmZAnwO&#10;UzkZn8ymKWbxctj5EL8Jq0kSKuqRP4PJtpch9q5PLilXsErWK6lUVvbhXHmyZbhg8KK2HSWKhYjN&#10;iq7yN2R7dUwZ0qGa8WyUCmNgXqNYhKgdsAhmTQlTa1CaR59reXU6vEt6j2YPEo/y91Hi1MgFC21f&#10;cY6a3Nhcy4hJUFJX9OTwtDLJKjKXBzjSdfQXkKRHW+9xh9725A6OrySSXAKEG+bBZnSICY3XWBpl&#10;0bYdJEpa6399tJ/8QTJYKekwHYDk54Z5gRa/G9DvazmZpHHKymQ6G0Pxh5bHQ4vZ6HOL+ynxFjie&#10;xeQf1ZPYeKsfMMjLlBUmZjhy9+APynnspxZPARfLZXbDCDkWL82d4yl4winBe797YN4NZIq4mCv7&#10;NEls/oZTvW86aexyE20jM+FecAVRk4Lxy5Qdnoo034d69np50BZ/AQAA//8DAFBLAwQUAAYACAAA&#10;ACEAyVk7D9sAAAAGAQAADwAAAGRycy9kb3ducmV2LnhtbEyOQUvDQBSE74L/YXmCt3bTVmobsyki&#10;CCJ4MGrP2+wzG5p9G7KbdO2v93myp2GYYeYrdsl1YsIhtJ4ULOYZCKTam5YaBZ8fz7MNiBA1Gd15&#10;QgU/GGBXXl8VOjf+RO84VbERPEIh1wpsjH0uZagtOh3mvkfi7NsPTke2QyPNoE887jq5zLK1dLol&#10;frC6xyeL9bEanYLXcB6n2oS3ZJN92X7ts3NFR6Vub9LjA4iIKf6X4Q+f0aFkpoMfyQTRKZit7rjJ&#10;eg+C4+VqDeLAutiALAt5iV/+AgAA//8DAFBLAQItABQABgAIAAAAIQC2gziS/gAAAOEBAAATAAAA&#10;AAAAAAAAAAAAAAAAAABbQ29udGVudF9UeXBlc10ueG1sUEsBAi0AFAAGAAgAAAAhADj9If/WAAAA&#10;lAEAAAsAAAAAAAAAAAAAAAAALwEAAF9yZWxzLy5yZWxzUEsBAi0AFAAGAAgAAAAhAMGAvjCBAgAA&#10;GAUAAA4AAAAAAAAAAAAAAAAALgIAAGRycy9lMm9Eb2MueG1sUEsBAi0AFAAGAAgAAAAhAMlZOw/b&#10;AAAABgEAAA8AAAAAAAAAAAAAAAAA2wQAAGRycy9kb3ducmV2LnhtbFBLBQYAAAAABAAEAPMAAADj&#10;BQAAAAA=&#10;" fillcolor="window" strokecolor="windowText" strokeweight="1pt">
                      <w10:wrap type="tight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  <w:t>APOYO A LA POSTULACIÓN AL EMPLEO</w:t>
            </w:r>
          </w:p>
        </w:tc>
      </w:tr>
      <w:tr w:rsidR="00520F5F" w:rsidRPr="00520F5F" w14:paraId="771369F7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77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76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783FDC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21"/>
                <w:szCs w:val="21"/>
                <w:lang w:val="es-CL"/>
              </w:rPr>
            </w:pPr>
          </w:p>
          <w:tbl>
            <w:tblPr>
              <w:tblStyle w:val="Tablaconcuadrcula5"/>
              <w:tblpPr w:leftFromText="141" w:rightFromText="141" w:vertAnchor="text" w:horzAnchor="margin" w:tblpY="-2640"/>
              <w:tblOverlap w:val="never"/>
              <w:tblW w:w="10485" w:type="dxa"/>
              <w:tblLook w:val="04A0" w:firstRow="1" w:lastRow="0" w:firstColumn="1" w:lastColumn="0" w:noHBand="0" w:noVBand="1"/>
            </w:tblPr>
            <w:tblGrid>
              <w:gridCol w:w="10485"/>
            </w:tblGrid>
            <w:tr w:rsidR="00520F5F" w:rsidRPr="00520F5F" w14:paraId="45C1275C" w14:textId="77777777" w:rsidTr="0090519C">
              <w:trPr>
                <w:trHeight w:val="2547"/>
              </w:trPr>
              <w:tc>
                <w:tcPr>
                  <w:tcW w:w="10485" w:type="dxa"/>
                  <w:shd w:val="clear" w:color="auto" w:fill="FFFFFF"/>
                </w:tcPr>
                <w:p w14:paraId="7D36810F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tbl>
                  <w:tblPr>
                    <w:tblStyle w:val="Tablaconcuadrcula5"/>
                    <w:tblpPr w:leftFromText="141" w:rightFromText="141" w:vertAnchor="text" w:horzAnchor="margin" w:tblpY="-57"/>
                    <w:tblW w:w="0" w:type="auto"/>
                    <w:tblLook w:val="04A0" w:firstRow="1" w:lastRow="0" w:firstColumn="1" w:lastColumn="0" w:noHBand="0" w:noVBand="1"/>
                  </w:tblPr>
                  <w:tblGrid>
                    <w:gridCol w:w="425"/>
                    <w:gridCol w:w="426"/>
                    <w:gridCol w:w="2121"/>
                    <w:gridCol w:w="3969"/>
                  </w:tblGrid>
                  <w:tr w:rsidR="00520F5F" w:rsidRPr="00520F5F" w14:paraId="7BF013F5" w14:textId="77777777" w:rsidTr="0090519C">
                    <w:trPr>
                      <w:trHeight w:val="242"/>
                    </w:trPr>
                    <w:tc>
                      <w:tcPr>
                        <w:tcW w:w="6941" w:type="dxa"/>
                        <w:gridSpan w:val="4"/>
                        <w:shd w:val="clear" w:color="auto" w:fill="BFBFBF"/>
                      </w:tcPr>
                      <w:p w14:paraId="2F0207C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Indique el tipo de apoyo financiado. (marque sí o no para cada uno)</w:t>
                        </w:r>
                      </w:p>
                    </w:tc>
                  </w:tr>
                  <w:tr w:rsidR="00520F5F" w:rsidRPr="00520F5F" w14:paraId="5AF9590D" w14:textId="77777777" w:rsidTr="0090519C">
                    <w:trPr>
                      <w:trHeight w:val="242"/>
                    </w:trPr>
                    <w:tc>
                      <w:tcPr>
                        <w:tcW w:w="425" w:type="dxa"/>
                        <w:shd w:val="clear" w:color="auto" w:fill="BFBFBF"/>
                      </w:tcPr>
                      <w:p w14:paraId="443A9B95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Sí</w:t>
                        </w:r>
                      </w:p>
                    </w:tc>
                    <w:tc>
                      <w:tcPr>
                        <w:tcW w:w="426" w:type="dxa"/>
                        <w:shd w:val="clear" w:color="auto" w:fill="BFBFBF"/>
                      </w:tcPr>
                      <w:p w14:paraId="176F8D74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No</w:t>
                        </w:r>
                      </w:p>
                    </w:tc>
                    <w:tc>
                      <w:tcPr>
                        <w:tcW w:w="2121" w:type="dxa"/>
                        <w:tcBorders>
                          <w:bottom w:val="single" w:sz="4" w:space="0" w:color="auto"/>
                        </w:tcBorders>
                        <w:shd w:val="clear" w:color="auto" w:fill="BFBFBF"/>
                        <w:vAlign w:val="center"/>
                      </w:tcPr>
                      <w:p w14:paraId="2D926B51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TIPO DE TRÁMITE</w:t>
                        </w:r>
                      </w:p>
                    </w:tc>
                    <w:tc>
                      <w:tcPr>
                        <w:tcW w:w="3969" w:type="dxa"/>
                        <w:tcBorders>
                          <w:bottom w:val="single" w:sz="4" w:space="0" w:color="auto"/>
                        </w:tcBorders>
                        <w:shd w:val="clear" w:color="auto" w:fill="BFBFBF"/>
                        <w:vAlign w:val="center"/>
                      </w:tcPr>
                      <w:p w14:paraId="652BC389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Incluye</w:t>
                        </w:r>
                      </w:p>
                    </w:tc>
                  </w:tr>
                  <w:tr w:rsidR="00520F5F" w:rsidRPr="00520F5F" w14:paraId="26A717EB" w14:textId="77777777" w:rsidTr="0090519C">
                    <w:trPr>
                      <w:trHeight w:val="336"/>
                    </w:trPr>
                    <w:tc>
                      <w:tcPr>
                        <w:tcW w:w="425" w:type="dxa"/>
                      </w:tcPr>
                      <w:p w14:paraId="2ADA3259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6" w:type="dxa"/>
                        <w:tcBorders>
                          <w:right w:val="single" w:sz="4" w:space="0" w:color="auto"/>
                        </w:tcBorders>
                      </w:tcPr>
                      <w:p w14:paraId="0FCA4605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2121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5DECDE7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Asesorías laborales</w:t>
                        </w:r>
                      </w:p>
                    </w:tc>
                    <w:tc>
                      <w:tcPr>
                        <w:tcW w:w="3969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631E90D5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Para confección de CV, orientación o derivación a entrevistas laborales</w:t>
                        </w:r>
                      </w:p>
                    </w:tc>
                  </w:tr>
                  <w:tr w:rsidR="00520F5F" w:rsidRPr="00520F5F" w14:paraId="1A5A6C3F" w14:textId="77777777" w:rsidTr="0090519C">
                    <w:trPr>
                      <w:trHeight w:val="160"/>
                    </w:trPr>
                    <w:tc>
                      <w:tcPr>
                        <w:tcW w:w="425" w:type="dxa"/>
                      </w:tcPr>
                      <w:p w14:paraId="734D525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6" w:type="dxa"/>
                        <w:tcBorders>
                          <w:right w:val="single" w:sz="4" w:space="0" w:color="auto"/>
                        </w:tcBorders>
                      </w:tcPr>
                      <w:p w14:paraId="785D71E7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2121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33E7AD1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Difusión</w:t>
                        </w:r>
                      </w:p>
                    </w:tc>
                    <w:tc>
                      <w:tcPr>
                        <w:tcW w:w="3969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59E752A5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Tarjeta de presentación, CV para postular al trabajo dependiente</w:t>
                        </w:r>
                      </w:p>
                    </w:tc>
                  </w:tr>
                  <w:tr w:rsidR="00520F5F" w:rsidRPr="00520F5F" w14:paraId="3AEC181B" w14:textId="77777777" w:rsidTr="0090519C">
                    <w:trPr>
                      <w:trHeight w:val="375"/>
                    </w:trPr>
                    <w:tc>
                      <w:tcPr>
                        <w:tcW w:w="425" w:type="dxa"/>
                      </w:tcPr>
                      <w:p w14:paraId="19F75A5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6" w:type="dxa"/>
                        <w:tcBorders>
                          <w:right w:val="single" w:sz="4" w:space="0" w:color="auto"/>
                        </w:tcBorders>
                      </w:tcPr>
                      <w:p w14:paraId="4152ABCE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2121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1B95C7A5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bCs/>
                            <w:sz w:val="16"/>
                            <w:szCs w:val="16"/>
                            <w:lang w:val="es-CL"/>
                          </w:rPr>
                          <w:t>Vestuario y/o indumentaria de trabajo</w:t>
                        </w:r>
                      </w:p>
                    </w:tc>
                    <w:tc>
                      <w:tcPr>
                        <w:tcW w:w="3969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5C18B53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Ropa de trabajo para presentación personal o uniformes, pecheras, chalecos reflectantes, cascos, lentes, fajas, calzado, etc. (</w:t>
                        </w:r>
                        <w:r w:rsidRPr="00520F5F">
                          <w:rPr>
                            <w:rFonts w:ascii="Calibri" w:eastAsia="Times New Roman" w:hAnsi="Calibri" w:cs="Calibri"/>
                            <w:sz w:val="14"/>
                            <w:szCs w:val="16"/>
                            <w:lang w:val="es-CL"/>
                          </w:rPr>
                          <w:t>Excluye maquinarias y herramientas)</w:t>
                        </w:r>
                      </w:p>
                    </w:tc>
                  </w:tr>
                </w:tbl>
                <w:tbl>
                  <w:tblPr>
                    <w:tblStyle w:val="Tablaconcuadrcula5"/>
                    <w:tblpPr w:leftFromText="141" w:rightFromText="141" w:vertAnchor="text" w:horzAnchor="page" w:tblpX="7356" w:tblpY="396"/>
                    <w:tblOverlap w:val="never"/>
                    <w:tblW w:w="0" w:type="auto"/>
                    <w:tblLook w:val="04A0" w:firstRow="1" w:lastRow="0" w:firstColumn="1" w:lastColumn="0" w:noHBand="0" w:noVBand="1"/>
                  </w:tblPr>
                  <w:tblGrid>
                    <w:gridCol w:w="2212"/>
                  </w:tblGrid>
                  <w:tr w:rsidR="00520F5F" w:rsidRPr="00520F5F" w14:paraId="691BF4F8" w14:textId="77777777" w:rsidTr="0090519C">
                    <w:trPr>
                      <w:trHeight w:val="205"/>
                    </w:trPr>
                    <w:tc>
                      <w:tcPr>
                        <w:tcW w:w="2212" w:type="dxa"/>
                        <w:shd w:val="clear" w:color="auto" w:fill="F2F2F2"/>
                        <w:vAlign w:val="center"/>
                      </w:tcPr>
                      <w:p w14:paraId="0E658E97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Monto Total</w:t>
                        </w:r>
                      </w:p>
                    </w:tc>
                  </w:tr>
                  <w:tr w:rsidR="00520F5F" w:rsidRPr="00520F5F" w14:paraId="223A0717" w14:textId="77777777" w:rsidTr="0090519C">
                    <w:trPr>
                      <w:trHeight w:val="546"/>
                    </w:trPr>
                    <w:tc>
                      <w:tcPr>
                        <w:tcW w:w="2212" w:type="dxa"/>
                        <w:vAlign w:val="center"/>
                      </w:tcPr>
                      <w:p w14:paraId="7091BE2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$</w:t>
                        </w:r>
                      </w:p>
                    </w:tc>
                  </w:tr>
                </w:tbl>
                <w:p w14:paraId="272EB421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p w14:paraId="1E0FD84E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sz w:val="18"/>
                <w:szCs w:val="18"/>
                <w:lang w:val="es-CL"/>
              </w:rPr>
              <w:t>OBSERVACIONES (Línea de Salida)</w:t>
            </w:r>
          </w:p>
          <w:tbl>
            <w:tblPr>
              <w:tblStyle w:val="Tablaconcuadrcula5"/>
              <w:tblpPr w:leftFromText="141" w:rightFromText="141" w:vertAnchor="text" w:horzAnchor="margin" w:tblpY="63"/>
              <w:tblOverlap w:val="never"/>
              <w:tblW w:w="0" w:type="auto"/>
              <w:tblLook w:val="04A0" w:firstRow="1" w:lastRow="0" w:firstColumn="1" w:lastColumn="0" w:noHBand="0" w:noVBand="1"/>
            </w:tblPr>
            <w:tblGrid>
              <w:gridCol w:w="5014"/>
            </w:tblGrid>
            <w:tr w:rsidR="00520F5F" w:rsidRPr="00520F5F" w14:paraId="3CDB675A" w14:textId="77777777" w:rsidTr="0090519C">
              <w:trPr>
                <w:trHeight w:val="1550"/>
              </w:trPr>
              <w:tc>
                <w:tcPr>
                  <w:tcW w:w="5014" w:type="dxa"/>
                  <w:shd w:val="clear" w:color="auto" w:fill="FFFFFF"/>
                </w:tcPr>
                <w:tbl>
                  <w:tblPr>
                    <w:tblStyle w:val="Tablaconcuadrcula5"/>
                    <w:tblpPr w:leftFromText="141" w:rightFromText="141" w:vertAnchor="text" w:horzAnchor="margin" w:tblpXSpec="right" w:tblpY="70"/>
                    <w:tblOverlap w:val="never"/>
                    <w:tblW w:w="0" w:type="auto"/>
                    <w:tblLook w:val="04A0" w:firstRow="1" w:lastRow="0" w:firstColumn="1" w:lastColumn="0" w:noHBand="0" w:noVBand="1"/>
                  </w:tblPr>
                  <w:tblGrid>
                    <w:gridCol w:w="234"/>
                    <w:gridCol w:w="1771"/>
                  </w:tblGrid>
                  <w:tr w:rsidR="00520F5F" w:rsidRPr="00520F5F" w14:paraId="24CB9615" w14:textId="77777777" w:rsidTr="0090519C">
                    <w:trPr>
                      <w:trHeight w:val="185"/>
                    </w:trPr>
                    <w:tc>
                      <w:tcPr>
                        <w:tcW w:w="234" w:type="dxa"/>
                      </w:tcPr>
                      <w:p w14:paraId="60E9E0AE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71" w:type="dxa"/>
                      </w:tcPr>
                      <w:p w14:paraId="075D63D5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Renunció al financiamiento</w:t>
                        </w:r>
                      </w:p>
                    </w:tc>
                  </w:tr>
                  <w:tr w:rsidR="00520F5F" w:rsidRPr="00520F5F" w14:paraId="6CA0317C" w14:textId="77777777" w:rsidTr="0090519C">
                    <w:trPr>
                      <w:trHeight w:val="199"/>
                    </w:trPr>
                    <w:tc>
                      <w:tcPr>
                        <w:tcW w:w="234" w:type="dxa"/>
                      </w:tcPr>
                      <w:p w14:paraId="314963D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71" w:type="dxa"/>
                      </w:tcPr>
                      <w:p w14:paraId="6788227E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Abandonó el programa</w:t>
                        </w:r>
                      </w:p>
                    </w:tc>
                  </w:tr>
                  <w:tr w:rsidR="00520F5F" w:rsidRPr="00520F5F" w14:paraId="7D819AD5" w14:textId="77777777" w:rsidTr="0090519C">
                    <w:trPr>
                      <w:trHeight w:val="185"/>
                    </w:trPr>
                    <w:tc>
                      <w:tcPr>
                        <w:tcW w:w="234" w:type="dxa"/>
                      </w:tcPr>
                      <w:p w14:paraId="58974999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71" w:type="dxa"/>
                      </w:tcPr>
                      <w:p w14:paraId="3EEF4D9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Fallecimiento</w:t>
                        </w:r>
                      </w:p>
                    </w:tc>
                  </w:tr>
                  <w:tr w:rsidR="00520F5F" w:rsidRPr="00520F5F" w14:paraId="17017CB9" w14:textId="77777777" w:rsidTr="0090519C">
                    <w:trPr>
                      <w:trHeight w:val="185"/>
                    </w:trPr>
                    <w:tc>
                      <w:tcPr>
                        <w:tcW w:w="234" w:type="dxa"/>
                      </w:tcPr>
                      <w:p w14:paraId="701DE7E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71" w:type="dxa"/>
                      </w:tcPr>
                      <w:p w14:paraId="46571D07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_________________</w:t>
                        </w:r>
                      </w:p>
                    </w:tc>
                  </w:tr>
                </w:tbl>
                <w:tbl>
                  <w:tblPr>
                    <w:tblStyle w:val="Tablaconcuadrcula5"/>
                    <w:tblpPr w:leftFromText="141" w:rightFromText="141" w:vertAnchor="page" w:horzAnchor="margin" w:tblpY="61"/>
                    <w:tblOverlap w:val="never"/>
                    <w:tblW w:w="0" w:type="auto"/>
                    <w:tblLook w:val="04A0" w:firstRow="1" w:lastRow="0" w:firstColumn="1" w:lastColumn="0" w:noHBand="0" w:noVBand="1"/>
                  </w:tblPr>
                  <w:tblGrid>
                    <w:gridCol w:w="225"/>
                    <w:gridCol w:w="1788"/>
                  </w:tblGrid>
                  <w:tr w:rsidR="00520F5F" w:rsidRPr="00520F5F" w14:paraId="190EBC9C" w14:textId="77777777" w:rsidTr="0090519C">
                    <w:trPr>
                      <w:trHeight w:val="181"/>
                    </w:trPr>
                    <w:tc>
                      <w:tcPr>
                        <w:tcW w:w="225" w:type="dxa"/>
                      </w:tcPr>
                      <w:p w14:paraId="2F1A7D41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88" w:type="dxa"/>
                      </w:tcPr>
                      <w:p w14:paraId="2643FB5C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Quedó conforme</w:t>
                        </w:r>
                      </w:p>
                    </w:tc>
                  </w:tr>
                  <w:tr w:rsidR="00520F5F" w:rsidRPr="00520F5F" w14:paraId="1FCE2450" w14:textId="77777777" w:rsidTr="0090519C">
                    <w:trPr>
                      <w:trHeight w:val="181"/>
                    </w:trPr>
                    <w:tc>
                      <w:tcPr>
                        <w:tcW w:w="225" w:type="dxa"/>
                      </w:tcPr>
                      <w:p w14:paraId="65666B63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88" w:type="dxa"/>
                      </w:tcPr>
                      <w:p w14:paraId="25329014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 quedó conforme</w:t>
                        </w:r>
                      </w:p>
                    </w:tc>
                  </w:tr>
                </w:tbl>
                <w:p w14:paraId="4253CAC2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23964913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tbl>
                  <w:tblPr>
                    <w:tblStyle w:val="Tablaconcuadrcula5"/>
                    <w:tblpPr w:leftFromText="141" w:rightFromText="141" w:vertAnchor="text" w:horzAnchor="margin" w:tblpY="246"/>
                    <w:tblOverlap w:val="never"/>
                    <w:tblW w:w="0" w:type="auto"/>
                    <w:tblBorders>
                      <w:top w:val="single" w:sz="4" w:space="0" w:color="000000"/>
                      <w:left w:val="single" w:sz="4" w:space="0" w:color="000000"/>
                      <w:bottom w:val="single" w:sz="4" w:space="0" w:color="000000"/>
                      <w:right w:val="single" w:sz="4" w:space="0" w:color="000000"/>
                      <w:insideH w:val="single" w:sz="4" w:space="0" w:color="000000"/>
                      <w:insideV w:val="single" w:sz="4" w:space="0" w:color="000000"/>
                    </w:tblBorders>
                    <w:tblLook w:val="04A0" w:firstRow="1" w:lastRow="0" w:firstColumn="1" w:lastColumn="0" w:noHBand="0" w:noVBand="1"/>
                  </w:tblPr>
                  <w:tblGrid>
                    <w:gridCol w:w="225"/>
                    <w:gridCol w:w="2198"/>
                  </w:tblGrid>
                  <w:tr w:rsidR="00520F5F" w:rsidRPr="00520F5F" w14:paraId="67311CFD" w14:textId="77777777" w:rsidTr="0090519C">
                    <w:trPr>
                      <w:trHeight w:val="177"/>
                    </w:trPr>
                    <w:tc>
                      <w:tcPr>
                        <w:tcW w:w="225" w:type="dxa"/>
                      </w:tcPr>
                      <w:p w14:paraId="577E1426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98" w:type="dxa"/>
                      </w:tcPr>
                      <w:p w14:paraId="1AD7E321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Se realizó completamente</w:t>
                        </w:r>
                      </w:p>
                    </w:tc>
                  </w:tr>
                  <w:tr w:rsidR="00520F5F" w:rsidRPr="00520F5F" w14:paraId="598AF358" w14:textId="77777777" w:rsidTr="0090519C">
                    <w:trPr>
                      <w:trHeight w:val="189"/>
                    </w:trPr>
                    <w:tc>
                      <w:tcPr>
                        <w:tcW w:w="225" w:type="dxa"/>
                      </w:tcPr>
                      <w:p w14:paraId="6231F1F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98" w:type="dxa"/>
                      </w:tcPr>
                      <w:p w14:paraId="311DA68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Se realizó parcialmente</w:t>
                        </w:r>
                      </w:p>
                    </w:tc>
                  </w:tr>
                  <w:tr w:rsidR="00520F5F" w:rsidRPr="00520F5F" w14:paraId="2223C0F3" w14:textId="77777777" w:rsidTr="0090519C">
                    <w:trPr>
                      <w:trHeight w:val="177"/>
                    </w:trPr>
                    <w:tc>
                      <w:tcPr>
                        <w:tcW w:w="225" w:type="dxa"/>
                      </w:tcPr>
                      <w:p w14:paraId="42A6506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98" w:type="dxa"/>
                      </w:tcPr>
                      <w:p w14:paraId="01688786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 se realizó la compra</w:t>
                        </w:r>
                      </w:p>
                    </w:tc>
                  </w:tr>
                </w:tbl>
                <w:p w14:paraId="50ADF6A1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p w14:paraId="4818B638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</w:tc>
      </w:tr>
    </w:tbl>
    <w:p w14:paraId="3ED530F3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="7"/>
        <w:tblW w:w="0" w:type="auto"/>
        <w:tblLook w:val="04A0" w:firstRow="1" w:lastRow="0" w:firstColumn="1" w:lastColumn="0" w:noHBand="0" w:noVBand="1"/>
      </w:tblPr>
      <w:tblGrid>
        <w:gridCol w:w="10076"/>
      </w:tblGrid>
      <w:tr w:rsidR="00520F5F" w:rsidRPr="00520F5F" w14:paraId="572F2591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768" w:type="dxa"/>
            <w:tcBorders>
              <w:top w:val="single" w:sz="4" w:space="0" w:color="000000"/>
              <w:right w:val="single" w:sz="4" w:space="0" w:color="BFBFBF"/>
            </w:tcBorders>
            <w:shd w:val="clear" w:color="auto" w:fill="BFBFBF"/>
            <w:vAlign w:val="center"/>
          </w:tcPr>
          <w:p w14:paraId="13C3BCD0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color w:val="auto"/>
                <w:sz w:val="18"/>
                <w:szCs w:val="18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60640" behindDoc="1" locked="0" layoutInCell="1" allowOverlap="1" wp14:anchorId="6957147C" wp14:editId="4CB9D640">
                      <wp:simplePos x="0" y="0"/>
                      <wp:positionH relativeFrom="column">
                        <wp:posOffset>-60325</wp:posOffset>
                      </wp:positionH>
                      <wp:positionV relativeFrom="paragraph">
                        <wp:posOffset>-7620</wp:posOffset>
                      </wp:positionV>
                      <wp:extent cx="171450" cy="142875"/>
                      <wp:effectExtent l="0" t="0" r="19050" b="28575"/>
                      <wp:wrapTight wrapText="bothSides">
                        <wp:wrapPolygon edited="0">
                          <wp:start x="0" y="0"/>
                          <wp:lineTo x="0" y="23040"/>
                          <wp:lineTo x="21600" y="23040"/>
                          <wp:lineTo x="21600" y="0"/>
                          <wp:lineTo x="0" y="0"/>
                        </wp:wrapPolygon>
                      </wp:wrapTight>
                      <wp:docPr id="57" name="Rectángulo 5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71450" cy="142875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7C2EB4A5" id="Rectángulo 57" o:spid="_x0000_s1026" style="position:absolute;margin-left:-4.75pt;margin-top:-.6pt;width:13.5pt;height:11.25pt;z-index:-2515558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3enBVgQIAABgFAAAOAAAAZHJzL2Uyb0RvYy54bWysVEtu2zAQ3RfoHQjuG9mGXadC5MBI4KJA&#10;kAR1iqwZirII8FeStuzepmfpxfpIKYnzWRXVgprhDOfz+IZn53utyE74IK2p6PhkRIkw3NbSbCr6&#10;42716ZSSEJmpmbJGVPQgAj1ffPxw1rlSTGxrVS08QRATys5VtI3RlUUReCs0CyfWCQNjY71mEarf&#10;FLVnHaJrVUxGo89FZ33tvOUiBOxe9ka6yPGbRvB40zRBRKIqitpiXn1eH9JaLM5YufHMtZIPZbB/&#10;qEIzaZD0KdQli4xsvXwTSkvubbBNPOFWF7ZpJBe5B3QzHr3qZt0yJ3IvACe4J5jC/wvLr3e3nsi6&#10;orM5JYZp3NF3oPbnt9lslSXYBUSdCyU81+7WD1qAmPrdN16nPzoh+wzr4QlWsY+EY3M8H09nAJ/D&#10;NJ5OTuezFLN4Pux8iF+F1SQJFfXIn8Fku6sQe9dHl5QrWCXrlVQqK4dwoTzZMVwweFHbjhLFQsRm&#10;RVf5G7K9OKYM6VDNZD5KhTEwr1EsQtQOWASzoYSpDSjNo8+1vDgd3iS9Q7NHiUf5ey9xauSShbav&#10;OEdNbqzUMmISlNQVPT0+rUyyiszlAY50Hf0FJOnB1gfcobc9uYPjK4kkVwDhlnmwGR1iQuMNlkZZ&#10;tG0HiZLW+l/v7Sd/kAxWSjpMByD5uWVeoMVvBvT7Mp5O0zhlZTqbT6D4Y8vDscVs9YXF/YzxFjie&#10;xeQf1aPYeKvvMcjLlBUmZjhy9+APykXspxZPARfLZXbDCDkWr8za8RQ84ZTgvdvfM+8GMkVczLV9&#10;nCRWvuJU75tOGrvcRtvITLhnXEHUpGD8MmWHpyLN97GevZ4ftMVfAAAA//8DAFBLAwQUAAYACAAA&#10;ACEAmxVyF9sAAAAHAQAADwAAAGRycy9kb3ducmV2LnhtbEyOzUvEMBTE74L/Q3iCt920FT+2Nl1E&#10;EETwYP04Z5tnU7Z5KU3ajfvX+/akp2GYYeZXbZMbxIJT6D0pyNcZCKTWm546BR/vT6s7ECFqMnrw&#10;hAp+MMC2Pj+rdGn8gd5waWIneIRCqRXYGMdSytBadDqs/YjE2befnI5sp06aSR943A2yyLIb6XRP&#10;/GD1iI8W230zOwUv4TgvrQmvySb7vPn8yo4N7ZW6vEgP9yAipvhXhhM+o0PNTDs/kwliULDaXHOT&#10;NS9AnPJb9jsFRX4Fsq7kf/76FwAA//8DAFBLAQItABQABgAIAAAAIQC2gziS/gAAAOEBAAATAAAA&#10;AAAAAAAAAAAAAAAAAABbQ29udGVudF9UeXBlc10ueG1sUEsBAi0AFAAGAAgAAAAhADj9If/WAAAA&#10;lAEAAAsAAAAAAAAAAAAAAAAALwEAAF9yZWxzLy5yZWxzUEsBAi0AFAAGAAgAAAAhAHd6cFWBAgAA&#10;GAUAAA4AAAAAAAAAAAAAAAAALgIAAGRycy9lMm9Eb2MueG1sUEsBAi0AFAAGAAgAAAAhAJsVchfb&#10;AAAABwEAAA8AAAAAAAAAAAAAAAAA2wQAAGRycy9kb3ducmV2LnhtbFBLBQYAAAAABAAEAPMAAADj&#10;BQAAAAA=&#10;" fillcolor="window" strokecolor="windowText" strokeweight="1pt">
                      <w10:wrap type="tight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  <w:t>PROMOCIÓN DEL AUTOEMPLEO</w:t>
            </w:r>
          </w:p>
        </w:tc>
      </w:tr>
      <w:tr w:rsidR="00520F5F" w:rsidRPr="00520F5F" w14:paraId="3B0D330F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06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76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tbl>
            <w:tblPr>
              <w:tblStyle w:val="Tablaconcuadrcula5"/>
              <w:tblpPr w:leftFromText="141" w:rightFromText="141" w:vertAnchor="text" w:horzAnchor="margin" w:tblpY="-2686"/>
              <w:tblOverlap w:val="never"/>
              <w:tblW w:w="10458" w:type="dxa"/>
              <w:tblLook w:val="04A0" w:firstRow="1" w:lastRow="0" w:firstColumn="1" w:lastColumn="0" w:noHBand="0" w:noVBand="1"/>
            </w:tblPr>
            <w:tblGrid>
              <w:gridCol w:w="10458"/>
            </w:tblGrid>
            <w:tr w:rsidR="00520F5F" w:rsidRPr="00520F5F" w14:paraId="761B1F1E" w14:textId="77777777" w:rsidTr="0090519C">
              <w:trPr>
                <w:trHeight w:val="1686"/>
              </w:trPr>
              <w:tc>
                <w:tcPr>
                  <w:tcW w:w="10458" w:type="dxa"/>
                  <w:shd w:val="clear" w:color="auto" w:fill="FFFFFF"/>
                </w:tcPr>
                <w:tbl>
                  <w:tblPr>
                    <w:tblStyle w:val="Tablaconcuadrcula4-nfasis34"/>
                    <w:tblpPr w:leftFromText="141" w:rightFromText="141" w:vertAnchor="text" w:horzAnchor="margin" w:tblpY="73"/>
                    <w:tblOverlap w:val="never"/>
                    <w:tblW w:w="0" w:type="auto"/>
                    <w:tblLook w:val="04A0" w:firstRow="1" w:lastRow="0" w:firstColumn="1" w:lastColumn="0" w:noHBand="0" w:noVBand="1"/>
                  </w:tblPr>
                  <w:tblGrid>
                    <w:gridCol w:w="7508"/>
                  </w:tblGrid>
                  <w:tr w:rsidR="00520F5F" w:rsidRPr="00520F5F" w14:paraId="790587B4" w14:textId="77777777" w:rsidTr="0090519C">
                    <w:trPr>
        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      </w:trPr>
                    <w:tc>
                      <w:tcPr>
      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      <w:tcW w:w="7508" w:type="dxa"/>
                        <w:tcBorders>
                          <w:bottom w:val="single" w:sz="4" w:space="0" w:color="auto"/>
                        </w:tcBorders>
                      </w:tcPr>
                      <w:p w14:paraId="46C119B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color w:val="auto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color w:val="auto"/>
                            <w:sz w:val="16"/>
                            <w:szCs w:val="16"/>
                            <w:lang w:val="es-CL"/>
                          </w:rPr>
                          <w:t>Indique sector, rama y actividad de la economía en que se enmarca el bien financiado (ver anexo 3)</w:t>
                        </w:r>
                      </w:p>
                    </w:tc>
                  </w:tr>
                  <w:tr w:rsidR="00520F5F" w:rsidRPr="00520F5F" w14:paraId="53139299" w14:textId="77777777" w:rsidTr="0090519C">
                    <w:trPr>
  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  <w:trHeight w:val="1209"/>
                    </w:trPr>
                    <w:tc>
                      <w:tcPr>
      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      <w:tcW w:w="7508" w:type="dxa"/>
                        <w:tcBorders>
                          <w:top w:val="single" w:sz="4" w:space="0" w:color="auto"/>
                        </w:tcBorders>
                        <w:shd w:val="clear" w:color="auto" w:fill="FFFFFF"/>
                      </w:tcPr>
                      <w:tbl>
                        <w:tblPr>
                          <w:tblStyle w:val="Tablaconcuadrcula5oscura-nfasis33"/>
                          <w:tblpPr w:leftFromText="141" w:rightFromText="141" w:vertAnchor="text" w:horzAnchor="margin" w:tblpY="213"/>
                          <w:tblOverlap w:val="never"/>
                          <w:tblW w:w="0" w:type="auto"/>
                          <w:tblBorders>
                            <w:top w:val="single" w:sz="4" w:space="0" w:color="BFBFBF"/>
                            <w:left w:val="single" w:sz="4" w:space="0" w:color="BFBFBF"/>
                            <w:bottom w:val="single" w:sz="4" w:space="0" w:color="BFBFBF"/>
                            <w:right w:val="single" w:sz="4" w:space="0" w:color="BFBFBF"/>
                            <w:insideH w:val="single" w:sz="4" w:space="0" w:color="auto"/>
                            <w:insideV w:val="single" w:sz="4" w:space="0" w:color="auto"/>
                          </w:tblBorders>
                          <w:tblLook w:val="04A0" w:firstRow="1" w:lastRow="0" w:firstColumn="1" w:lastColumn="0" w:noHBand="0" w:noVBand="1"/>
                        </w:tblPr>
                        <w:tblGrid>
                          <w:gridCol w:w="421"/>
                          <w:gridCol w:w="1723"/>
                        </w:tblGrid>
                        <w:tr w:rsidR="00520F5F" w:rsidRPr="00520F5F" w14:paraId="3A8A0E00" w14:textId="77777777" w:rsidTr="0090519C">
                          <w:trPr>
              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              <w:trHeight w:val="266"/>
                          </w:trPr>
                          <w:tc>
                            <w:tcPr>
            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            <w:tcW w:w="2144" w:type="dxa"/>
                              <w:gridSpan w:val="2"/>
                              <w:tcBorders>
                                <w:top w:val="single" w:sz="4" w:space="0" w:color="BFBFBF"/>
                                <w:left w:val="single" w:sz="4" w:space="0" w:color="BFBFBF"/>
                                <w:bottom w:val="single" w:sz="4" w:space="0" w:color="BFBFBF"/>
                                <w:right w:val="single" w:sz="4" w:space="0" w:color="BFBFBF"/>
                              </w:tcBorders>
                              <w:shd w:val="clear" w:color="auto" w:fill="BFBFBF"/>
                            </w:tcPr>
                            <w:p w14:paraId="643403FE" w14:textId="77777777" w:rsidR="00520F5F" w:rsidRPr="00520F5F" w:rsidRDefault="00520F5F" w:rsidP="00520F5F">
                              <w:pPr>
                                <w:spacing w:after="0"/>
                                <w:rPr>
                                  <w:rFonts w:ascii="Calibri" w:eastAsia="Times New Roman" w:hAnsi="Calibri"/>
                                  <w:i/>
                                  <w:color w:val="auto"/>
                                  <w:sz w:val="16"/>
                                  <w:szCs w:val="16"/>
                                  <w:lang w:val="es-CL"/>
                                </w:rPr>
                              </w:pPr>
                              <w:r w:rsidRPr="00520F5F">
                                <w:rPr>
                                  <w:rFonts w:ascii="Calibri" w:eastAsia="Times New Roman" w:hAnsi="Calibri"/>
                                  <w:i/>
                                  <w:color w:val="auto"/>
                                  <w:sz w:val="16"/>
                                  <w:szCs w:val="16"/>
                                  <w:lang w:val="es-CL"/>
                                </w:rPr>
                                <w:t>Sector de la economía</w:t>
                              </w:r>
                            </w:p>
                          </w:tc>
                        </w:tr>
                        <w:tr w:rsidR="00520F5F" w:rsidRPr="00520F5F" w14:paraId="49EACC0B" w14:textId="77777777" w:rsidTr="0090519C">
                          <w:trPr>
        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        <w:trHeight w:val="130"/>
                          </w:trPr>
                          <w:tc>
                            <w:tcPr>
            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            <w:tcW w:w="421" w:type="dxa"/>
                              <w:tcBorders>
                                <w:top w:val="single" w:sz="4" w:space="0" w:color="BFBFBF"/>
                              </w:tcBorders>
                              <w:shd w:val="clear" w:color="auto" w:fill="F2F2F2"/>
                            </w:tcPr>
                            <w:p w14:paraId="5D47F0F6" w14:textId="77777777" w:rsidR="00520F5F" w:rsidRPr="00520F5F" w:rsidRDefault="00520F5F" w:rsidP="00520F5F">
                              <w:pPr>
                                <w:spacing w:after="0"/>
                                <w:rPr>
                                  <w:rFonts w:ascii="Calibri" w:eastAsia="Times New Roman" w:hAnsi="Calibri"/>
                                  <w:color w:val="auto"/>
                                  <w:sz w:val="16"/>
                                  <w:szCs w:val="16"/>
                                  <w:lang w:val="es-CL"/>
                                </w:rPr>
                              </w:pPr>
                            </w:p>
                          </w:tc>
                          <w:tc>
                            <w:tcPr>
                              <w:tcW w:w="1723" w:type="dxa"/>
                              <w:tcBorders>
                                <w:top w:val="single" w:sz="4" w:space="0" w:color="BFBFBF"/>
                              </w:tcBorders>
                              <w:shd w:val="clear" w:color="auto" w:fill="F2F2F2"/>
                            </w:tcPr>
                            <w:p w14:paraId="2BF3FAD7" w14:textId="77777777" w:rsidR="00520F5F" w:rsidRPr="00520F5F" w:rsidRDefault="00520F5F" w:rsidP="00520F5F">
                              <w:pPr>
                                <w:spacing w:after="0"/>
            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            <w:rPr>
                                  <w:rFonts w:ascii="Calibri" w:eastAsia="Times New Roman" w:hAnsi="Calibri"/>
                                  <w:sz w:val="16"/>
                                  <w:szCs w:val="16"/>
                                  <w:lang w:val="es-CL"/>
                                </w:rPr>
                              </w:pPr>
                              <w:r w:rsidRPr="00520F5F">
                                <w:rPr>
                                  <w:rFonts w:ascii="Calibri" w:eastAsia="Times New Roman" w:hAnsi="Calibri"/>
                                  <w:sz w:val="16"/>
                                  <w:szCs w:val="16"/>
                                  <w:lang w:val="es-CL"/>
                                </w:rPr>
                                <w:t xml:space="preserve">Producción </w:t>
                              </w:r>
                            </w:p>
                          </w:tc>
                        </w:tr>
                        <w:tr w:rsidR="00520F5F" w:rsidRPr="00520F5F" w14:paraId="6636CEA4" w14:textId="77777777" w:rsidTr="0090519C">
                          <w:trPr>
                            <w:trHeight w:val="148"/>
                          </w:trPr>
                          <w:tc>
                            <w:tcPr>
            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            <w:tcW w:w="421" w:type="dxa"/>
                              <w:shd w:val="clear" w:color="auto" w:fill="FFFFFF"/>
                            </w:tcPr>
                            <w:p w14:paraId="4FA295D7" w14:textId="77777777" w:rsidR="00520F5F" w:rsidRPr="00520F5F" w:rsidRDefault="00520F5F" w:rsidP="00520F5F">
                              <w:pPr>
                                <w:spacing w:after="0"/>
                                <w:rPr>
                                  <w:rFonts w:ascii="Calibri" w:eastAsia="Times New Roman" w:hAnsi="Calibri"/>
                                  <w:color w:val="auto"/>
                                  <w:sz w:val="16"/>
                                  <w:szCs w:val="16"/>
                                  <w:lang w:val="es-CL"/>
                                </w:rPr>
                              </w:pPr>
                            </w:p>
                          </w:tc>
                          <w:tc>
                            <w:tcPr>
                              <w:tcW w:w="1723" w:type="dxa"/>
                              <w:shd w:val="clear" w:color="auto" w:fill="FFFFFF"/>
                            </w:tcPr>
                            <w:p w14:paraId="2B5B3CC3" w14:textId="77777777" w:rsidR="00520F5F" w:rsidRPr="00520F5F" w:rsidRDefault="00520F5F" w:rsidP="00520F5F">
                              <w:pPr>
                                <w:spacing w:after="0"/>
              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              <w:rPr>
                                  <w:rFonts w:ascii="Calibri" w:eastAsia="Times New Roman" w:hAnsi="Calibri"/>
                                  <w:sz w:val="16"/>
                                  <w:szCs w:val="16"/>
                                  <w:lang w:val="es-CL"/>
                                </w:rPr>
                              </w:pPr>
                              <w:r w:rsidRPr="00520F5F">
                                <w:rPr>
                                  <w:rFonts w:ascii="Calibri" w:eastAsia="Times New Roman" w:hAnsi="Calibri"/>
                                  <w:sz w:val="16"/>
                                  <w:szCs w:val="16"/>
                                  <w:lang w:val="es-CL"/>
                                </w:rPr>
                                <w:t>Servicio</w:t>
                              </w:r>
                            </w:p>
                          </w:tc>
                        </w:tr>
                        <w:tr w:rsidR="00520F5F" w:rsidRPr="00520F5F" w14:paraId="22D6799C" w14:textId="77777777" w:rsidTr="0090519C">
                          <w:trPr>
        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        <w:trHeight w:val="64"/>
                          </w:trPr>
                          <w:tc>
                            <w:tcPr>
            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            <w:tcW w:w="421" w:type="dxa"/>
                              <w:shd w:val="clear" w:color="auto" w:fill="F2F2F2"/>
                            </w:tcPr>
                            <w:p w14:paraId="5FA2668F" w14:textId="77777777" w:rsidR="00520F5F" w:rsidRPr="00520F5F" w:rsidRDefault="00520F5F" w:rsidP="00520F5F">
                              <w:pPr>
                                <w:spacing w:after="0"/>
                                <w:rPr>
                                  <w:rFonts w:ascii="Calibri" w:eastAsia="Times New Roman" w:hAnsi="Calibri"/>
                                  <w:color w:val="auto"/>
                                  <w:sz w:val="16"/>
                                  <w:szCs w:val="16"/>
                                  <w:lang w:val="es-CL"/>
                                </w:rPr>
                              </w:pPr>
                            </w:p>
                          </w:tc>
                          <w:tc>
                            <w:tcPr>
                              <w:tcW w:w="1723" w:type="dxa"/>
                              <w:shd w:val="clear" w:color="auto" w:fill="F2F2F2"/>
                            </w:tcPr>
                            <w:p w14:paraId="744554E3" w14:textId="77777777" w:rsidR="00520F5F" w:rsidRPr="00520F5F" w:rsidRDefault="00520F5F" w:rsidP="00520F5F">
                              <w:pPr>
                                <w:spacing w:after="0"/>
            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            <w:rPr>
                                  <w:rFonts w:ascii="Calibri" w:eastAsia="Times New Roman" w:hAnsi="Calibri"/>
                                  <w:sz w:val="16"/>
                                  <w:szCs w:val="16"/>
                                  <w:lang w:val="es-CL"/>
                                </w:rPr>
                              </w:pPr>
                              <w:r w:rsidRPr="00520F5F">
                                <w:rPr>
                                  <w:rFonts w:ascii="Calibri" w:eastAsia="Times New Roman" w:hAnsi="Calibri"/>
                                  <w:sz w:val="16"/>
                                  <w:szCs w:val="16"/>
                                  <w:lang w:val="es-CL"/>
                                </w:rPr>
                                <w:t>Comercio</w:t>
                              </w:r>
                            </w:p>
                          </w:tc>
                        </w:tr>
                      </w:tbl>
                      <w:tbl>
                        <w:tblPr>
                          <w:tblStyle w:val="Tablaconcuadrcula4-nfasis34"/>
                          <w:tblpPr w:leftFromText="141" w:rightFromText="141" w:vertAnchor="text" w:horzAnchor="margin" w:tblpXSpec="right" w:tblpY="242"/>
                          <w:tblOverlap w:val="never"/>
                          <w:tblW w:w="0" w:type="auto"/>
                          <w:tblLook w:val="04A0" w:firstRow="1" w:lastRow="0" w:firstColumn="1" w:lastColumn="0" w:noHBand="0" w:noVBand="1"/>
                        </w:tblPr>
                        <w:tblGrid>
                          <w:gridCol w:w="454"/>
                          <w:gridCol w:w="455"/>
                          <w:gridCol w:w="454"/>
                          <w:gridCol w:w="455"/>
                          <w:gridCol w:w="456"/>
                        </w:tblGrid>
                        <w:tr w:rsidR="00520F5F" w:rsidRPr="00520F5F" w14:paraId="4C7DB5DA" w14:textId="77777777" w:rsidTr="0090519C">
                          <w:trPr>
              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              <w:trHeight w:val="261"/>
                          </w:trPr>
                          <w:tc>
                            <w:tcPr>
            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            <w:tcW w:w="2274" w:type="dxa"/>
                              <w:gridSpan w:val="5"/>
                              <w:tcBorders>
                                <w:bottom w:val="single" w:sz="4" w:space="0" w:color="auto"/>
                              </w:tcBorders>
                              <w:shd w:val="clear" w:color="auto" w:fill="BFBFBF"/>
                            </w:tcPr>
                            <w:p w14:paraId="190413F1" w14:textId="77777777" w:rsidR="00520F5F" w:rsidRPr="00520F5F" w:rsidRDefault="00520F5F" w:rsidP="00520F5F">
                              <w:pPr>
                                <w:spacing w:after="0"/>
                                <w:rPr>
                                  <w:rFonts w:ascii="Calibri" w:eastAsia="Times New Roman" w:hAnsi="Calibri"/>
                                  <w:color w:val="auto"/>
                                  <w:sz w:val="16"/>
                                  <w:szCs w:val="16"/>
                                  <w:lang w:val="es-CL"/>
                                </w:rPr>
                              </w:pPr>
                              <w:r w:rsidRPr="00520F5F">
                                <w:rPr>
                                  <w:rFonts w:ascii="Calibri" w:eastAsia="Times New Roman" w:hAnsi="Calibri"/>
                                  <w:i/>
                                  <w:color w:val="auto"/>
                                  <w:sz w:val="16"/>
                                  <w:szCs w:val="16"/>
                                  <w:lang w:val="es-CL"/>
                                </w:rPr>
                                <w:t>Código de Actividad (5 dígitos)</w:t>
                              </w:r>
                            </w:p>
                          </w:tc>
                        </w:tr>
                        <w:tr w:rsidR="00520F5F" w:rsidRPr="00520F5F" w14:paraId="07E8EC74" w14:textId="77777777" w:rsidTr="0090519C">
                          <w:trPr>
        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        <w:trHeight w:val="261"/>
                          </w:trPr>
                          <w:tc>
                            <w:tcPr>
            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            <w:tcW w:w="454" w:type="dxa"/>
                              <w:tcBorders>
                                <w:top w:val="single" w:sz="4" w:space="0" w:color="auto"/>
                                <w:bottom w:val="single" w:sz="4" w:space="0" w:color="auto"/>
                                <w:right w:val="single" w:sz="4" w:space="0" w:color="auto"/>
                              </w:tcBorders>
                            </w:tcPr>
                            <w:p w14:paraId="0DB659F8" w14:textId="77777777" w:rsidR="00520F5F" w:rsidRPr="00520F5F" w:rsidRDefault="00520F5F" w:rsidP="00520F5F">
                              <w:pPr>
                                <w:spacing w:after="0"/>
                                <w:rPr>
                                  <w:rFonts w:ascii="Calibri" w:eastAsia="Times New Roman" w:hAnsi="Calibri"/>
                                  <w:sz w:val="16"/>
                                  <w:szCs w:val="16"/>
                                  <w:lang w:val="es-CL"/>
                                </w:rPr>
                              </w:pPr>
                            </w:p>
                          </w:tc>
                          <w:tc>
                            <w:tcPr>
                              <w:tcW w:w="455" w:type="dxa"/>
                              <w:tcBorders>
                                <w:top w:val="single" w:sz="4" w:space="0" w:color="auto"/>
                                <w:bottom w:val="single" w:sz="4" w:space="0" w:color="auto"/>
                                <w:right w:val="single" w:sz="4" w:space="0" w:color="auto"/>
                              </w:tcBorders>
                            </w:tcPr>
                            <w:p w14:paraId="27A6368B" w14:textId="77777777" w:rsidR="00520F5F" w:rsidRPr="00520F5F" w:rsidRDefault="00520F5F" w:rsidP="00520F5F">
                              <w:pPr>
                                <w:spacing w:after="0"/>
            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            <w:rPr>
                                  <w:rFonts w:ascii="Calibri" w:eastAsia="Times New Roman" w:hAnsi="Calibri"/>
                                  <w:b/>
                                  <w:bCs/>
                                  <w:sz w:val="16"/>
                                  <w:szCs w:val="16"/>
                                  <w:lang w:val="es-CL"/>
                                </w:rPr>
                              </w:pPr>
                            </w:p>
                          </w:tc>
                          <w:tc>
                            <w:tcPr>
                              <w:tcW w:w="454" w:type="dxa"/>
                              <w:tcBorders>
                                <w:top w:val="single" w:sz="4" w:space="0" w:color="auto"/>
                                <w:bottom w:val="single" w:sz="4" w:space="0" w:color="auto"/>
                                <w:right w:val="single" w:sz="4" w:space="0" w:color="auto"/>
                              </w:tcBorders>
                            </w:tcPr>
                            <w:p w14:paraId="2E8735DC" w14:textId="77777777" w:rsidR="00520F5F" w:rsidRPr="00520F5F" w:rsidRDefault="00520F5F" w:rsidP="00520F5F">
                              <w:pPr>
                                <w:spacing w:after="0"/>
            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            <w:rPr>
                                  <w:rFonts w:ascii="Calibri" w:eastAsia="Times New Roman" w:hAnsi="Calibri"/>
                                  <w:sz w:val="16"/>
                                  <w:szCs w:val="16"/>
                                  <w:lang w:val="es-CL"/>
                                </w:rPr>
                              </w:pPr>
                            </w:p>
                          </w:tc>
                          <w:tc>
                            <w:tcPr>
                              <w:tcW w:w="455" w:type="dxa"/>
                              <w:tcBorders>
                                <w:top w:val="single" w:sz="4" w:space="0" w:color="auto"/>
                                <w:left w:val="single" w:sz="4" w:space="0" w:color="auto"/>
                                <w:bottom w:val="single" w:sz="4" w:space="0" w:color="auto"/>
                                <w:right w:val="single" w:sz="4" w:space="0" w:color="auto"/>
                              </w:tcBorders>
                            </w:tcPr>
                            <w:p w14:paraId="1429F7B7" w14:textId="77777777" w:rsidR="00520F5F" w:rsidRPr="00520F5F" w:rsidRDefault="00520F5F" w:rsidP="00520F5F">
                              <w:pPr>
                                <w:spacing w:after="0"/>
            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            <w:rPr>
                                  <w:rFonts w:ascii="Calibri" w:eastAsia="Times New Roman" w:hAnsi="Calibri"/>
                                  <w:sz w:val="16"/>
                                  <w:szCs w:val="16"/>
                                  <w:lang w:val="es-CL"/>
                                </w:rPr>
                              </w:pPr>
                            </w:p>
                          </w:tc>
                          <w:tc>
                            <w:tcPr>
                              <w:tcW w:w="456" w:type="dxa"/>
                              <w:tcBorders>
                                <w:top w:val="single" w:sz="4" w:space="0" w:color="auto"/>
                                <w:left w:val="single" w:sz="4" w:space="0" w:color="auto"/>
                                <w:bottom w:val="single" w:sz="4" w:space="0" w:color="auto"/>
                              </w:tcBorders>
                            </w:tcPr>
                            <w:p w14:paraId="2910E333" w14:textId="77777777" w:rsidR="00520F5F" w:rsidRPr="00520F5F" w:rsidRDefault="00520F5F" w:rsidP="00520F5F">
                              <w:pPr>
                                <w:spacing w:after="0"/>
            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            <w:rPr>
                                  <w:rFonts w:ascii="Calibri" w:eastAsia="Times New Roman" w:hAnsi="Calibri"/>
                                  <w:sz w:val="16"/>
                                  <w:szCs w:val="16"/>
                                  <w:lang w:val="es-CL"/>
                                </w:rPr>
                              </w:pPr>
                            </w:p>
                          </w:tc>
                        </w:tr>
                      </w:tbl>
                      <w:tbl>
                        <w:tblPr>
                          <w:tblStyle w:val="Tablaconcuadrcula4-nfasis34"/>
                          <w:tblpPr w:leftFromText="141" w:rightFromText="141" w:vertAnchor="text" w:horzAnchor="margin" w:tblpXSpec="center" w:tblpY="243"/>
                          <w:tblOverlap w:val="never"/>
                          <w:tblW w:w="0" w:type="auto"/>
                          <w:tblLook w:val="04A0" w:firstRow="1" w:lastRow="0" w:firstColumn="1" w:lastColumn="0" w:noHBand="0" w:noVBand="1"/>
                        </w:tblPr>
                        <w:tblGrid>
                          <w:gridCol w:w="580"/>
                          <w:gridCol w:w="571"/>
                          <w:gridCol w:w="687"/>
                        </w:tblGrid>
                        <w:tr w:rsidR="00520F5F" w:rsidRPr="00520F5F" w14:paraId="2D4A60B1" w14:textId="77777777" w:rsidTr="0090519C">
                          <w:trPr>
              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              <w:trHeight w:val="226"/>
                          </w:trPr>
                          <w:tc>
                            <w:tcPr>
            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            <w:tcW w:w="1838" w:type="dxa"/>
                              <w:gridSpan w:val="3"/>
                              <w:tcBorders>
                                <w:bottom w:val="single" w:sz="4" w:space="0" w:color="auto"/>
                              </w:tcBorders>
                              <w:shd w:val="clear" w:color="auto" w:fill="BFBFBF"/>
                            </w:tcPr>
                            <w:p w14:paraId="0DC3D837" w14:textId="77777777" w:rsidR="00520F5F" w:rsidRPr="00520F5F" w:rsidRDefault="00520F5F" w:rsidP="00520F5F">
                              <w:pPr>
                                <w:spacing w:after="0"/>
                                <w:rPr>
                                  <w:rFonts w:ascii="Calibri" w:eastAsia="Times New Roman" w:hAnsi="Calibri"/>
                                  <w:color w:val="auto"/>
                                  <w:sz w:val="16"/>
                                  <w:szCs w:val="16"/>
                                  <w:lang w:val="es-CL"/>
                                </w:rPr>
                              </w:pPr>
                              <w:r w:rsidRPr="00520F5F">
                                <w:rPr>
                                  <w:rFonts w:ascii="Calibri" w:eastAsia="Times New Roman" w:hAnsi="Calibri"/>
                                  <w:i/>
                                  <w:color w:val="auto"/>
                                  <w:sz w:val="16"/>
                                  <w:szCs w:val="16"/>
                                  <w:lang w:val="es-CL"/>
                                </w:rPr>
                                <w:t>Código de Rama (3 dígitos)</w:t>
                              </w:r>
                            </w:p>
                          </w:tc>
                        </w:tr>
                        <w:tr w:rsidR="00520F5F" w:rsidRPr="00520F5F" w14:paraId="64200C0B" w14:textId="77777777" w:rsidTr="0090519C">
                          <w:trPr>
        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        <w:trHeight w:val="226"/>
                          </w:trPr>
                          <w:tc>
                            <w:tcPr>
            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            <w:tcW w:w="580" w:type="dxa"/>
                              <w:tcBorders>
                                <w:top w:val="single" w:sz="4" w:space="0" w:color="auto"/>
                                <w:bottom w:val="single" w:sz="4" w:space="0" w:color="auto"/>
                                <w:right w:val="single" w:sz="4" w:space="0" w:color="auto"/>
                              </w:tcBorders>
                            </w:tcPr>
                            <w:p w14:paraId="196C2E4F" w14:textId="77777777" w:rsidR="00520F5F" w:rsidRPr="00520F5F" w:rsidRDefault="00520F5F" w:rsidP="00520F5F">
                              <w:pPr>
                                <w:spacing w:after="0"/>
                                <w:rPr>
                                  <w:rFonts w:ascii="Calibri" w:eastAsia="Times New Roman" w:hAnsi="Calibri"/>
                                  <w:sz w:val="16"/>
                                  <w:szCs w:val="16"/>
                                  <w:lang w:val="es-CL"/>
                                </w:rPr>
                              </w:pPr>
                            </w:p>
                          </w:tc>
                          <w:tc>
                            <w:tcPr>
                              <w:tcW w:w="571" w:type="dxa"/>
                              <w:tcBorders>
                                <w:top w:val="single" w:sz="4" w:space="0" w:color="auto"/>
                                <w:left w:val="single" w:sz="4" w:space="0" w:color="auto"/>
                                <w:bottom w:val="single" w:sz="4" w:space="0" w:color="auto"/>
                                <w:right w:val="single" w:sz="4" w:space="0" w:color="auto"/>
                              </w:tcBorders>
                            </w:tcPr>
                            <w:p w14:paraId="66395587" w14:textId="77777777" w:rsidR="00520F5F" w:rsidRPr="00520F5F" w:rsidRDefault="00520F5F" w:rsidP="00520F5F">
                              <w:pPr>
                                <w:spacing w:after="0"/>
            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            <w:rPr>
                                  <w:rFonts w:ascii="Calibri" w:eastAsia="Times New Roman" w:hAnsi="Calibri"/>
                                  <w:sz w:val="16"/>
                                  <w:szCs w:val="16"/>
                                  <w:lang w:val="es-CL"/>
                                </w:rPr>
                              </w:pPr>
                            </w:p>
                          </w:tc>
                          <w:tc>
                            <w:tcPr>
                              <w:tcW w:w="687" w:type="dxa"/>
                              <w:tcBorders>
                                <w:top w:val="single" w:sz="4" w:space="0" w:color="auto"/>
                                <w:left w:val="single" w:sz="4" w:space="0" w:color="auto"/>
                                <w:bottom w:val="single" w:sz="4" w:space="0" w:color="auto"/>
                              </w:tcBorders>
                            </w:tcPr>
                            <w:p w14:paraId="40930B29" w14:textId="77777777" w:rsidR="00520F5F" w:rsidRPr="00520F5F" w:rsidRDefault="00520F5F" w:rsidP="00520F5F">
                              <w:pPr>
                                <w:spacing w:after="0"/>
              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              <w:rPr>
                                  <w:rFonts w:ascii="Calibri" w:eastAsia="Times New Roman" w:hAnsi="Calibri"/>
                                  <w:sz w:val="16"/>
                                  <w:szCs w:val="16"/>
                                  <w:lang w:val="es-CL"/>
                                </w:rPr>
                              </w:pPr>
                            </w:p>
                          </w:tc>
                        </w:tr>
                      </w:tbl>
                      <w:p w14:paraId="3C7AEE45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</w:tr>
                </w:tbl>
                <w:p w14:paraId="30EBE700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tbl>
                  <w:tblPr>
                    <w:tblStyle w:val="Tablaconcuadrcula5"/>
                    <w:tblpPr w:leftFromText="141" w:rightFromText="141" w:vertAnchor="text" w:horzAnchor="page" w:tblpX="7896" w:tblpY="-89"/>
                    <w:tblOverlap w:val="never"/>
                    <w:tblW w:w="0" w:type="auto"/>
                    <w:tblLook w:val="04A0" w:firstRow="1" w:lastRow="0" w:firstColumn="1" w:lastColumn="0" w:noHBand="0" w:noVBand="1"/>
                  </w:tblPr>
                  <w:tblGrid>
                    <w:gridCol w:w="1986"/>
                  </w:tblGrid>
                  <w:tr w:rsidR="00520F5F" w:rsidRPr="00520F5F" w14:paraId="4363D72F" w14:textId="77777777" w:rsidTr="0090519C">
                    <w:trPr>
                      <w:trHeight w:val="246"/>
                    </w:trPr>
                    <w:tc>
                      <w:tcPr>
                        <w:tcW w:w="1986" w:type="dxa"/>
                        <w:shd w:val="clear" w:color="auto" w:fill="F2F2F2"/>
                        <w:vAlign w:val="center"/>
                      </w:tcPr>
                      <w:p w14:paraId="6509C8A9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Monto Total</w:t>
                        </w:r>
                      </w:p>
                    </w:tc>
                  </w:tr>
                  <w:tr w:rsidR="00520F5F" w:rsidRPr="00520F5F" w14:paraId="6A8F0623" w14:textId="77777777" w:rsidTr="0090519C">
                    <w:trPr>
                      <w:trHeight w:val="514"/>
                    </w:trPr>
                    <w:tc>
                      <w:tcPr>
                        <w:tcW w:w="1986" w:type="dxa"/>
                        <w:vAlign w:val="center"/>
                      </w:tcPr>
                      <w:p w14:paraId="6842ED1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$</w:t>
                        </w:r>
                      </w:p>
                    </w:tc>
                  </w:tr>
                </w:tbl>
                <w:p w14:paraId="0BEB6B0C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61766846" w14:textId="77777777" w:rsidR="00520F5F" w:rsidRPr="00520F5F" w:rsidRDefault="00520F5F" w:rsidP="00520F5F">
                  <w:pPr>
                    <w:tabs>
                      <w:tab w:val="left" w:pos="6924"/>
                    </w:tabs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168B391F" w14:textId="77777777" w:rsidR="00520F5F" w:rsidRPr="00520F5F" w:rsidRDefault="00520F5F" w:rsidP="00520F5F">
                  <w:pPr>
                    <w:tabs>
                      <w:tab w:val="left" w:pos="6924"/>
                    </w:tabs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p w14:paraId="0985BF55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21"/>
                <w:szCs w:val="21"/>
                <w:lang w:val="es-CL"/>
              </w:rPr>
            </w:pPr>
          </w:p>
          <w:p w14:paraId="6B09D60D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sz w:val="18"/>
                <w:szCs w:val="18"/>
                <w:lang w:val="es-CL"/>
              </w:rPr>
              <w:t>OBSERVACIONES (Línea de Salida)</w:t>
            </w:r>
          </w:p>
          <w:tbl>
            <w:tblPr>
              <w:tblStyle w:val="Tablaconcuadrcula5"/>
              <w:tblpPr w:leftFromText="141" w:rightFromText="141" w:vertAnchor="text" w:horzAnchor="margin" w:tblpY="63"/>
              <w:tblOverlap w:val="never"/>
              <w:tblW w:w="0" w:type="auto"/>
              <w:tblLook w:val="04A0" w:firstRow="1" w:lastRow="0" w:firstColumn="1" w:lastColumn="0" w:noHBand="0" w:noVBand="1"/>
            </w:tblPr>
            <w:tblGrid>
              <w:gridCol w:w="5014"/>
            </w:tblGrid>
            <w:tr w:rsidR="00520F5F" w:rsidRPr="00520F5F" w14:paraId="73A40870" w14:textId="77777777" w:rsidTr="0090519C">
              <w:trPr>
                <w:trHeight w:val="1550"/>
              </w:trPr>
              <w:tc>
                <w:tcPr>
                  <w:tcW w:w="5014" w:type="dxa"/>
                  <w:shd w:val="clear" w:color="auto" w:fill="FFFFFF"/>
                </w:tcPr>
                <w:tbl>
                  <w:tblPr>
                    <w:tblStyle w:val="Tablaconcuadrcula5"/>
                    <w:tblpPr w:leftFromText="141" w:rightFromText="141" w:vertAnchor="text" w:horzAnchor="margin" w:tblpXSpec="right" w:tblpY="70"/>
                    <w:tblOverlap w:val="never"/>
                    <w:tblW w:w="0" w:type="auto"/>
                    <w:tblLook w:val="04A0" w:firstRow="1" w:lastRow="0" w:firstColumn="1" w:lastColumn="0" w:noHBand="0" w:noVBand="1"/>
                  </w:tblPr>
                  <w:tblGrid>
                    <w:gridCol w:w="234"/>
                    <w:gridCol w:w="1771"/>
                  </w:tblGrid>
                  <w:tr w:rsidR="00520F5F" w:rsidRPr="00520F5F" w14:paraId="093F7B7F" w14:textId="77777777" w:rsidTr="0090519C">
                    <w:trPr>
                      <w:trHeight w:val="185"/>
                    </w:trPr>
                    <w:tc>
                      <w:tcPr>
                        <w:tcW w:w="234" w:type="dxa"/>
                      </w:tcPr>
                      <w:p w14:paraId="7365971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71" w:type="dxa"/>
                      </w:tcPr>
                      <w:p w14:paraId="1B61928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Renunció al financiamiento</w:t>
                        </w:r>
                      </w:p>
                    </w:tc>
                  </w:tr>
                  <w:tr w:rsidR="00520F5F" w:rsidRPr="00520F5F" w14:paraId="4D42A0A2" w14:textId="77777777" w:rsidTr="0090519C">
                    <w:trPr>
                      <w:trHeight w:val="199"/>
                    </w:trPr>
                    <w:tc>
                      <w:tcPr>
                        <w:tcW w:w="234" w:type="dxa"/>
                      </w:tcPr>
                      <w:p w14:paraId="637175ED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71" w:type="dxa"/>
                      </w:tcPr>
                      <w:p w14:paraId="12C5E72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Abandonó el programa</w:t>
                        </w:r>
                      </w:p>
                    </w:tc>
                  </w:tr>
                  <w:tr w:rsidR="00520F5F" w:rsidRPr="00520F5F" w14:paraId="3FAE6B3A" w14:textId="77777777" w:rsidTr="0090519C">
                    <w:trPr>
                      <w:trHeight w:val="185"/>
                    </w:trPr>
                    <w:tc>
                      <w:tcPr>
                        <w:tcW w:w="234" w:type="dxa"/>
                      </w:tcPr>
                      <w:p w14:paraId="1019474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71" w:type="dxa"/>
                      </w:tcPr>
                      <w:p w14:paraId="34D08C9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Fallecimiento</w:t>
                        </w:r>
                      </w:p>
                    </w:tc>
                  </w:tr>
                  <w:tr w:rsidR="00520F5F" w:rsidRPr="00520F5F" w14:paraId="1CB3D4A3" w14:textId="77777777" w:rsidTr="0090519C">
                    <w:trPr>
                      <w:trHeight w:val="185"/>
                    </w:trPr>
                    <w:tc>
                      <w:tcPr>
                        <w:tcW w:w="234" w:type="dxa"/>
                      </w:tcPr>
                      <w:p w14:paraId="215458E7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71" w:type="dxa"/>
                      </w:tcPr>
                      <w:p w14:paraId="3BE35EAD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_________________</w:t>
                        </w:r>
                      </w:p>
                    </w:tc>
                  </w:tr>
                </w:tbl>
                <w:tbl>
                  <w:tblPr>
                    <w:tblStyle w:val="Tablaconcuadrcula5"/>
                    <w:tblpPr w:leftFromText="141" w:rightFromText="141" w:vertAnchor="page" w:horzAnchor="margin" w:tblpY="61"/>
                    <w:tblOverlap w:val="never"/>
                    <w:tblW w:w="0" w:type="auto"/>
                    <w:tblLook w:val="04A0" w:firstRow="1" w:lastRow="0" w:firstColumn="1" w:lastColumn="0" w:noHBand="0" w:noVBand="1"/>
                  </w:tblPr>
                  <w:tblGrid>
                    <w:gridCol w:w="225"/>
                    <w:gridCol w:w="1788"/>
                  </w:tblGrid>
                  <w:tr w:rsidR="00520F5F" w:rsidRPr="00520F5F" w14:paraId="28F9C9F4" w14:textId="77777777" w:rsidTr="0090519C">
                    <w:trPr>
                      <w:trHeight w:val="181"/>
                    </w:trPr>
                    <w:tc>
                      <w:tcPr>
                        <w:tcW w:w="225" w:type="dxa"/>
                      </w:tcPr>
                      <w:p w14:paraId="39F1372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88" w:type="dxa"/>
                      </w:tcPr>
                      <w:p w14:paraId="75DC8C2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Quedó conforme</w:t>
                        </w:r>
                      </w:p>
                    </w:tc>
                  </w:tr>
                  <w:tr w:rsidR="00520F5F" w:rsidRPr="00520F5F" w14:paraId="7A659DBD" w14:textId="77777777" w:rsidTr="0090519C">
                    <w:trPr>
                      <w:trHeight w:val="181"/>
                    </w:trPr>
                    <w:tc>
                      <w:tcPr>
                        <w:tcW w:w="225" w:type="dxa"/>
                      </w:tcPr>
                      <w:p w14:paraId="11C54D04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88" w:type="dxa"/>
                      </w:tcPr>
                      <w:p w14:paraId="59284ED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 quedó conforme</w:t>
                        </w:r>
                      </w:p>
                    </w:tc>
                  </w:tr>
                </w:tbl>
                <w:p w14:paraId="276163BB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5E3BD160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tbl>
                  <w:tblPr>
                    <w:tblStyle w:val="Tablaconcuadrcula5"/>
                    <w:tblpPr w:leftFromText="141" w:rightFromText="141" w:vertAnchor="text" w:horzAnchor="margin" w:tblpY="246"/>
                    <w:tblOverlap w:val="never"/>
                    <w:tblW w:w="0" w:type="auto"/>
                    <w:tblBorders>
                      <w:top w:val="single" w:sz="4" w:space="0" w:color="000000"/>
                      <w:left w:val="single" w:sz="4" w:space="0" w:color="000000"/>
                      <w:bottom w:val="single" w:sz="4" w:space="0" w:color="000000"/>
                      <w:right w:val="single" w:sz="4" w:space="0" w:color="000000"/>
                      <w:insideH w:val="single" w:sz="4" w:space="0" w:color="000000"/>
                      <w:insideV w:val="single" w:sz="4" w:space="0" w:color="000000"/>
                    </w:tblBorders>
                    <w:tblLook w:val="04A0" w:firstRow="1" w:lastRow="0" w:firstColumn="1" w:lastColumn="0" w:noHBand="0" w:noVBand="1"/>
                  </w:tblPr>
                  <w:tblGrid>
                    <w:gridCol w:w="225"/>
                    <w:gridCol w:w="2198"/>
                  </w:tblGrid>
                  <w:tr w:rsidR="00520F5F" w:rsidRPr="00520F5F" w14:paraId="4CDE8EDE" w14:textId="77777777" w:rsidTr="0090519C">
                    <w:trPr>
                      <w:trHeight w:val="177"/>
                    </w:trPr>
                    <w:tc>
                      <w:tcPr>
                        <w:tcW w:w="225" w:type="dxa"/>
                      </w:tcPr>
                      <w:p w14:paraId="37DC44E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98" w:type="dxa"/>
                      </w:tcPr>
                      <w:p w14:paraId="184C9436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Se realizó completamente</w:t>
                        </w:r>
                      </w:p>
                    </w:tc>
                  </w:tr>
                  <w:tr w:rsidR="00520F5F" w:rsidRPr="00520F5F" w14:paraId="3D33D676" w14:textId="77777777" w:rsidTr="0090519C">
                    <w:trPr>
                      <w:trHeight w:val="189"/>
                    </w:trPr>
                    <w:tc>
                      <w:tcPr>
                        <w:tcW w:w="225" w:type="dxa"/>
                      </w:tcPr>
                      <w:p w14:paraId="111BBDC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98" w:type="dxa"/>
                      </w:tcPr>
                      <w:p w14:paraId="704C610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Se realizó parcialmente</w:t>
                        </w:r>
                      </w:p>
                    </w:tc>
                  </w:tr>
                  <w:tr w:rsidR="00520F5F" w:rsidRPr="00520F5F" w14:paraId="7652AB03" w14:textId="77777777" w:rsidTr="0090519C">
                    <w:trPr>
                      <w:trHeight w:val="177"/>
                    </w:trPr>
                    <w:tc>
                      <w:tcPr>
                        <w:tcW w:w="225" w:type="dxa"/>
                      </w:tcPr>
                      <w:p w14:paraId="08B74343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98" w:type="dxa"/>
                      </w:tcPr>
                      <w:p w14:paraId="799C255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 se realizó la compra</w:t>
                        </w:r>
                      </w:p>
                    </w:tc>
                  </w:tr>
                </w:tbl>
                <w:p w14:paraId="5C779BE2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p w14:paraId="76E49AA2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</w:tc>
      </w:tr>
    </w:tbl>
    <w:p w14:paraId="046CAA2F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57C9777C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66F9A28A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11DD87D0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4-nfasis34"/>
        <w:tblpPr w:leftFromText="141" w:rightFromText="141" w:vertAnchor="text" w:horzAnchor="margin" w:tblpYSpec="outside"/>
        <w:tblW w:w="0" w:type="auto"/>
        <w:tblLayout w:type="fixed"/>
        <w:tblLook w:val="04A0" w:firstRow="1" w:lastRow="0" w:firstColumn="1" w:lastColumn="0" w:noHBand="0" w:noVBand="1"/>
      </w:tblPr>
      <w:tblGrid>
        <w:gridCol w:w="10075"/>
      </w:tblGrid>
      <w:tr w:rsidR="00520F5F" w:rsidRPr="00520F5F" w14:paraId="4CA9312A" w14:textId="77777777" w:rsidTr="009051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75" w:type="dxa"/>
            <w:tcBorders>
              <w:top w:val="single" w:sz="4" w:space="0" w:color="000000"/>
              <w:right w:val="single" w:sz="4" w:space="0" w:color="BFBFBF"/>
            </w:tcBorders>
            <w:shd w:val="clear" w:color="auto" w:fill="BFBFBF"/>
            <w:vAlign w:val="center"/>
          </w:tcPr>
          <w:p w14:paraId="7AAFFDD1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color w:val="auto"/>
                <w:sz w:val="18"/>
                <w:szCs w:val="18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58592" behindDoc="1" locked="0" layoutInCell="1" allowOverlap="1" wp14:anchorId="105D4319" wp14:editId="64E3D47F">
                      <wp:simplePos x="0" y="0"/>
                      <wp:positionH relativeFrom="column">
                        <wp:posOffset>-109220</wp:posOffset>
                      </wp:positionH>
                      <wp:positionV relativeFrom="paragraph">
                        <wp:posOffset>-1270</wp:posOffset>
                      </wp:positionV>
                      <wp:extent cx="171450" cy="142875"/>
                      <wp:effectExtent l="0" t="0" r="19050" b="28575"/>
                      <wp:wrapTight wrapText="bothSides">
                        <wp:wrapPolygon edited="0">
                          <wp:start x="0" y="0"/>
                          <wp:lineTo x="0" y="23040"/>
                          <wp:lineTo x="21600" y="23040"/>
                          <wp:lineTo x="21600" y="0"/>
                          <wp:lineTo x="0" y="0"/>
                        </wp:wrapPolygon>
                      </wp:wrapTight>
                      <wp:docPr id="58" name="Rectángulo 5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71450" cy="142875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5C8E11F4" id="Rectángulo 58" o:spid="_x0000_s1026" style="position:absolute;margin-left:-8.6pt;margin-top:-.1pt;width:13.5pt;height:11.25pt;z-index:-2515578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QPwvgAIAABgFAAAOAAAAZHJzL2Uyb0RvYy54bWysVEtu2zAQ3RfoHQjuG9mGXadC5MBI4KJA&#10;kAR1iqwZirII8FeStuzepmfpxfpIKYnzWRXVguJwhvN584Zn53utyE74IK2p6PhkRIkw3NbSbCr6&#10;42716ZSSEJmpmbJGVPQgAj1ffPxw1rlSTGxrVS08gRMTys5VtI3RlUUReCs0CyfWCQNlY71mEaLf&#10;FLVnHbxrVUxGo89FZ33tvOUiBJxe9kq6yP6bRvB40zRBRKIqitxiXn1eH9JaLM5YufHMtZIPabB/&#10;yEIzaRD0ydUli4xsvXzjSkvubbBNPOFWF7ZpJBe5BlQzHr2qZt0yJ3ItACe4J5jC/3PLr3e3nsi6&#10;ojN0yjCNHn0Han9+m81WWYJTQNS5UMJy7W79IAVsU737xuv0RyVkn2E9PMEq9pFwHI7n4+kM4HOo&#10;xtPJ6XyWfBbPl50P8auwmqRNRT3iZzDZ7irE3vTRJMUKVsl6JZXKwiFcKE92DA0GL2rbUaJYiDis&#10;6Cp/Q7QX15QhHbKZzEcpMQbmNYpFbLUDFsFsKGFqA0rz6HMuL26HN0HvUOxR4FH+3gucCrlkoe0z&#10;zl6TGSu1jJgEJXVFT49vK5O0InN5gCO1o29A2j3Y+oAeetuTOzi+kghyBRBumQebUSEmNN5gaZRF&#10;2XbYUdJa/+u982QPkkFLSYfpACQ/t8wLlPjNgH5fxtNpGqcsTGfzCQR/rHk41pitvrDozxhvgeN5&#10;m+yjetw23up7DPIyRYWKGY7YPfiDcBH7qcVTwMVymc0wQo7FK7N2PDlPOCV47/b3zLuBTBGNubaP&#10;k8TKV5zqbdNNY5fbaBuZCfeMK4iaBIxfpuzwVKT5Ppaz1fODtvgLAAD//wMAUEsDBBQABgAIAAAA&#10;IQDQVefa3AAAAAYBAAAPAAAAZHJzL2Rvd25yZXYueG1sTI/NasMwEITvhb6D2EJviRwH2sa1HEqh&#10;EAo9xP05K9bWMrFWxpIdNU/fzak97S4zzH5TbpPrxYxj6DwpWC0zEEiNNx21Cj7eXxYPIELUZHTv&#10;CRX8YIBtdX1V6sL4E+1xrmMrOIRCoRXYGIdCytBYdDos/YDE2rcfnY58jq00oz5xuOtlnmV30umO&#10;+IPVAz5bbI715BS8hvM0Nya8JZvsbvP5lZ1rOip1e5OeHkFETPHPDBd8RoeKmQ5+IhNEr2Cxus/Z&#10;ygsP1jdc5KAgz9cgq1L+x69+AQAA//8DAFBLAQItABQABgAIAAAAIQC2gziS/gAAAOEBAAATAAAA&#10;AAAAAAAAAAAAAAAAAABbQ29udGVudF9UeXBlc10ueG1sUEsBAi0AFAAGAAgAAAAhADj9If/WAAAA&#10;lAEAAAsAAAAAAAAAAAAAAAAALwEAAF9yZWxzLy5yZWxzUEsBAi0AFAAGAAgAAAAhAAZA/C+AAgAA&#10;GAUAAA4AAAAAAAAAAAAAAAAALgIAAGRycy9lMm9Eb2MueG1sUEsBAi0AFAAGAAgAAAAhANBV59rc&#10;AAAABgEAAA8AAAAAAAAAAAAAAAAA2gQAAGRycy9kb3ducmV2LnhtbFBLBQYAAAAABAAEAPMAAADj&#10;BQAAAAA=&#10;" fillcolor="window" strokecolor="windowText" strokeweight="1pt">
                      <w10:wrap type="tight"/>
                    </v:rect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color w:val="auto"/>
                <w:sz w:val="18"/>
                <w:szCs w:val="18"/>
                <w:lang w:val="es-CL"/>
              </w:rPr>
              <w:t>SALUD</w:t>
            </w:r>
          </w:p>
        </w:tc>
      </w:tr>
      <w:tr w:rsidR="00520F5F" w:rsidRPr="00520F5F" w14:paraId="0652BEB9" w14:textId="77777777" w:rsidTr="009051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78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75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tbl>
            <w:tblPr>
              <w:tblStyle w:val="Tablaconcuadrcula5"/>
              <w:tblpPr w:leftFromText="141" w:rightFromText="141" w:vertAnchor="text" w:horzAnchor="margin" w:tblpY="-2617"/>
              <w:tblOverlap w:val="never"/>
              <w:tblW w:w="10485" w:type="dxa"/>
              <w:tblLayout w:type="fixed"/>
              <w:tblLook w:val="04A0" w:firstRow="1" w:lastRow="0" w:firstColumn="1" w:lastColumn="0" w:noHBand="0" w:noVBand="1"/>
            </w:tblPr>
            <w:tblGrid>
              <w:gridCol w:w="10485"/>
            </w:tblGrid>
            <w:tr w:rsidR="00520F5F" w:rsidRPr="00520F5F" w14:paraId="577A5F39" w14:textId="77777777" w:rsidTr="0090519C">
              <w:trPr>
                <w:trHeight w:val="2405"/>
              </w:trPr>
              <w:tc>
                <w:tcPr>
                  <w:tcW w:w="10485" w:type="dxa"/>
                  <w:shd w:val="clear" w:color="auto" w:fill="FFFFFF"/>
                </w:tcPr>
                <w:tbl>
                  <w:tblPr>
                    <w:tblStyle w:val="Tablaconcuadrcula5"/>
                    <w:tblpPr w:leftFromText="141" w:rightFromText="141" w:vertAnchor="text" w:horzAnchor="margin" w:tblpY="102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423"/>
                    <w:gridCol w:w="423"/>
                    <w:gridCol w:w="1843"/>
                    <w:gridCol w:w="3969"/>
                  </w:tblGrid>
                  <w:tr w:rsidR="00520F5F" w:rsidRPr="00520F5F" w14:paraId="6F6B1311" w14:textId="77777777" w:rsidTr="0090519C">
                    <w:trPr>
                      <w:trHeight w:val="242"/>
                    </w:trPr>
                    <w:tc>
                      <w:tcPr>
                        <w:tcW w:w="6658" w:type="dxa"/>
                        <w:gridSpan w:val="4"/>
                        <w:shd w:val="clear" w:color="auto" w:fill="BFBFBF"/>
                      </w:tcPr>
                      <w:p w14:paraId="11CFE403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Indique el tipo de atención de salud financiada. (marque sí o no para cada trámite)</w:t>
                        </w:r>
                      </w:p>
                    </w:tc>
                  </w:tr>
                  <w:tr w:rsidR="00520F5F" w:rsidRPr="00520F5F" w14:paraId="1F2B799E" w14:textId="77777777" w:rsidTr="0090519C">
                    <w:trPr>
                      <w:trHeight w:val="242"/>
                    </w:trPr>
                    <w:tc>
                      <w:tcPr>
                        <w:tcW w:w="423" w:type="dxa"/>
                        <w:shd w:val="clear" w:color="auto" w:fill="BFBFBF"/>
                      </w:tcPr>
                      <w:p w14:paraId="79C7540E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Sí</w:t>
                        </w:r>
                      </w:p>
                    </w:tc>
                    <w:tc>
                      <w:tcPr>
                        <w:tcW w:w="423" w:type="dxa"/>
                        <w:tcBorders>
                          <w:bottom w:val="single" w:sz="4" w:space="0" w:color="auto"/>
                        </w:tcBorders>
                        <w:shd w:val="clear" w:color="auto" w:fill="BFBFBF"/>
                      </w:tcPr>
                      <w:p w14:paraId="6EF0980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No</w:t>
                        </w:r>
                      </w:p>
                    </w:tc>
                    <w:tc>
                      <w:tcPr>
                        <w:tcW w:w="1843" w:type="dxa"/>
                        <w:tcBorders>
                          <w:bottom w:val="single" w:sz="4" w:space="0" w:color="auto"/>
                        </w:tcBorders>
                        <w:shd w:val="clear" w:color="auto" w:fill="BFBFBF"/>
                        <w:vAlign w:val="center"/>
                      </w:tcPr>
                      <w:p w14:paraId="1F05BAA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TIPO DE TRÁMITE</w:t>
                        </w:r>
                      </w:p>
                    </w:tc>
                    <w:tc>
                      <w:tcPr>
                        <w:tcW w:w="3969" w:type="dxa"/>
                        <w:tcBorders>
                          <w:bottom w:val="single" w:sz="4" w:space="0" w:color="auto"/>
                        </w:tcBorders>
                        <w:shd w:val="clear" w:color="auto" w:fill="BFBFBF"/>
                        <w:vAlign w:val="center"/>
                      </w:tcPr>
                      <w:p w14:paraId="39D79993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  <w:t>Incluye</w:t>
                        </w:r>
                      </w:p>
                    </w:tc>
                  </w:tr>
                  <w:tr w:rsidR="00520F5F" w:rsidRPr="00520F5F" w14:paraId="798BB731" w14:textId="77777777" w:rsidTr="0090519C">
                    <w:trPr>
                      <w:trHeight w:val="181"/>
                    </w:trPr>
                    <w:tc>
                      <w:tcPr>
                        <w:tcW w:w="423" w:type="dxa"/>
                      </w:tcPr>
                      <w:p w14:paraId="61E5546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3" w:type="dxa"/>
                        <w:tcBorders>
                          <w:top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</w:tcPr>
                      <w:p w14:paraId="35E2C6A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1843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57EB13E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Audífonos</w:t>
                        </w:r>
                      </w:p>
                    </w:tc>
                    <w:tc>
                      <w:tcPr>
                        <w:tcW w:w="3969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7068A4E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Compra de audífonos, accesorios, limpieza</w:t>
                        </w:r>
                      </w:p>
                    </w:tc>
                  </w:tr>
                  <w:tr w:rsidR="00520F5F" w:rsidRPr="00520F5F" w14:paraId="49BDDB01" w14:textId="77777777" w:rsidTr="0090519C">
                    <w:trPr>
                      <w:trHeight w:val="181"/>
                    </w:trPr>
                    <w:tc>
                      <w:tcPr>
                        <w:tcW w:w="423" w:type="dxa"/>
                      </w:tcPr>
                      <w:p w14:paraId="7FFFBB5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3" w:type="dxa"/>
                        <w:tcBorders>
                          <w:top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</w:tcPr>
                      <w:p w14:paraId="10C247F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1843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08502029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Dental</w:t>
                        </w:r>
                      </w:p>
                    </w:tc>
                    <w:tc>
                      <w:tcPr>
                        <w:tcW w:w="3969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04EE6C5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Personas que reciben atención odontológica</w:t>
                        </w:r>
                      </w:p>
                    </w:tc>
                  </w:tr>
                  <w:tr w:rsidR="00520F5F" w:rsidRPr="00520F5F" w14:paraId="3E3820A8" w14:textId="77777777" w:rsidTr="0090519C">
                    <w:trPr>
                      <w:trHeight w:val="56"/>
                    </w:trPr>
                    <w:tc>
                      <w:tcPr>
                        <w:tcW w:w="423" w:type="dxa"/>
                      </w:tcPr>
                      <w:p w14:paraId="13879A1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3" w:type="dxa"/>
                        <w:tcBorders>
                          <w:top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</w:tcPr>
                      <w:p w14:paraId="542E5CC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1843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11AB5AD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Consultas médicas</w:t>
                        </w:r>
                      </w:p>
                    </w:tc>
                    <w:tc>
                      <w:tcPr>
                        <w:tcW w:w="3969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75C91504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Pago de consultas médicas</w:t>
                        </w:r>
                      </w:p>
                    </w:tc>
                  </w:tr>
                  <w:tr w:rsidR="00520F5F" w:rsidRPr="00520F5F" w14:paraId="2610F201" w14:textId="77777777" w:rsidTr="0090519C">
                    <w:trPr>
                      <w:trHeight w:val="56"/>
                    </w:trPr>
                    <w:tc>
                      <w:tcPr>
                        <w:tcW w:w="423" w:type="dxa"/>
                      </w:tcPr>
                      <w:p w14:paraId="0A499D95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3" w:type="dxa"/>
                        <w:tcBorders>
                          <w:top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</w:tcPr>
                      <w:p w14:paraId="452F1AB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1843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3B20EA86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Exámenes médicos</w:t>
                        </w:r>
                      </w:p>
                    </w:tc>
                    <w:tc>
                      <w:tcPr>
                        <w:tcW w:w="3969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78D1DCC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Pago de exámenes médicos</w:t>
                        </w:r>
                      </w:p>
                    </w:tc>
                  </w:tr>
                  <w:tr w:rsidR="00520F5F" w:rsidRPr="00520F5F" w14:paraId="6DB4D7C2" w14:textId="77777777" w:rsidTr="0090519C">
                    <w:trPr>
                      <w:trHeight w:val="56"/>
                    </w:trPr>
                    <w:tc>
                      <w:tcPr>
                        <w:tcW w:w="423" w:type="dxa"/>
                      </w:tcPr>
                      <w:p w14:paraId="7320CD21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3" w:type="dxa"/>
                        <w:tcBorders>
                          <w:top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</w:tcPr>
                      <w:p w14:paraId="4C6A50BE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1843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25A85647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Oftalmología</w:t>
                        </w:r>
                      </w:p>
                    </w:tc>
                    <w:tc>
                      <w:tcPr>
                        <w:tcW w:w="3969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46029FAF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Personas que reciben atención oftalmológica</w:t>
                        </w:r>
                      </w:p>
                    </w:tc>
                  </w:tr>
                  <w:tr w:rsidR="00520F5F" w:rsidRPr="00520F5F" w14:paraId="78790173" w14:textId="77777777" w:rsidTr="0090519C">
                    <w:trPr>
                      <w:trHeight w:val="56"/>
                    </w:trPr>
                    <w:tc>
                      <w:tcPr>
                        <w:tcW w:w="423" w:type="dxa"/>
                      </w:tcPr>
                      <w:p w14:paraId="4DC62FD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3" w:type="dxa"/>
                        <w:tcBorders>
                          <w:top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</w:tcPr>
                      <w:p w14:paraId="47269A2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1843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2EF3DF5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Prótesis ortopédicas</w:t>
                        </w:r>
                      </w:p>
                    </w:tc>
                    <w:tc>
                      <w:tcPr>
                        <w:tcW w:w="3969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5CCB25E1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Personas que reciben prótesis</w:t>
                        </w:r>
                      </w:p>
                    </w:tc>
                  </w:tr>
                  <w:tr w:rsidR="00520F5F" w:rsidRPr="00520F5F" w14:paraId="5D2E6CA0" w14:textId="77777777" w:rsidTr="0090519C">
                    <w:trPr>
                      <w:trHeight w:val="75"/>
                    </w:trPr>
                    <w:tc>
                      <w:tcPr>
                        <w:tcW w:w="423" w:type="dxa"/>
                      </w:tcPr>
                      <w:p w14:paraId="55399B6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423" w:type="dxa"/>
                        <w:tcBorders>
                          <w:top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</w:tcPr>
                      <w:p w14:paraId="1E0AA2C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6"/>
                            <w:szCs w:val="16"/>
                            <w:lang w:val="es-CL"/>
                          </w:rPr>
                        </w:pPr>
                      </w:p>
                    </w:tc>
                    <w:tc>
                      <w:tcPr>
                        <w:tcW w:w="1843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19141553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Otros</w:t>
                        </w:r>
                      </w:p>
                    </w:tc>
                    <w:tc>
                      <w:tcPr>
                        <w:tcW w:w="3969" w:type="dxa"/>
                        <w:tcBorders>
                          <w:top w:val="single" w:sz="4" w:space="0" w:color="auto"/>
                          <w:left w:val="single" w:sz="4" w:space="0" w:color="auto"/>
                          <w:bottom w:val="single" w:sz="4" w:space="0" w:color="auto"/>
                          <w:right w:val="single" w:sz="4" w:space="0" w:color="auto"/>
                        </w:tcBorders>
                        <w:shd w:val="clear" w:color="auto" w:fill="auto"/>
                        <w:vAlign w:val="center"/>
                      </w:tcPr>
                      <w:p w14:paraId="3282C0E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 w:cs="Calibri"/>
                            <w:sz w:val="16"/>
                            <w:szCs w:val="16"/>
                            <w:lang w:val="es-CL"/>
                          </w:rPr>
                          <w:t>Prestaciones de salud que no entran en las categorías anteriores</w:t>
                        </w:r>
                      </w:p>
                    </w:tc>
                  </w:tr>
                </w:tbl>
                <w:p w14:paraId="590A1DC0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tbl>
                  <w:tblPr>
                    <w:tblStyle w:val="Tablaconcuadrcula5"/>
                    <w:tblpPr w:leftFromText="141" w:rightFromText="141" w:vertAnchor="text" w:horzAnchor="page" w:tblpX="7356" w:tblpY="199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335"/>
                  </w:tblGrid>
                  <w:tr w:rsidR="00520F5F" w:rsidRPr="00520F5F" w14:paraId="2B698CB1" w14:textId="77777777" w:rsidTr="0090519C">
                    <w:trPr>
                      <w:trHeight w:val="175"/>
                    </w:trPr>
                    <w:tc>
                      <w:tcPr>
                        <w:tcW w:w="2335" w:type="dxa"/>
                        <w:shd w:val="clear" w:color="auto" w:fill="F2F2F2"/>
                        <w:vAlign w:val="center"/>
                      </w:tcPr>
                      <w:p w14:paraId="7424309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Monto Total</w:t>
                        </w:r>
                      </w:p>
                    </w:tc>
                  </w:tr>
                  <w:tr w:rsidR="00520F5F" w:rsidRPr="00520F5F" w14:paraId="43F5641E" w14:textId="77777777" w:rsidTr="0090519C">
                    <w:trPr>
                      <w:trHeight w:val="479"/>
                    </w:trPr>
                    <w:tc>
                      <w:tcPr>
                        <w:tcW w:w="2335" w:type="dxa"/>
                        <w:vAlign w:val="center"/>
                      </w:tcPr>
                      <w:p w14:paraId="0B4728D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$</w:t>
                        </w:r>
                      </w:p>
                    </w:tc>
                  </w:tr>
                </w:tbl>
                <w:p w14:paraId="380EA159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2450B3FE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4715D6E3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2BE1A479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0A6F7FEA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728AF232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p w14:paraId="0CA3FFAD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21"/>
                <w:szCs w:val="21"/>
                <w:lang w:val="es-CL"/>
              </w:rPr>
            </w:pPr>
          </w:p>
          <w:p w14:paraId="0A944DE4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sz w:val="18"/>
                <w:szCs w:val="18"/>
                <w:lang w:val="es-CL"/>
              </w:rPr>
              <w:t>OBSERVACIONES (Línea de Salida)</w:t>
            </w:r>
          </w:p>
          <w:tbl>
            <w:tblPr>
              <w:tblStyle w:val="Tablaconcuadrcula5"/>
              <w:tblpPr w:leftFromText="141" w:rightFromText="141" w:vertAnchor="text" w:horzAnchor="margin" w:tblpY="63"/>
              <w:tblOverlap w:val="never"/>
              <w:tblW w:w="0" w:type="auto"/>
              <w:tblLayout w:type="fixed"/>
              <w:tblLook w:val="04A0" w:firstRow="1" w:lastRow="0" w:firstColumn="1" w:lastColumn="0" w:noHBand="0" w:noVBand="1"/>
            </w:tblPr>
            <w:tblGrid>
              <w:gridCol w:w="5014"/>
            </w:tblGrid>
            <w:tr w:rsidR="00520F5F" w:rsidRPr="00520F5F" w14:paraId="40968BFA" w14:textId="77777777" w:rsidTr="0090519C">
              <w:trPr>
                <w:trHeight w:val="1550"/>
              </w:trPr>
              <w:tc>
                <w:tcPr>
                  <w:tcW w:w="5014" w:type="dxa"/>
                  <w:shd w:val="clear" w:color="auto" w:fill="FFFFFF"/>
                </w:tcPr>
                <w:tbl>
                  <w:tblPr>
                    <w:tblStyle w:val="Tablaconcuadrcula5"/>
                    <w:tblpPr w:leftFromText="141" w:rightFromText="141" w:vertAnchor="text" w:horzAnchor="margin" w:tblpXSpec="right" w:tblpY="70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36"/>
                    <w:gridCol w:w="1771"/>
                  </w:tblGrid>
                  <w:tr w:rsidR="00520F5F" w:rsidRPr="00520F5F" w14:paraId="121C90F7" w14:textId="77777777" w:rsidTr="0090519C">
                    <w:trPr>
                      <w:trHeight w:val="185"/>
                    </w:trPr>
                    <w:tc>
                      <w:tcPr>
                        <w:tcW w:w="234" w:type="dxa"/>
                      </w:tcPr>
                      <w:p w14:paraId="767CE696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71" w:type="dxa"/>
                      </w:tcPr>
                      <w:p w14:paraId="30A702A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Renunció al financiamiento</w:t>
                        </w:r>
                      </w:p>
                    </w:tc>
                  </w:tr>
                  <w:tr w:rsidR="00520F5F" w:rsidRPr="00520F5F" w14:paraId="1A26819D" w14:textId="77777777" w:rsidTr="0090519C">
                    <w:trPr>
                      <w:trHeight w:val="199"/>
                    </w:trPr>
                    <w:tc>
                      <w:tcPr>
                        <w:tcW w:w="234" w:type="dxa"/>
                      </w:tcPr>
                      <w:p w14:paraId="6CF2093A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71" w:type="dxa"/>
                      </w:tcPr>
                      <w:p w14:paraId="1C58EA70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Suspendió el tratamiento médico</w:t>
                        </w:r>
                      </w:p>
                    </w:tc>
                  </w:tr>
                  <w:tr w:rsidR="00520F5F" w:rsidRPr="00520F5F" w14:paraId="77D2EBBF" w14:textId="77777777" w:rsidTr="0090519C">
                    <w:trPr>
                      <w:trHeight w:val="185"/>
                    </w:trPr>
                    <w:tc>
                      <w:tcPr>
                        <w:tcW w:w="234" w:type="dxa"/>
                      </w:tcPr>
                      <w:p w14:paraId="52471CF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71" w:type="dxa"/>
                      </w:tcPr>
                      <w:p w14:paraId="0D2FA4D3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Fallecimiento</w:t>
                        </w:r>
                      </w:p>
                    </w:tc>
                  </w:tr>
                  <w:tr w:rsidR="00520F5F" w:rsidRPr="00520F5F" w14:paraId="21A6E166" w14:textId="77777777" w:rsidTr="0090519C">
                    <w:trPr>
                      <w:trHeight w:val="185"/>
                    </w:trPr>
                    <w:tc>
                      <w:tcPr>
                        <w:tcW w:w="234" w:type="dxa"/>
                      </w:tcPr>
                      <w:p w14:paraId="71AAE7F5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71" w:type="dxa"/>
                      </w:tcPr>
                      <w:p w14:paraId="44919FA9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_________________</w:t>
                        </w:r>
                      </w:p>
                    </w:tc>
                  </w:tr>
                </w:tbl>
                <w:tbl>
                  <w:tblPr>
                    <w:tblStyle w:val="Tablaconcuadrcula5"/>
                    <w:tblpPr w:leftFromText="141" w:rightFromText="141" w:vertAnchor="page" w:horzAnchor="margin" w:tblpY="61"/>
                    <w:tblOverlap w:val="never"/>
                    <w:tblW w:w="0" w:type="auto"/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36"/>
                    <w:gridCol w:w="1788"/>
                  </w:tblGrid>
                  <w:tr w:rsidR="00520F5F" w:rsidRPr="00520F5F" w14:paraId="2E8CC4A0" w14:textId="77777777" w:rsidTr="0090519C">
                    <w:trPr>
                      <w:trHeight w:val="181"/>
                    </w:trPr>
                    <w:tc>
                      <w:tcPr>
                        <w:tcW w:w="225" w:type="dxa"/>
                      </w:tcPr>
                      <w:p w14:paraId="1A21D914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88" w:type="dxa"/>
                      </w:tcPr>
                      <w:p w14:paraId="1F9191A2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Quedó conforme</w:t>
                        </w:r>
                      </w:p>
                    </w:tc>
                  </w:tr>
                  <w:tr w:rsidR="00520F5F" w:rsidRPr="00520F5F" w14:paraId="05709F87" w14:textId="77777777" w:rsidTr="0090519C">
                    <w:trPr>
                      <w:trHeight w:val="181"/>
                    </w:trPr>
                    <w:tc>
                      <w:tcPr>
                        <w:tcW w:w="225" w:type="dxa"/>
                      </w:tcPr>
                      <w:p w14:paraId="6960009E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1788" w:type="dxa"/>
                      </w:tcPr>
                      <w:p w14:paraId="2304AD14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 quedó conforme</w:t>
                        </w:r>
                      </w:p>
                    </w:tc>
                  </w:tr>
                </w:tbl>
                <w:p w14:paraId="4CA4A78E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p w14:paraId="63BCBE30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  <w:tbl>
                  <w:tblPr>
                    <w:tblStyle w:val="Tablaconcuadrcula5"/>
                    <w:tblpPr w:leftFromText="141" w:rightFromText="141" w:vertAnchor="text" w:horzAnchor="margin" w:tblpY="246"/>
                    <w:tblOverlap w:val="never"/>
                    <w:tblW w:w="0" w:type="auto"/>
                    <w:tblBorders>
                      <w:top w:val="single" w:sz="4" w:space="0" w:color="000000"/>
                      <w:left w:val="single" w:sz="4" w:space="0" w:color="000000"/>
                      <w:bottom w:val="single" w:sz="4" w:space="0" w:color="000000"/>
                      <w:right w:val="single" w:sz="4" w:space="0" w:color="000000"/>
                      <w:insideH w:val="single" w:sz="4" w:space="0" w:color="000000"/>
                      <w:insideV w:val="single" w:sz="4" w:space="0" w:color="000000"/>
                    </w:tblBorders>
                    <w:tblLayout w:type="fixed"/>
                    <w:tblLook w:val="04A0" w:firstRow="1" w:lastRow="0" w:firstColumn="1" w:lastColumn="0" w:noHBand="0" w:noVBand="1"/>
                  </w:tblPr>
                  <w:tblGrid>
                    <w:gridCol w:w="236"/>
                    <w:gridCol w:w="2198"/>
                  </w:tblGrid>
                  <w:tr w:rsidR="00520F5F" w:rsidRPr="00520F5F" w14:paraId="6FC5DB33" w14:textId="77777777" w:rsidTr="0090519C">
                    <w:trPr>
                      <w:trHeight w:val="177"/>
                    </w:trPr>
                    <w:tc>
                      <w:tcPr>
                        <w:tcW w:w="225" w:type="dxa"/>
                      </w:tcPr>
                      <w:p w14:paraId="5AD91BD7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98" w:type="dxa"/>
                      </w:tcPr>
                      <w:p w14:paraId="560DF03B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Se realizó completamente</w:t>
                        </w:r>
                      </w:p>
                    </w:tc>
                  </w:tr>
                  <w:tr w:rsidR="00520F5F" w:rsidRPr="00520F5F" w14:paraId="0698D16B" w14:textId="77777777" w:rsidTr="0090519C">
                    <w:trPr>
                      <w:trHeight w:val="189"/>
                    </w:trPr>
                    <w:tc>
                      <w:tcPr>
                        <w:tcW w:w="225" w:type="dxa"/>
                      </w:tcPr>
                      <w:p w14:paraId="14773694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98" w:type="dxa"/>
                      </w:tcPr>
                      <w:p w14:paraId="3C7599C4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Se realizó parcialmente</w:t>
                        </w:r>
                      </w:p>
                    </w:tc>
                  </w:tr>
                  <w:tr w:rsidR="00520F5F" w:rsidRPr="00520F5F" w14:paraId="439CF2F1" w14:textId="77777777" w:rsidTr="0090519C">
                    <w:trPr>
                      <w:trHeight w:val="177"/>
                    </w:trPr>
                    <w:tc>
                      <w:tcPr>
                        <w:tcW w:w="225" w:type="dxa"/>
                      </w:tcPr>
                      <w:p w14:paraId="2FA6A7D9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</w:p>
                    </w:tc>
                    <w:tc>
                      <w:tcPr>
                        <w:tcW w:w="2198" w:type="dxa"/>
                      </w:tcPr>
                      <w:p w14:paraId="27820F98" w14:textId="77777777" w:rsidR="00520F5F" w:rsidRPr="00520F5F" w:rsidRDefault="00520F5F" w:rsidP="00520F5F">
                        <w:pPr>
                          <w:spacing w:after="0"/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</w:pPr>
                        <w:r w:rsidRPr="00520F5F">
                          <w:rPr>
                            <w:rFonts w:ascii="Calibri" w:eastAsia="Times New Roman" w:hAnsi="Calibri"/>
                            <w:sz w:val="18"/>
                            <w:szCs w:val="18"/>
                            <w:lang w:val="es-CL"/>
                          </w:rPr>
                          <w:t>No se realizó la compra</w:t>
                        </w:r>
                      </w:p>
                    </w:tc>
                  </w:tr>
                </w:tbl>
                <w:p w14:paraId="7720CE48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p w14:paraId="6A84DE58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</w:p>
        </w:tc>
      </w:tr>
    </w:tbl>
    <w:p w14:paraId="2F6B7023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5"/>
        <w:tblpPr w:leftFromText="141" w:rightFromText="141" w:vertAnchor="text" w:horzAnchor="margin" w:tblpY="68"/>
        <w:tblW w:w="0" w:type="auto"/>
        <w:tblLook w:val="04A0" w:firstRow="1" w:lastRow="0" w:firstColumn="1" w:lastColumn="0" w:noHBand="0" w:noVBand="1"/>
      </w:tblPr>
      <w:tblGrid>
        <w:gridCol w:w="2881"/>
      </w:tblGrid>
      <w:tr w:rsidR="00520F5F" w:rsidRPr="00520F5F" w14:paraId="7EF98A1F" w14:textId="77777777" w:rsidTr="0090519C">
        <w:trPr>
          <w:trHeight w:val="719"/>
        </w:trPr>
        <w:tc>
          <w:tcPr>
            <w:tcW w:w="2881" w:type="dxa"/>
            <w:vAlign w:val="center"/>
          </w:tcPr>
          <w:p w14:paraId="47B9B9A5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noProof/>
                <w:sz w:val="18"/>
                <w:szCs w:val="18"/>
                <w:lang w:val="es-CL"/>
              </w:rPr>
              <mc:AlternateContent>
                <mc:Choice Requires="wps">
                  <w:drawing>
                    <wp:anchor distT="0" distB="0" distL="114300" distR="114300" simplePos="0" relativeHeight="251763712" behindDoc="0" locked="0" layoutInCell="1" allowOverlap="1" wp14:anchorId="135BF1BE" wp14:editId="4955C530">
                      <wp:simplePos x="0" y="0"/>
                      <wp:positionH relativeFrom="column">
                        <wp:posOffset>1424940</wp:posOffset>
                      </wp:positionH>
                      <wp:positionV relativeFrom="paragraph">
                        <wp:posOffset>18415</wp:posOffset>
                      </wp:positionV>
                      <wp:extent cx="241300" cy="240665"/>
                      <wp:effectExtent l="0" t="0" r="25400" b="26035"/>
                      <wp:wrapNone/>
                      <wp:docPr id="59" name="Rectángulo 5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241300" cy="240665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12700" cap="flat" cmpd="sng" algn="ctr">
                                <a:solidFill>
                                  <a:sysClr val="windowText" lastClr="000000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2A286BCC" id="Rectángulo 59" o:spid="_x0000_s1026" style="position:absolute;margin-left:112.2pt;margin-top:1.45pt;width:19pt;height:18.95pt;z-index:2517637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6jxsgAIAABgFAAAOAAAAZHJzL2Uyb0RvYy54bWysVMlu2zAQvRfoPxC8N5JdZxMiB0YCFwWC&#10;NGhS5MxQlEWAW0nasvs3/Zb+WB8pJXGWU1EdKA5nOMubNzw732pFNsIHaU1NJwclJcJw20izqumP&#10;u+WnE0pCZKZhyhpR050I9Hz+8cNZ7yoxtZ1VjfAETkyoelfTLkZXFUXgndAsHFgnDJSt9ZpFiH5V&#10;NJ718K5VMS3Lo6K3vnHechECTi8HJZ1n/20rePzWtkFEomqK3GJefV4f0lrMz1i18sx1ko9psH/I&#10;QjNpEPTJ1SWLjKy9fONKS+5tsG084FYXtm0lF7kGVDMpX1Vz2zEnci0AJ7gnmML/c8uvNzeeyKam&#10;h6eUGKbRo+9A7c9vs1orS3AKiHoXKljeuhs/SgHbVO+29Tr9UQnZZlh3T7CKbSQch9PZ5HMJ8DlU&#10;01l5dHSYfBbPl50P8YuwmqRNTT3iZzDZ5irEwfTRJMUKVslmKZXKwi5cKE82DA0GLxrbU6JYiDis&#10;6TJ/Y7QX15QhPfg6Pc6JMTCvVSwiR+2ARTArSphagdI8+pzLi9vhTdA7FLsXuMzfe4FTIZcsdEPG&#10;2WsyY5WWEZOgpK7pyf5tZZJWZC6PcKR2DA1Iuwfb7NBDbwdyB8eXEkGuAMIN82AzoMeExm9YWmVR&#10;th13lHTW/3rvPNmDZNBS0mM6AMnPNfMCJX41oN/pZDZL45SF2eHxFILf1zzsa8xaX1j0Z4K3wPG8&#10;TfZRPW5bb/U9BnmRokLFDEfsAfxRuIjD1OIp4GKxyGYYIcfilbl1PDlPOCV477b3zLuRTBGNubaP&#10;k8SqV5wabNNNYxfraFuZCfeMK4iaBIxfpuz4VKT53pez1fODNv8LAAD//wMAUEsDBBQABgAIAAAA&#10;IQCB0+l63QAAAAgBAAAPAAAAZHJzL2Rvd25yZXYueG1sTI/NasMwEITvhb6D2EJvjVRhQuJaDqFQ&#10;KIUe6v6cFUuxTKyVsWRHzdN3e2pvO8ww+021y35gi51iH1DB/UoAs9gG02On4OP96W4DLCaNRg8B&#10;rYJvG2FXX19VujThjG92aVLHqARjqRW4lMaS89g663VchdEieccweZ1ITh03kz5TuR+4FGLNve6R&#10;Pjg92kdn21MzewUv8TIvrYmv2WX3vP38EpcGT0rd3uT9A7Bkc/oLwy8+oUNNTIcwo4lsUCBlUVCU&#10;ji0w8uVakj4oKMQGeF3x/wPqHwAAAP//AwBQSwECLQAUAAYACAAAACEAtoM4kv4AAADhAQAAEwAA&#10;AAAAAAAAAAAAAAAAAAAAW0NvbnRlbnRfVHlwZXNdLnhtbFBLAQItABQABgAIAAAAIQA4/SH/1gAA&#10;AJQBAAALAAAAAAAAAAAAAAAAAC8BAABfcmVscy8ucmVsc1BLAQItABQABgAIAAAAIQBo6jxsgAIA&#10;ABgFAAAOAAAAAAAAAAAAAAAAAC4CAABkcnMvZTJvRG9jLnhtbFBLAQItABQABgAIAAAAIQCB0+l6&#10;3QAAAAgBAAAPAAAAAAAAAAAAAAAAANoEAABkcnMvZG93bnJldi54bWxQSwUGAAAAAAQABADzAAAA&#10;5AUAAAAA&#10;" fillcolor="window" strokecolor="windowText" strokeweight="1pt"/>
                  </w:pict>
                </mc:Fallback>
              </mc:AlternateContent>
            </w:r>
            <w:r w:rsidRPr="00520F5F">
              <w:rPr>
                <w:rFonts w:ascii="Calibri" w:eastAsia="Times New Roman" w:hAnsi="Calibri"/>
                <w:sz w:val="18"/>
                <w:szCs w:val="18"/>
                <w:lang w:val="es-CL"/>
              </w:rPr>
              <w:t xml:space="preserve">Número de seguimientos </w:t>
            </w:r>
          </w:p>
          <w:p w14:paraId="3B13BAFF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sz w:val="18"/>
                <w:szCs w:val="18"/>
                <w:lang w:val="es-CL"/>
              </w:rPr>
              <w:t>realizados</w:t>
            </w:r>
          </w:p>
        </w:tc>
      </w:tr>
    </w:tbl>
    <w:tbl>
      <w:tblPr>
        <w:tblStyle w:val="Tablaconcuadrcula5"/>
        <w:tblpPr w:leftFromText="141" w:rightFromText="141" w:vertAnchor="text" w:horzAnchor="margin" w:tblpXSpec="right" w:tblpY="68"/>
        <w:tblOverlap w:val="never"/>
        <w:tblW w:w="0" w:type="auto"/>
        <w:tblLook w:val="04A0" w:firstRow="1" w:lastRow="0" w:firstColumn="1" w:lastColumn="0" w:noHBand="0" w:noVBand="1"/>
      </w:tblPr>
      <w:tblGrid>
        <w:gridCol w:w="6646"/>
      </w:tblGrid>
      <w:tr w:rsidR="00520F5F" w:rsidRPr="00520F5F" w14:paraId="096F1F37" w14:textId="77777777" w:rsidTr="0090519C">
        <w:trPr>
          <w:trHeight w:val="1206"/>
        </w:trPr>
        <w:tc>
          <w:tcPr>
            <w:tcW w:w="6646" w:type="dxa"/>
            <w:vAlign w:val="center"/>
          </w:tcPr>
          <w:tbl>
            <w:tblPr>
              <w:tblStyle w:val="Tablaconcuadrcula5"/>
              <w:tblpPr w:leftFromText="141" w:rightFromText="141" w:vertAnchor="text" w:horzAnchor="page" w:tblpX="3545" w:tblpY="75"/>
              <w:tblOverlap w:val="never"/>
              <w:tblW w:w="0" w:type="auto"/>
              <w:tblLook w:val="04A0" w:firstRow="1" w:lastRow="0" w:firstColumn="1" w:lastColumn="0" w:noHBand="0" w:noVBand="1"/>
            </w:tblPr>
            <w:tblGrid>
              <w:gridCol w:w="461"/>
              <w:gridCol w:w="358"/>
            </w:tblGrid>
            <w:tr w:rsidR="00520F5F" w:rsidRPr="00520F5F" w14:paraId="4AABC5F4" w14:textId="77777777" w:rsidTr="0090519C">
              <w:trPr>
                <w:trHeight w:val="366"/>
              </w:trPr>
              <w:tc>
                <w:tcPr>
                  <w:tcW w:w="461" w:type="dxa"/>
                  <w:tcBorders>
                    <w:top w:val="single" w:sz="4" w:space="0" w:color="FFFFFF"/>
                    <w:left w:val="single" w:sz="4" w:space="0" w:color="FFFFFF"/>
                    <w:bottom w:val="single" w:sz="4" w:space="0" w:color="FFFFFF"/>
                  </w:tcBorders>
                  <w:vAlign w:val="center"/>
                </w:tcPr>
                <w:p w14:paraId="4634BE06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  <w:t>Sí</w:t>
                  </w:r>
                </w:p>
              </w:tc>
              <w:tc>
                <w:tcPr>
                  <w:tcW w:w="358" w:type="dxa"/>
                </w:tcPr>
                <w:p w14:paraId="706AC245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  <w:tr w:rsidR="00520F5F" w:rsidRPr="00520F5F" w14:paraId="4CE1EB54" w14:textId="77777777" w:rsidTr="0090519C">
              <w:trPr>
                <w:trHeight w:val="366"/>
              </w:trPr>
              <w:tc>
                <w:tcPr>
                  <w:tcW w:w="461" w:type="dxa"/>
                  <w:tcBorders>
                    <w:top w:val="single" w:sz="4" w:space="0" w:color="FFFFFF"/>
                    <w:left w:val="single" w:sz="4" w:space="0" w:color="FFFFFF"/>
                    <w:bottom w:val="single" w:sz="4" w:space="0" w:color="FFFFFF"/>
                  </w:tcBorders>
                  <w:vAlign w:val="center"/>
                </w:tcPr>
                <w:p w14:paraId="3AD60944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  <w:t>No</w:t>
                  </w:r>
                </w:p>
              </w:tc>
              <w:tc>
                <w:tcPr>
                  <w:tcW w:w="358" w:type="dxa"/>
                </w:tcPr>
                <w:p w14:paraId="402E578F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</w:p>
              </w:tc>
            </w:tr>
          </w:tbl>
          <w:tbl>
            <w:tblPr>
              <w:tblStyle w:val="Tablaconcuadrcula5"/>
              <w:tblpPr w:leftFromText="141" w:rightFromText="141" w:vertAnchor="text" w:horzAnchor="margin" w:tblpXSpec="right" w:tblpY="89"/>
              <w:tblW w:w="0" w:type="auto"/>
              <w:tblLook w:val="04A0" w:firstRow="1" w:lastRow="0" w:firstColumn="1" w:lastColumn="0" w:noHBand="0" w:noVBand="1"/>
            </w:tblPr>
            <w:tblGrid>
              <w:gridCol w:w="1867"/>
            </w:tblGrid>
            <w:tr w:rsidR="00520F5F" w:rsidRPr="00520F5F" w14:paraId="39AFE703" w14:textId="77777777" w:rsidTr="0090519C">
              <w:trPr>
                <w:trHeight w:val="360"/>
              </w:trPr>
              <w:tc>
                <w:tcPr>
                  <w:tcW w:w="1867" w:type="dxa"/>
                  <w:vAlign w:val="center"/>
                </w:tcPr>
                <w:p w14:paraId="120DE251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  <w:t>Monto del aporte</w:t>
                  </w:r>
                </w:p>
              </w:tc>
            </w:tr>
            <w:tr w:rsidR="00520F5F" w:rsidRPr="00520F5F" w14:paraId="68DDA3AD" w14:textId="77777777" w:rsidTr="0090519C">
              <w:trPr>
                <w:trHeight w:val="360"/>
              </w:trPr>
              <w:tc>
                <w:tcPr>
                  <w:tcW w:w="1867" w:type="dxa"/>
                </w:tcPr>
                <w:p w14:paraId="2C3E30AA" w14:textId="77777777" w:rsidR="00520F5F" w:rsidRPr="00520F5F" w:rsidRDefault="00520F5F" w:rsidP="00520F5F">
                  <w:pPr>
                    <w:spacing w:after="0"/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</w:pPr>
                  <w:r w:rsidRPr="00520F5F">
                    <w:rPr>
                      <w:rFonts w:ascii="Calibri" w:eastAsia="Times New Roman" w:hAnsi="Calibri"/>
                      <w:sz w:val="18"/>
                      <w:szCs w:val="18"/>
                      <w:lang w:val="es-CL"/>
                    </w:rPr>
                    <w:t>$</w:t>
                  </w:r>
                </w:p>
              </w:tc>
            </w:tr>
          </w:tbl>
          <w:p w14:paraId="19DD0D59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sz w:val="18"/>
                <w:szCs w:val="18"/>
                <w:lang w:val="es-CL"/>
              </w:rPr>
              <w:t xml:space="preserve">El usuario, ¿Contribuyó con recursos propios </w:t>
            </w:r>
          </w:p>
          <w:p w14:paraId="5055DF94" w14:textId="77777777" w:rsidR="00520F5F" w:rsidRPr="00520F5F" w:rsidRDefault="00520F5F" w:rsidP="00520F5F">
            <w:pPr>
              <w:spacing w:after="0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sz w:val="18"/>
                <w:szCs w:val="18"/>
                <w:lang w:val="es-CL"/>
              </w:rPr>
              <w:t>para complementar estos aportes?</w:t>
            </w:r>
          </w:p>
        </w:tc>
      </w:tr>
    </w:tbl>
    <w:p w14:paraId="070D2A6B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1F210F82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525CB063" w14:textId="77777777" w:rsidR="00520F5F" w:rsidRPr="00520F5F" w:rsidRDefault="00520F5F" w:rsidP="00520F5F">
      <w:pPr>
        <w:spacing w:after="0" w:line="288" w:lineRule="auto"/>
        <w:rPr>
          <w:rFonts w:ascii="Calibri" w:eastAsia="Times New Roman" w:hAnsi="Calibri"/>
          <w:sz w:val="18"/>
          <w:szCs w:val="18"/>
          <w:lang w:val="es-CL"/>
        </w:rPr>
      </w:pPr>
    </w:p>
    <w:p w14:paraId="48E7AEB7" w14:textId="77777777" w:rsidR="00520F5F" w:rsidRPr="00520F5F" w:rsidRDefault="00520F5F" w:rsidP="00520F5F">
      <w:pPr>
        <w:spacing w:after="0" w:line="288" w:lineRule="auto"/>
        <w:jc w:val="center"/>
        <w:rPr>
          <w:rFonts w:ascii="Calibri" w:eastAsia="Times New Roman" w:hAnsi="Calibri"/>
          <w:sz w:val="18"/>
          <w:szCs w:val="18"/>
          <w:lang w:val="es-CL"/>
        </w:rPr>
      </w:pPr>
    </w:p>
    <w:p w14:paraId="7B2679C5" w14:textId="77777777" w:rsidR="00520F5F" w:rsidRPr="00520F5F" w:rsidRDefault="00520F5F" w:rsidP="00520F5F">
      <w:pPr>
        <w:spacing w:after="0" w:line="288" w:lineRule="auto"/>
        <w:jc w:val="center"/>
        <w:rPr>
          <w:rFonts w:ascii="Calibri" w:eastAsia="Times New Roman" w:hAnsi="Calibri"/>
          <w:sz w:val="18"/>
          <w:szCs w:val="18"/>
          <w:lang w:val="es-CL"/>
        </w:rPr>
      </w:pPr>
    </w:p>
    <w:tbl>
      <w:tblPr>
        <w:tblStyle w:val="Tablaconcuadrcula5"/>
        <w:tblpPr w:leftFromText="141" w:rightFromText="141" w:vertAnchor="text" w:horzAnchor="page" w:tblpX="1172" w:tblpY="339"/>
        <w:tblW w:w="0" w:type="auto"/>
        <w:tblLook w:val="04A0" w:firstRow="1" w:lastRow="0" w:firstColumn="1" w:lastColumn="0" w:noHBand="0" w:noVBand="1"/>
      </w:tblPr>
      <w:tblGrid>
        <w:gridCol w:w="3414"/>
      </w:tblGrid>
      <w:tr w:rsidR="00520F5F" w:rsidRPr="00520F5F" w14:paraId="26A8A2FA" w14:textId="77777777" w:rsidTr="0090519C">
        <w:trPr>
          <w:trHeight w:val="981"/>
        </w:trPr>
        <w:tc>
          <w:tcPr>
            <w:tcW w:w="3414" w:type="dxa"/>
            <w:tcBorders>
              <w:top w:val="single" w:sz="4" w:space="0" w:color="4472C4" w:themeColor="accent1"/>
              <w:left w:val="single" w:sz="4" w:space="0" w:color="FFFFFF"/>
              <w:bottom w:val="single" w:sz="4" w:space="0" w:color="FFFFFF"/>
              <w:right w:val="single" w:sz="4" w:space="0" w:color="FFFFFF"/>
            </w:tcBorders>
          </w:tcPr>
          <w:p w14:paraId="0E1A6BDD" w14:textId="77777777" w:rsidR="00520F5F" w:rsidRPr="00520F5F" w:rsidRDefault="00520F5F" w:rsidP="00520F5F">
            <w:pPr>
              <w:tabs>
                <w:tab w:val="left" w:pos="1331"/>
              </w:tabs>
              <w:spacing w:after="0"/>
              <w:jc w:val="center"/>
              <w:rPr>
                <w:rFonts w:ascii="Calibri" w:eastAsia="Times New Roman" w:hAnsi="Calibri"/>
                <w:sz w:val="18"/>
                <w:szCs w:val="18"/>
                <w:lang w:val="es-CL"/>
              </w:rPr>
            </w:pPr>
            <w:r w:rsidRPr="00520F5F">
              <w:rPr>
                <w:rFonts w:ascii="Calibri" w:eastAsia="Times New Roman" w:hAnsi="Calibri"/>
                <w:sz w:val="18"/>
                <w:szCs w:val="18"/>
                <w:lang w:val="es-CL"/>
              </w:rPr>
              <w:t>FIRMA ENCUESTADOR</w:t>
            </w:r>
          </w:p>
        </w:tc>
      </w:tr>
    </w:tbl>
    <w:p w14:paraId="2E81124F" w14:textId="77777777" w:rsidR="00520F5F" w:rsidRPr="00520F5F" w:rsidRDefault="00520F5F" w:rsidP="00520F5F">
      <w:pPr>
        <w:spacing w:after="0"/>
        <w:outlineLvl w:val="0"/>
        <w:rPr>
          <w:b/>
          <w:sz w:val="24"/>
        </w:rPr>
      </w:pPr>
    </w:p>
    <w:p w14:paraId="28A83119" w14:textId="77777777" w:rsidR="00520F5F" w:rsidRPr="00520F5F" w:rsidRDefault="00520F5F" w:rsidP="00520F5F">
      <w:pPr>
        <w:spacing w:after="0"/>
        <w:outlineLvl w:val="0"/>
        <w:rPr>
          <w:b/>
          <w:sz w:val="24"/>
        </w:rPr>
      </w:pPr>
    </w:p>
    <w:p w14:paraId="57706219" w14:textId="77777777" w:rsidR="00520F5F" w:rsidRPr="00520F5F" w:rsidRDefault="00520F5F" w:rsidP="00520F5F"/>
    <w:p w14:paraId="0D704701" w14:textId="77777777" w:rsidR="00520F5F" w:rsidRPr="00520F5F" w:rsidRDefault="00520F5F" w:rsidP="00520F5F">
      <w:pPr>
        <w:spacing w:after="160" w:line="259" w:lineRule="auto"/>
        <w:rPr>
          <w:rFonts w:asciiTheme="minorHAnsi" w:eastAsiaTheme="minorHAnsi" w:hAnsiTheme="minorHAnsi" w:cstheme="minorBidi"/>
          <w:sz w:val="22"/>
          <w:szCs w:val="22"/>
          <w:lang w:val="es-CL"/>
        </w:rPr>
      </w:pPr>
    </w:p>
    <w:p w14:paraId="00B82AB3" w14:textId="4B560BDF" w:rsidR="006F3A02" w:rsidRDefault="006F3A02" w:rsidP="006F3A02"/>
    <w:p w14:paraId="3F1235C4" w14:textId="77777777" w:rsidR="006F3A02" w:rsidRDefault="006F3A02" w:rsidP="006F3A02"/>
    <w:p w14:paraId="30BEF3C9" w14:textId="765D2135" w:rsidR="006F3A02" w:rsidRDefault="006F3A02" w:rsidP="006F3A02"/>
    <w:p w14:paraId="6DCFDDAB" w14:textId="5A77ED38" w:rsidR="00520F5F" w:rsidRDefault="00520F5F" w:rsidP="006F3A02"/>
    <w:p w14:paraId="45D4602D" w14:textId="32F23FED" w:rsidR="00520F5F" w:rsidRDefault="00520F5F" w:rsidP="006F3A02"/>
    <w:p w14:paraId="128B3939" w14:textId="77777777" w:rsidR="00520F5F" w:rsidRPr="006F3A02" w:rsidRDefault="00520F5F" w:rsidP="006F3A02"/>
    <w:p w14:paraId="5F96F3F6" w14:textId="6279EFDF" w:rsidR="00A65AA4" w:rsidRPr="00520F5F" w:rsidRDefault="00C42CC9" w:rsidP="00C42CC9">
      <w:pPr>
        <w:pStyle w:val="Ttulo1"/>
      </w:pPr>
      <w:bookmarkStart w:id="20" w:name="_Toc70667494"/>
      <w:r w:rsidRPr="00520F5F">
        <w:t xml:space="preserve">ANEXO </w:t>
      </w:r>
      <w:r w:rsidR="006F3A02" w:rsidRPr="00520F5F">
        <w:t>3</w:t>
      </w:r>
      <w:r w:rsidRPr="00520F5F">
        <w:t>. ACTIVIDAD ECONÓMICA</w:t>
      </w:r>
      <w:bookmarkEnd w:id="20"/>
    </w:p>
    <w:tbl>
      <w:tblPr>
        <w:tblStyle w:val="Tablaconcuadrcula"/>
        <w:tblW w:w="10075" w:type="dxa"/>
        <w:jc w:val="center"/>
        <w:tblLayout w:type="fixed"/>
        <w:tblLook w:val="04A0" w:firstRow="1" w:lastRow="0" w:firstColumn="1" w:lastColumn="0" w:noHBand="0" w:noVBand="1"/>
      </w:tblPr>
      <w:tblGrid>
        <w:gridCol w:w="1178"/>
        <w:gridCol w:w="1270"/>
        <w:gridCol w:w="1565"/>
        <w:gridCol w:w="1134"/>
        <w:gridCol w:w="2268"/>
        <w:gridCol w:w="992"/>
        <w:gridCol w:w="1668"/>
      </w:tblGrid>
      <w:tr w:rsidR="00A65AA4" w:rsidRPr="00A65AA4" w14:paraId="2BFD291D" w14:textId="77777777" w:rsidTr="004C31FF">
        <w:trPr>
          <w:trHeight w:val="149"/>
          <w:jc w:val="center"/>
        </w:trPr>
        <w:tc>
          <w:tcPr>
            <w:tcW w:w="10075" w:type="dxa"/>
            <w:gridSpan w:val="7"/>
            <w:noWrap/>
            <w:hideMark/>
          </w:tcPr>
          <w:p w14:paraId="3D1A10A4" w14:textId="77777777" w:rsidR="00A65AA4" w:rsidRPr="00A65AA4" w:rsidRDefault="00A65AA4" w:rsidP="00A65AA4">
            <w:pPr>
              <w:spacing w:after="0"/>
              <w:jc w:val="center"/>
              <w:rPr>
                <w:b/>
                <w:bCs/>
                <w:sz w:val="18"/>
                <w:szCs w:val="18"/>
              </w:rPr>
            </w:pPr>
            <w:bookmarkStart w:id="21" w:name="RANGE!A1:G207"/>
            <w:r w:rsidRPr="00A65AA4">
              <w:rPr>
                <w:b/>
                <w:bCs/>
                <w:sz w:val="18"/>
                <w:szCs w:val="18"/>
              </w:rPr>
              <w:t>Códigos de Actividad Económica</w:t>
            </w:r>
            <w:bookmarkEnd w:id="21"/>
          </w:p>
        </w:tc>
      </w:tr>
      <w:tr w:rsidR="00A65AA4" w:rsidRPr="00A65AA4" w14:paraId="034CAC85" w14:textId="77777777" w:rsidTr="004C31FF">
        <w:trPr>
          <w:trHeight w:val="509"/>
          <w:jc w:val="center"/>
        </w:trPr>
        <w:tc>
          <w:tcPr>
            <w:tcW w:w="10075" w:type="dxa"/>
            <w:gridSpan w:val="7"/>
            <w:vMerge w:val="restart"/>
            <w:noWrap/>
            <w:hideMark/>
          </w:tcPr>
          <w:p w14:paraId="2A1F0698" w14:textId="77777777" w:rsidR="00A65AA4" w:rsidRPr="00A65AA4" w:rsidRDefault="00A65AA4" w:rsidP="00A65AA4">
            <w:pPr>
              <w:spacing w:after="0"/>
              <w:jc w:val="both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Para aquellos programas que deben registrar la rama ocupacional, tipo de actividad y/u oficio que desarrolla el/la usuario/a, se presentan los códigos que FOSIS aplica en sus registros, asociados a los que utiliza el SII.  El ejecutor debe seleccionar aquellos códigos que se asemejan más a la actividad del/</w:t>
            </w:r>
            <w:proofErr w:type="gramStart"/>
            <w:r w:rsidRPr="00A65AA4">
              <w:rPr>
                <w:sz w:val="18"/>
                <w:szCs w:val="18"/>
              </w:rPr>
              <w:t>la usuario</w:t>
            </w:r>
            <w:proofErr w:type="gramEnd"/>
            <w:r w:rsidRPr="00A65AA4">
              <w:rPr>
                <w:sz w:val="18"/>
                <w:szCs w:val="18"/>
              </w:rPr>
              <w:t>/a.</w:t>
            </w:r>
          </w:p>
        </w:tc>
      </w:tr>
      <w:tr w:rsidR="00A65AA4" w:rsidRPr="00A65AA4" w14:paraId="5465830F" w14:textId="77777777" w:rsidTr="004C31FF">
        <w:trPr>
          <w:trHeight w:val="509"/>
          <w:jc w:val="center"/>
        </w:trPr>
        <w:tc>
          <w:tcPr>
            <w:tcW w:w="10075" w:type="dxa"/>
            <w:gridSpan w:val="7"/>
            <w:vMerge/>
            <w:hideMark/>
          </w:tcPr>
          <w:p w14:paraId="2F831FB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E870623" w14:textId="77777777" w:rsidTr="004C31FF">
        <w:trPr>
          <w:trHeight w:val="161"/>
          <w:jc w:val="center"/>
        </w:trPr>
        <w:tc>
          <w:tcPr>
            <w:tcW w:w="10075" w:type="dxa"/>
            <w:gridSpan w:val="7"/>
            <w:noWrap/>
            <w:hideMark/>
          </w:tcPr>
          <w:p w14:paraId="5561A86B" w14:textId="77777777" w:rsidR="00A65AA4" w:rsidRPr="00A65AA4" w:rsidRDefault="00A65AA4" w:rsidP="00A65AA4">
            <w:pPr>
              <w:spacing w:after="0"/>
              <w:rPr>
                <w:b/>
                <w:bCs/>
                <w:sz w:val="16"/>
                <w:szCs w:val="16"/>
              </w:rPr>
            </w:pPr>
            <w:r w:rsidRPr="00A65AA4">
              <w:rPr>
                <w:b/>
                <w:bCs/>
                <w:sz w:val="16"/>
                <w:szCs w:val="16"/>
              </w:rPr>
              <w:t>P R O D U C T I V O</w:t>
            </w:r>
          </w:p>
        </w:tc>
      </w:tr>
      <w:tr w:rsidR="00A65AA4" w:rsidRPr="00A65AA4" w14:paraId="6F075AC2" w14:textId="77777777" w:rsidTr="004C31FF">
        <w:trPr>
          <w:trHeight w:val="208"/>
          <w:jc w:val="center"/>
        </w:trPr>
        <w:tc>
          <w:tcPr>
            <w:tcW w:w="1178" w:type="dxa"/>
            <w:noWrap/>
            <w:hideMark/>
          </w:tcPr>
          <w:p w14:paraId="3D032A75" w14:textId="77777777" w:rsidR="00A65AA4" w:rsidRPr="00A65AA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A65AA4">
              <w:rPr>
                <w:b/>
                <w:bCs/>
                <w:sz w:val="16"/>
                <w:szCs w:val="16"/>
              </w:rPr>
              <w:t>CÓDIGO</w:t>
            </w:r>
          </w:p>
        </w:tc>
        <w:tc>
          <w:tcPr>
            <w:tcW w:w="1270" w:type="dxa"/>
            <w:noWrap/>
            <w:hideMark/>
          </w:tcPr>
          <w:p w14:paraId="3D8097C1" w14:textId="77777777" w:rsidR="00A65AA4" w:rsidRPr="00A65AA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A65AA4">
              <w:rPr>
                <w:b/>
                <w:bCs/>
                <w:sz w:val="16"/>
                <w:szCs w:val="16"/>
              </w:rPr>
              <w:t>RAMA</w:t>
            </w:r>
          </w:p>
        </w:tc>
        <w:tc>
          <w:tcPr>
            <w:tcW w:w="1565" w:type="dxa"/>
            <w:noWrap/>
            <w:hideMark/>
          </w:tcPr>
          <w:p w14:paraId="094AAB5F" w14:textId="77777777" w:rsidR="00A65AA4" w:rsidRPr="00A65AA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A65AA4">
              <w:rPr>
                <w:b/>
                <w:bCs/>
                <w:sz w:val="16"/>
                <w:szCs w:val="16"/>
              </w:rPr>
              <w:t>DESCRIPCIÓN</w:t>
            </w:r>
          </w:p>
        </w:tc>
        <w:tc>
          <w:tcPr>
            <w:tcW w:w="1134" w:type="dxa"/>
            <w:noWrap/>
            <w:hideMark/>
          </w:tcPr>
          <w:p w14:paraId="109D1057" w14:textId="77777777" w:rsidR="00A65AA4" w:rsidRPr="00A65AA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A65AA4">
              <w:rPr>
                <w:b/>
                <w:bCs/>
                <w:sz w:val="16"/>
                <w:szCs w:val="16"/>
              </w:rPr>
              <w:t>CÓDIGO</w:t>
            </w:r>
          </w:p>
        </w:tc>
        <w:tc>
          <w:tcPr>
            <w:tcW w:w="2268" w:type="dxa"/>
            <w:noWrap/>
            <w:hideMark/>
          </w:tcPr>
          <w:p w14:paraId="74888F40" w14:textId="77777777" w:rsidR="00A65AA4" w:rsidRPr="00A65AA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A65AA4">
              <w:rPr>
                <w:b/>
                <w:bCs/>
                <w:sz w:val="16"/>
                <w:szCs w:val="16"/>
              </w:rPr>
              <w:t>ACTIVIDAD</w:t>
            </w:r>
          </w:p>
        </w:tc>
        <w:tc>
          <w:tcPr>
            <w:tcW w:w="992" w:type="dxa"/>
            <w:noWrap/>
            <w:hideMark/>
          </w:tcPr>
          <w:p w14:paraId="35EC8C8D" w14:textId="77777777" w:rsidR="00A65AA4" w:rsidRPr="00A65AA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A65AA4">
              <w:rPr>
                <w:b/>
                <w:bCs/>
                <w:sz w:val="16"/>
                <w:szCs w:val="16"/>
              </w:rPr>
              <w:t>CÓDIGO</w:t>
            </w:r>
          </w:p>
        </w:tc>
        <w:tc>
          <w:tcPr>
            <w:tcW w:w="1668" w:type="dxa"/>
            <w:noWrap/>
            <w:hideMark/>
          </w:tcPr>
          <w:p w14:paraId="4ED8D244" w14:textId="77777777" w:rsidR="00A65AA4" w:rsidRPr="00A65AA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A65AA4">
              <w:rPr>
                <w:b/>
                <w:bCs/>
                <w:sz w:val="16"/>
                <w:szCs w:val="16"/>
              </w:rPr>
              <w:t>OFICIO</w:t>
            </w:r>
          </w:p>
        </w:tc>
      </w:tr>
      <w:tr w:rsidR="00A65AA4" w:rsidRPr="00A65AA4" w14:paraId="0ECEC96C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0831BF7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110</w:t>
            </w:r>
          </w:p>
        </w:tc>
        <w:tc>
          <w:tcPr>
            <w:tcW w:w="1270" w:type="dxa"/>
            <w:vMerge w:val="restart"/>
            <w:hideMark/>
          </w:tcPr>
          <w:p w14:paraId="4EDB42B8" w14:textId="77777777" w:rsid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 xml:space="preserve">Producción </w:t>
            </w:r>
            <w:proofErr w:type="spellStart"/>
            <w:r w:rsidRPr="00A65AA4">
              <w:rPr>
                <w:sz w:val="18"/>
                <w:szCs w:val="18"/>
              </w:rPr>
              <w:t>Silvoagro</w:t>
            </w:r>
            <w:proofErr w:type="spellEnd"/>
          </w:p>
          <w:p w14:paraId="7789E202" w14:textId="303A7D0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pecuaria</w:t>
            </w:r>
          </w:p>
        </w:tc>
        <w:tc>
          <w:tcPr>
            <w:tcW w:w="1565" w:type="dxa"/>
            <w:vMerge w:val="restart"/>
            <w:hideMark/>
          </w:tcPr>
          <w:p w14:paraId="7FB05B0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Cultivos, animales, productos del bosque y sus derivados, aserraderos, acuicultura, apicultura, etc.</w:t>
            </w:r>
          </w:p>
        </w:tc>
        <w:tc>
          <w:tcPr>
            <w:tcW w:w="1134" w:type="dxa"/>
            <w:noWrap/>
            <w:hideMark/>
          </w:tcPr>
          <w:p w14:paraId="2BA07EB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11114</w:t>
            </w:r>
          </w:p>
        </w:tc>
        <w:tc>
          <w:tcPr>
            <w:tcW w:w="2268" w:type="dxa"/>
            <w:noWrap/>
            <w:hideMark/>
          </w:tcPr>
          <w:p w14:paraId="47294F3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Hortalizas y legumbres</w:t>
            </w:r>
          </w:p>
        </w:tc>
        <w:tc>
          <w:tcPr>
            <w:tcW w:w="992" w:type="dxa"/>
            <w:noWrap/>
            <w:hideMark/>
          </w:tcPr>
          <w:p w14:paraId="16D03DE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noWrap/>
            <w:hideMark/>
          </w:tcPr>
          <w:p w14:paraId="4DE2BF3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</w:tr>
      <w:tr w:rsidR="00A65AA4" w:rsidRPr="00A65AA4" w14:paraId="65F310EE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2E11F44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1D5ED1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6F4566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6A3943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11121</w:t>
            </w:r>
          </w:p>
        </w:tc>
        <w:tc>
          <w:tcPr>
            <w:tcW w:w="2268" w:type="dxa"/>
            <w:noWrap/>
            <w:hideMark/>
          </w:tcPr>
          <w:p w14:paraId="2C7A214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Cría de ganado bovino</w:t>
            </w:r>
          </w:p>
        </w:tc>
        <w:tc>
          <w:tcPr>
            <w:tcW w:w="992" w:type="dxa"/>
            <w:noWrap/>
            <w:hideMark/>
          </w:tcPr>
          <w:p w14:paraId="645B251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1668" w:type="dxa"/>
            <w:noWrap/>
            <w:hideMark/>
          </w:tcPr>
          <w:p w14:paraId="17A9BE3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</w:tr>
      <w:tr w:rsidR="00A65AA4" w:rsidRPr="00A65AA4" w14:paraId="1DFDA079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8DD693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119DB9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808FDD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BFE71A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11123</w:t>
            </w:r>
          </w:p>
        </w:tc>
        <w:tc>
          <w:tcPr>
            <w:tcW w:w="2268" w:type="dxa"/>
            <w:noWrap/>
            <w:hideMark/>
          </w:tcPr>
          <w:p w14:paraId="3B5BD49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Producción de leche</w:t>
            </w:r>
          </w:p>
        </w:tc>
        <w:tc>
          <w:tcPr>
            <w:tcW w:w="992" w:type="dxa"/>
            <w:noWrap/>
            <w:hideMark/>
          </w:tcPr>
          <w:p w14:paraId="4CF7570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001</w:t>
            </w:r>
          </w:p>
        </w:tc>
        <w:tc>
          <w:tcPr>
            <w:tcW w:w="1668" w:type="dxa"/>
            <w:noWrap/>
            <w:hideMark/>
          </w:tcPr>
          <w:p w14:paraId="47D3A8C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Agricultor</w:t>
            </w:r>
          </w:p>
        </w:tc>
      </w:tr>
      <w:tr w:rsidR="00A65AA4" w:rsidRPr="00A65AA4" w14:paraId="51FE4B98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60209D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73F51D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332B64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B87F5E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11124</w:t>
            </w:r>
          </w:p>
        </w:tc>
        <w:tc>
          <w:tcPr>
            <w:tcW w:w="2268" w:type="dxa"/>
            <w:noWrap/>
            <w:hideMark/>
          </w:tcPr>
          <w:p w14:paraId="49F22BA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Cría de ganado ovino y su explotación lanera</w:t>
            </w:r>
          </w:p>
        </w:tc>
        <w:tc>
          <w:tcPr>
            <w:tcW w:w="992" w:type="dxa"/>
            <w:noWrap/>
            <w:hideMark/>
          </w:tcPr>
          <w:p w14:paraId="6A82C75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092</w:t>
            </w:r>
          </w:p>
        </w:tc>
        <w:tc>
          <w:tcPr>
            <w:tcW w:w="1668" w:type="dxa"/>
            <w:noWrap/>
            <w:hideMark/>
          </w:tcPr>
          <w:p w14:paraId="36255A1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Temporero</w:t>
            </w:r>
          </w:p>
        </w:tc>
      </w:tr>
      <w:tr w:rsidR="00A65AA4" w:rsidRPr="00A65AA4" w14:paraId="097F1708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3A6F03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65B553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8DFE40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03BFFB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11125</w:t>
            </w:r>
          </w:p>
        </w:tc>
        <w:tc>
          <w:tcPr>
            <w:tcW w:w="2268" w:type="dxa"/>
            <w:noWrap/>
            <w:hideMark/>
          </w:tcPr>
          <w:p w14:paraId="68CCFBA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Cría de ganado porcino</w:t>
            </w:r>
          </w:p>
        </w:tc>
        <w:tc>
          <w:tcPr>
            <w:tcW w:w="992" w:type="dxa"/>
            <w:noWrap/>
            <w:hideMark/>
          </w:tcPr>
          <w:p w14:paraId="1ADEDAA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033</w:t>
            </w:r>
          </w:p>
        </w:tc>
        <w:tc>
          <w:tcPr>
            <w:tcW w:w="1668" w:type="dxa"/>
            <w:noWrap/>
            <w:hideMark/>
          </w:tcPr>
          <w:p w14:paraId="72783B1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Criador de animales</w:t>
            </w:r>
          </w:p>
        </w:tc>
      </w:tr>
      <w:tr w:rsidR="00A65AA4" w:rsidRPr="00A65AA4" w14:paraId="640E4D02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BA33A3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6FFC2AB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7FE877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3A9FBED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11127</w:t>
            </w:r>
          </w:p>
        </w:tc>
        <w:tc>
          <w:tcPr>
            <w:tcW w:w="2268" w:type="dxa"/>
            <w:noWrap/>
            <w:hideMark/>
          </w:tcPr>
          <w:p w14:paraId="1D6A0DF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Cría de aves para carnes y huevos</w:t>
            </w:r>
          </w:p>
        </w:tc>
        <w:tc>
          <w:tcPr>
            <w:tcW w:w="992" w:type="dxa"/>
            <w:noWrap/>
            <w:hideMark/>
          </w:tcPr>
          <w:p w14:paraId="08A5680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009</w:t>
            </w:r>
          </w:p>
        </w:tc>
        <w:tc>
          <w:tcPr>
            <w:tcW w:w="1668" w:type="dxa"/>
            <w:noWrap/>
            <w:hideMark/>
          </w:tcPr>
          <w:p w14:paraId="4C93FAE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Apicultor</w:t>
            </w:r>
          </w:p>
        </w:tc>
      </w:tr>
      <w:tr w:rsidR="00A65AA4" w:rsidRPr="00A65AA4" w14:paraId="7AA5B3EB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13AD29A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524DDE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226139F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6F96CC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11128</w:t>
            </w:r>
          </w:p>
        </w:tc>
        <w:tc>
          <w:tcPr>
            <w:tcW w:w="2268" w:type="dxa"/>
            <w:noWrap/>
            <w:hideMark/>
          </w:tcPr>
          <w:p w14:paraId="29CFFDE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Apicultura</w:t>
            </w:r>
          </w:p>
        </w:tc>
        <w:tc>
          <w:tcPr>
            <w:tcW w:w="992" w:type="dxa"/>
            <w:noWrap/>
            <w:hideMark/>
          </w:tcPr>
          <w:p w14:paraId="2B4BF29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025</w:t>
            </w:r>
          </w:p>
        </w:tc>
        <w:tc>
          <w:tcPr>
            <w:tcW w:w="1668" w:type="dxa"/>
            <w:noWrap/>
            <w:hideMark/>
          </w:tcPr>
          <w:p w14:paraId="1BA7424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Cazador</w:t>
            </w:r>
          </w:p>
        </w:tc>
      </w:tr>
      <w:tr w:rsidR="00A65AA4" w:rsidRPr="00A65AA4" w14:paraId="1D526990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1F4255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E48AAC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4CD8FE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D158BE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11132</w:t>
            </w:r>
          </w:p>
        </w:tc>
        <w:tc>
          <w:tcPr>
            <w:tcW w:w="2268" w:type="dxa"/>
            <w:noWrap/>
            <w:hideMark/>
          </w:tcPr>
          <w:p w14:paraId="6EA5A6C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Frutales</w:t>
            </w:r>
          </w:p>
        </w:tc>
        <w:tc>
          <w:tcPr>
            <w:tcW w:w="992" w:type="dxa"/>
            <w:noWrap/>
            <w:hideMark/>
          </w:tcPr>
          <w:p w14:paraId="63FB725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086</w:t>
            </w:r>
          </w:p>
        </w:tc>
        <w:tc>
          <w:tcPr>
            <w:tcW w:w="1668" w:type="dxa"/>
            <w:noWrap/>
            <w:hideMark/>
          </w:tcPr>
          <w:p w14:paraId="405F267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Silvicultor</w:t>
            </w:r>
          </w:p>
        </w:tc>
      </w:tr>
      <w:tr w:rsidR="00A65AA4" w:rsidRPr="00A65AA4" w14:paraId="0C050D23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DA868B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0C71A0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13EC36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4FDA409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11171</w:t>
            </w:r>
          </w:p>
        </w:tc>
        <w:tc>
          <w:tcPr>
            <w:tcW w:w="2268" w:type="dxa"/>
            <w:noWrap/>
            <w:hideMark/>
          </w:tcPr>
          <w:p w14:paraId="02ECF7B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Flores, plantas de interior y viveros</w:t>
            </w:r>
          </w:p>
        </w:tc>
        <w:tc>
          <w:tcPr>
            <w:tcW w:w="992" w:type="dxa"/>
            <w:noWrap/>
            <w:hideMark/>
          </w:tcPr>
          <w:p w14:paraId="57E6E71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044</w:t>
            </w:r>
          </w:p>
        </w:tc>
        <w:tc>
          <w:tcPr>
            <w:tcW w:w="1668" w:type="dxa"/>
            <w:noWrap/>
            <w:hideMark/>
          </w:tcPr>
          <w:p w14:paraId="503B3FA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Esquilador</w:t>
            </w:r>
          </w:p>
        </w:tc>
      </w:tr>
      <w:tr w:rsidR="00A65AA4" w:rsidRPr="00A65AA4" w14:paraId="7E1F8834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8D59EA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6353E1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39B0F9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EB289D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11191</w:t>
            </w:r>
          </w:p>
        </w:tc>
        <w:tc>
          <w:tcPr>
            <w:tcW w:w="2268" w:type="dxa"/>
            <w:noWrap/>
            <w:hideMark/>
          </w:tcPr>
          <w:p w14:paraId="425F09E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Otros cultivos no clasificados</w:t>
            </w:r>
          </w:p>
        </w:tc>
        <w:tc>
          <w:tcPr>
            <w:tcW w:w="992" w:type="dxa"/>
            <w:noWrap/>
            <w:hideMark/>
          </w:tcPr>
          <w:p w14:paraId="530B7BA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050</w:t>
            </w:r>
          </w:p>
        </w:tc>
        <w:tc>
          <w:tcPr>
            <w:tcW w:w="1668" w:type="dxa"/>
            <w:noWrap/>
            <w:hideMark/>
          </w:tcPr>
          <w:p w14:paraId="7A93408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proofErr w:type="spellStart"/>
            <w:r w:rsidRPr="00A65AA4">
              <w:rPr>
                <w:sz w:val="18"/>
                <w:szCs w:val="18"/>
              </w:rPr>
              <w:t>Helicicultor</w:t>
            </w:r>
            <w:proofErr w:type="spellEnd"/>
          </w:p>
        </w:tc>
      </w:tr>
      <w:tr w:rsidR="00A65AA4" w:rsidRPr="00A65AA4" w14:paraId="3B9A5A19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1AB93B3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F20637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2895EEC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AF63AD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12101</w:t>
            </w:r>
          </w:p>
        </w:tc>
        <w:tc>
          <w:tcPr>
            <w:tcW w:w="2268" w:type="dxa"/>
            <w:noWrap/>
            <w:hideMark/>
          </w:tcPr>
          <w:p w14:paraId="733CD95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Explotación de bosques</w:t>
            </w:r>
          </w:p>
        </w:tc>
        <w:tc>
          <w:tcPr>
            <w:tcW w:w="992" w:type="dxa"/>
            <w:noWrap/>
            <w:hideMark/>
          </w:tcPr>
          <w:p w14:paraId="006AF37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055</w:t>
            </w:r>
          </w:p>
        </w:tc>
        <w:tc>
          <w:tcPr>
            <w:tcW w:w="1668" w:type="dxa"/>
            <w:noWrap/>
            <w:hideMark/>
          </w:tcPr>
          <w:p w14:paraId="220BD94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Lombricultor</w:t>
            </w:r>
          </w:p>
        </w:tc>
      </w:tr>
      <w:tr w:rsidR="00A65AA4" w:rsidRPr="00A65AA4" w14:paraId="2B201D17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B7F3B0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B073CE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FB9265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2D00B41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12102</w:t>
            </w:r>
          </w:p>
        </w:tc>
        <w:tc>
          <w:tcPr>
            <w:tcW w:w="2268" w:type="dxa"/>
            <w:noWrap/>
            <w:hideMark/>
          </w:tcPr>
          <w:p w14:paraId="0F08CFB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forestales</w:t>
            </w:r>
          </w:p>
        </w:tc>
        <w:tc>
          <w:tcPr>
            <w:tcW w:w="992" w:type="dxa"/>
            <w:noWrap/>
            <w:hideMark/>
          </w:tcPr>
          <w:p w14:paraId="6015434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1668" w:type="dxa"/>
            <w:noWrap/>
            <w:hideMark/>
          </w:tcPr>
          <w:p w14:paraId="2AC38DB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</w:tr>
      <w:tr w:rsidR="00A65AA4" w:rsidRPr="00A65AA4" w14:paraId="66AD361D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A08C80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DEDC79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60F0E5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3AA751E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11001</w:t>
            </w:r>
          </w:p>
        </w:tc>
        <w:tc>
          <w:tcPr>
            <w:tcW w:w="2268" w:type="dxa"/>
            <w:noWrap/>
            <w:hideMark/>
          </w:tcPr>
          <w:p w14:paraId="3FFD699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Cría de conejos</w:t>
            </w:r>
          </w:p>
        </w:tc>
        <w:tc>
          <w:tcPr>
            <w:tcW w:w="992" w:type="dxa"/>
            <w:noWrap/>
            <w:hideMark/>
          </w:tcPr>
          <w:p w14:paraId="77C80CC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1668" w:type="dxa"/>
            <w:noWrap/>
            <w:hideMark/>
          </w:tcPr>
          <w:p w14:paraId="509E5EF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</w:tr>
      <w:tr w:rsidR="00A65AA4" w:rsidRPr="00A65AA4" w14:paraId="4D3AD9BF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1E01EC5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AD3F44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050517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452291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11002</w:t>
            </w:r>
          </w:p>
        </w:tc>
        <w:tc>
          <w:tcPr>
            <w:tcW w:w="2268" w:type="dxa"/>
            <w:noWrap/>
            <w:hideMark/>
          </w:tcPr>
          <w:p w14:paraId="3EFFD9B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Cría de animales domésticos</w:t>
            </w:r>
          </w:p>
        </w:tc>
        <w:tc>
          <w:tcPr>
            <w:tcW w:w="992" w:type="dxa"/>
            <w:noWrap/>
            <w:hideMark/>
          </w:tcPr>
          <w:p w14:paraId="784FD9F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1668" w:type="dxa"/>
            <w:noWrap/>
            <w:hideMark/>
          </w:tcPr>
          <w:p w14:paraId="2A6A5B3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</w:tr>
      <w:tr w:rsidR="00A65AA4" w:rsidRPr="00A65AA4" w14:paraId="3FEFF3B6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noWrap/>
            <w:hideMark/>
          </w:tcPr>
          <w:p w14:paraId="65C0632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120</w:t>
            </w:r>
          </w:p>
        </w:tc>
        <w:tc>
          <w:tcPr>
            <w:tcW w:w="1270" w:type="dxa"/>
            <w:vMerge w:val="restart"/>
            <w:noWrap/>
            <w:hideMark/>
          </w:tcPr>
          <w:p w14:paraId="20A7D4A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Pesca</w:t>
            </w:r>
          </w:p>
        </w:tc>
        <w:tc>
          <w:tcPr>
            <w:tcW w:w="1565" w:type="dxa"/>
            <w:vMerge w:val="restart"/>
            <w:hideMark/>
          </w:tcPr>
          <w:p w14:paraId="619631E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Pesca, ostricultura, reproducción de peces y mariscos, cultivos, algas, etc.</w:t>
            </w:r>
          </w:p>
        </w:tc>
        <w:tc>
          <w:tcPr>
            <w:tcW w:w="1134" w:type="dxa"/>
            <w:noWrap/>
            <w:hideMark/>
          </w:tcPr>
          <w:p w14:paraId="5A057B4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hideMark/>
          </w:tcPr>
          <w:p w14:paraId="1F583A0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16B5E39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004</w:t>
            </w:r>
          </w:p>
        </w:tc>
        <w:tc>
          <w:tcPr>
            <w:tcW w:w="1668" w:type="dxa"/>
            <w:noWrap/>
            <w:hideMark/>
          </w:tcPr>
          <w:p w14:paraId="5AE9370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Acuicultor</w:t>
            </w:r>
          </w:p>
        </w:tc>
      </w:tr>
      <w:tr w:rsidR="00A65AA4" w:rsidRPr="00A65AA4" w14:paraId="051C1F41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365587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200CFA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42A6F6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2B010F2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hideMark/>
          </w:tcPr>
          <w:p w14:paraId="62ADFB6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4792111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078</w:t>
            </w:r>
          </w:p>
        </w:tc>
        <w:tc>
          <w:tcPr>
            <w:tcW w:w="1668" w:type="dxa"/>
            <w:noWrap/>
            <w:hideMark/>
          </w:tcPr>
          <w:p w14:paraId="49A61FB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Recolector de orilla</w:t>
            </w:r>
          </w:p>
        </w:tc>
      </w:tr>
      <w:tr w:rsidR="00A65AA4" w:rsidRPr="00A65AA4" w14:paraId="79DB8272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2E7BDA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F64977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113DFF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3282D20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hideMark/>
          </w:tcPr>
          <w:p w14:paraId="5FBF45B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47E2065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007</w:t>
            </w:r>
          </w:p>
        </w:tc>
        <w:tc>
          <w:tcPr>
            <w:tcW w:w="1668" w:type="dxa"/>
            <w:noWrap/>
            <w:hideMark/>
          </w:tcPr>
          <w:p w14:paraId="4519624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Alguero</w:t>
            </w:r>
          </w:p>
        </w:tc>
      </w:tr>
      <w:tr w:rsidR="00A65AA4" w:rsidRPr="00A65AA4" w14:paraId="656BE91A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528550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75228D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5F55E0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124120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13051</w:t>
            </w:r>
          </w:p>
        </w:tc>
        <w:tc>
          <w:tcPr>
            <w:tcW w:w="2268" w:type="dxa"/>
            <w:vMerge w:val="restart"/>
            <w:hideMark/>
          </w:tcPr>
          <w:p w14:paraId="5FD52D5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Explotación de frutos acuáticos, algas, etc. (recolectores de orilla, pescadores artesanales)</w:t>
            </w:r>
          </w:p>
        </w:tc>
        <w:tc>
          <w:tcPr>
            <w:tcW w:w="992" w:type="dxa"/>
            <w:noWrap/>
            <w:hideMark/>
          </w:tcPr>
          <w:p w14:paraId="1039AB1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072</w:t>
            </w:r>
          </w:p>
        </w:tc>
        <w:tc>
          <w:tcPr>
            <w:tcW w:w="1668" w:type="dxa"/>
            <w:noWrap/>
            <w:hideMark/>
          </w:tcPr>
          <w:p w14:paraId="0F665F8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Pescador artesanal</w:t>
            </w:r>
          </w:p>
        </w:tc>
      </w:tr>
      <w:tr w:rsidR="00A65AA4" w:rsidRPr="00A65AA4" w14:paraId="1C314950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7DA7E9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43708C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E595EE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59A101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vMerge/>
            <w:hideMark/>
          </w:tcPr>
          <w:p w14:paraId="626741B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noWrap/>
            <w:hideMark/>
          </w:tcPr>
          <w:p w14:paraId="2E5074F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018</w:t>
            </w:r>
          </w:p>
        </w:tc>
        <w:tc>
          <w:tcPr>
            <w:tcW w:w="1668" w:type="dxa"/>
            <w:noWrap/>
            <w:hideMark/>
          </w:tcPr>
          <w:p w14:paraId="5FA370F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Buzo mariscador</w:t>
            </w:r>
          </w:p>
        </w:tc>
      </w:tr>
      <w:tr w:rsidR="00A65AA4" w:rsidRPr="00A65AA4" w14:paraId="2BD4526D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9D6418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B9CAC1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483A6B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29A037B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13061</w:t>
            </w:r>
          </w:p>
        </w:tc>
        <w:tc>
          <w:tcPr>
            <w:tcW w:w="2268" w:type="dxa"/>
            <w:hideMark/>
          </w:tcPr>
          <w:p w14:paraId="0287256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prospección pesquera</w:t>
            </w:r>
          </w:p>
        </w:tc>
        <w:tc>
          <w:tcPr>
            <w:tcW w:w="992" w:type="dxa"/>
            <w:noWrap/>
            <w:hideMark/>
          </w:tcPr>
          <w:p w14:paraId="15B2AEC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017</w:t>
            </w:r>
          </w:p>
        </w:tc>
        <w:tc>
          <w:tcPr>
            <w:tcW w:w="1668" w:type="dxa"/>
            <w:noWrap/>
            <w:hideMark/>
          </w:tcPr>
          <w:p w14:paraId="02E87B7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Buzo apnea</w:t>
            </w:r>
          </w:p>
        </w:tc>
      </w:tr>
      <w:tr w:rsidR="00A65AA4" w:rsidRPr="00A65AA4" w14:paraId="00CE9137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B6AF82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1BF489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24F85F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7FD343C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hideMark/>
          </w:tcPr>
          <w:p w14:paraId="66DBE41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1CCAF6A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093</w:t>
            </w:r>
          </w:p>
        </w:tc>
        <w:tc>
          <w:tcPr>
            <w:tcW w:w="1668" w:type="dxa"/>
            <w:noWrap/>
            <w:hideMark/>
          </w:tcPr>
          <w:p w14:paraId="3164BDB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Tripulante</w:t>
            </w:r>
          </w:p>
        </w:tc>
      </w:tr>
      <w:tr w:rsidR="00A65AA4" w:rsidRPr="00A65AA4" w14:paraId="10761787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FA590E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DB4779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F5C850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4B68434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hideMark/>
          </w:tcPr>
          <w:p w14:paraId="79EA87D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356AE72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011</w:t>
            </w:r>
          </w:p>
        </w:tc>
        <w:tc>
          <w:tcPr>
            <w:tcW w:w="1668" w:type="dxa"/>
            <w:noWrap/>
            <w:hideMark/>
          </w:tcPr>
          <w:p w14:paraId="613384A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Armador</w:t>
            </w:r>
          </w:p>
        </w:tc>
      </w:tr>
      <w:tr w:rsidR="00A65AA4" w:rsidRPr="00A65AA4" w14:paraId="3E65DC9F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1D71436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D328F9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7BB8C4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3100E29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hideMark/>
          </w:tcPr>
          <w:p w14:paraId="0A00DB0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5DDF42C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042</w:t>
            </w:r>
          </w:p>
        </w:tc>
        <w:tc>
          <w:tcPr>
            <w:tcW w:w="1668" w:type="dxa"/>
            <w:noWrap/>
            <w:hideMark/>
          </w:tcPr>
          <w:p w14:paraId="5912B99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Encarnador</w:t>
            </w:r>
          </w:p>
        </w:tc>
      </w:tr>
      <w:tr w:rsidR="00A65AA4" w:rsidRPr="00A65AA4" w14:paraId="4BCC10B9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64CD9DA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130</w:t>
            </w:r>
          </w:p>
        </w:tc>
        <w:tc>
          <w:tcPr>
            <w:tcW w:w="1270" w:type="dxa"/>
            <w:vMerge w:val="restart"/>
            <w:hideMark/>
          </w:tcPr>
          <w:p w14:paraId="3F25B3A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Extracción y explotación de minas y otros</w:t>
            </w:r>
          </w:p>
        </w:tc>
        <w:tc>
          <w:tcPr>
            <w:tcW w:w="1565" w:type="dxa"/>
            <w:vMerge w:val="restart"/>
            <w:hideMark/>
          </w:tcPr>
          <w:p w14:paraId="24692EE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Extracción y explotación de minerales, cuarzo, piedras, arcillas, canteras, arenas, etc.</w:t>
            </w:r>
          </w:p>
        </w:tc>
        <w:tc>
          <w:tcPr>
            <w:tcW w:w="1134" w:type="dxa"/>
            <w:noWrap/>
            <w:hideMark/>
          </w:tcPr>
          <w:p w14:paraId="7238768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23033</w:t>
            </w:r>
          </w:p>
        </w:tc>
        <w:tc>
          <w:tcPr>
            <w:tcW w:w="2268" w:type="dxa"/>
            <w:noWrap/>
            <w:hideMark/>
          </w:tcPr>
          <w:p w14:paraId="7B29195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Pequeña minería del cobre</w:t>
            </w:r>
          </w:p>
        </w:tc>
        <w:tc>
          <w:tcPr>
            <w:tcW w:w="992" w:type="dxa"/>
            <w:noWrap/>
            <w:hideMark/>
          </w:tcPr>
          <w:p w14:paraId="72BE5D9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061</w:t>
            </w:r>
          </w:p>
        </w:tc>
        <w:tc>
          <w:tcPr>
            <w:tcW w:w="1668" w:type="dxa"/>
            <w:noWrap/>
            <w:hideMark/>
          </w:tcPr>
          <w:p w14:paraId="0C19909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Minero</w:t>
            </w:r>
          </w:p>
        </w:tc>
      </w:tr>
      <w:tr w:rsidR="00A65AA4" w:rsidRPr="00A65AA4" w14:paraId="7E78BB10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EAA615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964780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E5CA9E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3EE360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23041</w:t>
            </w:r>
          </w:p>
        </w:tc>
        <w:tc>
          <w:tcPr>
            <w:tcW w:w="2268" w:type="dxa"/>
            <w:noWrap/>
            <w:hideMark/>
          </w:tcPr>
          <w:p w14:paraId="649C0FE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Extracción de otros minerales metálicos</w:t>
            </w:r>
          </w:p>
        </w:tc>
        <w:tc>
          <w:tcPr>
            <w:tcW w:w="992" w:type="dxa"/>
            <w:noWrap/>
            <w:hideMark/>
          </w:tcPr>
          <w:p w14:paraId="521AC47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074</w:t>
            </w:r>
          </w:p>
        </w:tc>
        <w:tc>
          <w:tcPr>
            <w:tcW w:w="1668" w:type="dxa"/>
            <w:noWrap/>
            <w:hideMark/>
          </w:tcPr>
          <w:p w14:paraId="67F0083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Pirquinero</w:t>
            </w:r>
          </w:p>
        </w:tc>
      </w:tr>
      <w:tr w:rsidR="00A65AA4" w:rsidRPr="00A65AA4" w14:paraId="2BB5D313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78AD49C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AF41F9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26D155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5DD9500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29011</w:t>
            </w:r>
          </w:p>
        </w:tc>
        <w:tc>
          <w:tcPr>
            <w:tcW w:w="2268" w:type="dxa"/>
            <w:noWrap/>
            <w:hideMark/>
          </w:tcPr>
          <w:p w14:paraId="74DFDBB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Extracción de piedra, arcilla y arena</w:t>
            </w:r>
          </w:p>
        </w:tc>
        <w:tc>
          <w:tcPr>
            <w:tcW w:w="992" w:type="dxa"/>
            <w:noWrap/>
            <w:hideMark/>
          </w:tcPr>
          <w:p w14:paraId="4AFC8D5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021</w:t>
            </w:r>
          </w:p>
        </w:tc>
        <w:tc>
          <w:tcPr>
            <w:tcW w:w="1668" w:type="dxa"/>
            <w:noWrap/>
            <w:hideMark/>
          </w:tcPr>
          <w:p w14:paraId="55C618E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Cantero</w:t>
            </w:r>
          </w:p>
        </w:tc>
      </w:tr>
      <w:tr w:rsidR="00A65AA4" w:rsidRPr="00A65AA4" w14:paraId="037A3086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796F371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140</w:t>
            </w:r>
          </w:p>
        </w:tc>
        <w:tc>
          <w:tcPr>
            <w:tcW w:w="1270" w:type="dxa"/>
            <w:vMerge w:val="restart"/>
            <w:hideMark/>
          </w:tcPr>
          <w:p w14:paraId="3AA29B7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Pequeñas agroindustrias</w:t>
            </w:r>
          </w:p>
        </w:tc>
        <w:tc>
          <w:tcPr>
            <w:tcW w:w="1565" w:type="dxa"/>
            <w:vMerge w:val="restart"/>
            <w:hideMark/>
          </w:tcPr>
          <w:p w14:paraId="0B322F9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Agregación de valor a cultivos, elaboración de vinos, etc.</w:t>
            </w:r>
          </w:p>
        </w:tc>
        <w:tc>
          <w:tcPr>
            <w:tcW w:w="1134" w:type="dxa"/>
            <w:noWrap/>
            <w:hideMark/>
          </w:tcPr>
          <w:p w14:paraId="1F57AEA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14001</w:t>
            </w:r>
          </w:p>
        </w:tc>
        <w:tc>
          <w:tcPr>
            <w:tcW w:w="2268" w:type="dxa"/>
            <w:noWrap/>
            <w:hideMark/>
          </w:tcPr>
          <w:p w14:paraId="01D3585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Agregación de valor a cultivos</w:t>
            </w:r>
          </w:p>
        </w:tc>
        <w:tc>
          <w:tcPr>
            <w:tcW w:w="992" w:type="dxa"/>
            <w:vMerge w:val="restart"/>
            <w:hideMark/>
          </w:tcPr>
          <w:p w14:paraId="23F0D32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095</w:t>
            </w:r>
          </w:p>
        </w:tc>
        <w:tc>
          <w:tcPr>
            <w:tcW w:w="1668" w:type="dxa"/>
            <w:vMerge w:val="restart"/>
            <w:hideMark/>
          </w:tcPr>
          <w:p w14:paraId="68E0647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Vinicultor</w:t>
            </w:r>
          </w:p>
        </w:tc>
      </w:tr>
      <w:tr w:rsidR="00A65AA4" w:rsidRPr="00A65AA4" w14:paraId="7EDC6D0A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01A4469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635EF3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2E28012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4FC2170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14002</w:t>
            </w:r>
          </w:p>
        </w:tc>
        <w:tc>
          <w:tcPr>
            <w:tcW w:w="2268" w:type="dxa"/>
            <w:noWrap/>
            <w:hideMark/>
          </w:tcPr>
          <w:p w14:paraId="63F9D9B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Elaboración de vinos</w:t>
            </w:r>
          </w:p>
        </w:tc>
        <w:tc>
          <w:tcPr>
            <w:tcW w:w="992" w:type="dxa"/>
            <w:vMerge/>
            <w:hideMark/>
          </w:tcPr>
          <w:p w14:paraId="0322412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542A892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FE72489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438571E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150</w:t>
            </w:r>
          </w:p>
        </w:tc>
        <w:tc>
          <w:tcPr>
            <w:tcW w:w="1270" w:type="dxa"/>
            <w:vMerge w:val="restart"/>
            <w:hideMark/>
          </w:tcPr>
          <w:p w14:paraId="716F70A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Productos alimenticios</w:t>
            </w:r>
          </w:p>
        </w:tc>
        <w:tc>
          <w:tcPr>
            <w:tcW w:w="1565" w:type="dxa"/>
            <w:vMerge w:val="restart"/>
            <w:hideMark/>
          </w:tcPr>
          <w:p w14:paraId="5B427AC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Embutidos, helados, jugos, panadería, pastelería, amasanderías, etc.</w:t>
            </w:r>
          </w:p>
        </w:tc>
        <w:tc>
          <w:tcPr>
            <w:tcW w:w="1134" w:type="dxa"/>
            <w:noWrap/>
            <w:hideMark/>
          </w:tcPr>
          <w:p w14:paraId="206E28A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31132</w:t>
            </w:r>
          </w:p>
        </w:tc>
        <w:tc>
          <w:tcPr>
            <w:tcW w:w="2268" w:type="dxa"/>
            <w:noWrap/>
            <w:hideMark/>
          </w:tcPr>
          <w:p w14:paraId="3D1A2CC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Elaboración de pastas, frutas y legumbres secas</w:t>
            </w:r>
          </w:p>
        </w:tc>
        <w:tc>
          <w:tcPr>
            <w:tcW w:w="992" w:type="dxa"/>
            <w:vMerge w:val="restart"/>
            <w:hideMark/>
          </w:tcPr>
          <w:p w14:paraId="30351BF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069       082       027         008         030         038</w:t>
            </w:r>
          </w:p>
        </w:tc>
        <w:tc>
          <w:tcPr>
            <w:tcW w:w="1668" w:type="dxa"/>
            <w:vMerge w:val="restart"/>
            <w:hideMark/>
          </w:tcPr>
          <w:p w14:paraId="007EEA17" w14:textId="600B7B2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 xml:space="preserve">Panadero                          </w:t>
            </w:r>
            <w:r w:rsidR="000F2754" w:rsidRPr="00A65AA4">
              <w:rPr>
                <w:sz w:val="18"/>
                <w:szCs w:val="18"/>
              </w:rPr>
              <w:t>Repostero</w:t>
            </w:r>
            <w:r w:rsidRPr="00A65AA4">
              <w:rPr>
                <w:sz w:val="18"/>
                <w:szCs w:val="18"/>
              </w:rPr>
              <w:t xml:space="preserve">                           Cocinero                     Amasandería                      Confitería                 Deshidratador</w:t>
            </w:r>
          </w:p>
        </w:tc>
      </w:tr>
      <w:tr w:rsidR="00A65AA4" w:rsidRPr="00A65AA4" w14:paraId="491F3C7F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1716DB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78BEC6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DF9DDF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5C60C2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31133</w:t>
            </w:r>
          </w:p>
        </w:tc>
        <w:tc>
          <w:tcPr>
            <w:tcW w:w="2268" w:type="dxa"/>
            <w:noWrap/>
            <w:hideMark/>
          </w:tcPr>
          <w:p w14:paraId="19CCF47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dulces, mermeladas y jaleas</w:t>
            </w:r>
          </w:p>
        </w:tc>
        <w:tc>
          <w:tcPr>
            <w:tcW w:w="992" w:type="dxa"/>
            <w:vMerge/>
            <w:hideMark/>
          </w:tcPr>
          <w:p w14:paraId="66CB007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14DEF9B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77894E73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E60AB8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6DA045C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8A111C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6339AC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31134</w:t>
            </w:r>
          </w:p>
        </w:tc>
        <w:tc>
          <w:tcPr>
            <w:tcW w:w="2268" w:type="dxa"/>
            <w:noWrap/>
            <w:hideMark/>
          </w:tcPr>
          <w:p w14:paraId="54C62A9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Alimentos deshidratados</w:t>
            </w:r>
          </w:p>
        </w:tc>
        <w:tc>
          <w:tcPr>
            <w:tcW w:w="992" w:type="dxa"/>
            <w:vMerge/>
            <w:hideMark/>
          </w:tcPr>
          <w:p w14:paraId="515DFD8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1DD4609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3181EA74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9937F5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A885C3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C463AE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D4EFEC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31171</w:t>
            </w:r>
          </w:p>
        </w:tc>
        <w:tc>
          <w:tcPr>
            <w:tcW w:w="2268" w:type="dxa"/>
            <w:noWrap/>
            <w:hideMark/>
          </w:tcPr>
          <w:p w14:paraId="0A919F2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Panadería</w:t>
            </w:r>
          </w:p>
        </w:tc>
        <w:tc>
          <w:tcPr>
            <w:tcW w:w="992" w:type="dxa"/>
            <w:vMerge/>
            <w:hideMark/>
          </w:tcPr>
          <w:p w14:paraId="0F93096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16DCD91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2CEAA3EF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00C317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ED28D7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E89723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79EF37A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31172</w:t>
            </w:r>
          </w:p>
        </w:tc>
        <w:tc>
          <w:tcPr>
            <w:tcW w:w="2268" w:type="dxa"/>
            <w:noWrap/>
            <w:hideMark/>
          </w:tcPr>
          <w:p w14:paraId="6936671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galletas</w:t>
            </w:r>
          </w:p>
        </w:tc>
        <w:tc>
          <w:tcPr>
            <w:tcW w:w="992" w:type="dxa"/>
            <w:vMerge/>
            <w:hideMark/>
          </w:tcPr>
          <w:p w14:paraId="671CE4F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5A87F5B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33964D1D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09FC69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C93571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B81EAD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521A5AB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31173</w:t>
            </w:r>
          </w:p>
        </w:tc>
        <w:tc>
          <w:tcPr>
            <w:tcW w:w="2268" w:type="dxa"/>
            <w:noWrap/>
            <w:hideMark/>
          </w:tcPr>
          <w:p w14:paraId="58173C4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Pastelería</w:t>
            </w:r>
          </w:p>
        </w:tc>
        <w:tc>
          <w:tcPr>
            <w:tcW w:w="992" w:type="dxa"/>
            <w:vMerge/>
            <w:hideMark/>
          </w:tcPr>
          <w:p w14:paraId="0E705E2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07D93A1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59BB87F7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2819135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65071D0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CF2B45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5FD836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31192</w:t>
            </w:r>
          </w:p>
        </w:tc>
        <w:tc>
          <w:tcPr>
            <w:tcW w:w="2268" w:type="dxa"/>
            <w:noWrap/>
            <w:hideMark/>
          </w:tcPr>
          <w:p w14:paraId="49A64AA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Confitería</w:t>
            </w:r>
          </w:p>
        </w:tc>
        <w:tc>
          <w:tcPr>
            <w:tcW w:w="992" w:type="dxa"/>
            <w:vMerge/>
            <w:hideMark/>
          </w:tcPr>
          <w:p w14:paraId="0B89B7E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3D61530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5B3B9A8E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0A5BE6B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160</w:t>
            </w:r>
          </w:p>
        </w:tc>
        <w:tc>
          <w:tcPr>
            <w:tcW w:w="1270" w:type="dxa"/>
            <w:vMerge w:val="restart"/>
            <w:hideMark/>
          </w:tcPr>
          <w:p w14:paraId="02AE1DF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Textil y confecciones</w:t>
            </w:r>
          </w:p>
        </w:tc>
        <w:tc>
          <w:tcPr>
            <w:tcW w:w="1565" w:type="dxa"/>
            <w:vMerge w:val="restart"/>
            <w:hideMark/>
          </w:tcPr>
          <w:p w14:paraId="6CBF9A3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Tejidos, estampados, ropa, vestuario, etc.</w:t>
            </w:r>
          </w:p>
        </w:tc>
        <w:tc>
          <w:tcPr>
            <w:tcW w:w="1134" w:type="dxa"/>
            <w:noWrap/>
            <w:hideMark/>
          </w:tcPr>
          <w:p w14:paraId="0D8D016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32111</w:t>
            </w:r>
          </w:p>
        </w:tc>
        <w:tc>
          <w:tcPr>
            <w:tcW w:w="2268" w:type="dxa"/>
            <w:noWrap/>
            <w:hideMark/>
          </w:tcPr>
          <w:p w14:paraId="757AFAA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Hilanderías</w:t>
            </w:r>
          </w:p>
        </w:tc>
        <w:tc>
          <w:tcPr>
            <w:tcW w:w="992" w:type="dxa"/>
            <w:vMerge w:val="restart"/>
            <w:hideMark/>
          </w:tcPr>
          <w:p w14:paraId="09EF6BC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032           062          084         091         006</w:t>
            </w:r>
          </w:p>
        </w:tc>
        <w:tc>
          <w:tcPr>
            <w:tcW w:w="1668" w:type="dxa"/>
            <w:vMerge w:val="restart"/>
            <w:hideMark/>
          </w:tcPr>
          <w:p w14:paraId="4107971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Costurera                                Modista                                      Sastre                                      Tejedor                                 Alfarero</w:t>
            </w:r>
          </w:p>
        </w:tc>
      </w:tr>
      <w:tr w:rsidR="00A65AA4" w:rsidRPr="00A65AA4" w14:paraId="1D32C3D0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18A50D9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F06D85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4A702F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62A54E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32112</w:t>
            </w:r>
          </w:p>
        </w:tc>
        <w:tc>
          <w:tcPr>
            <w:tcW w:w="2268" w:type="dxa"/>
            <w:noWrap/>
            <w:hideMark/>
          </w:tcPr>
          <w:p w14:paraId="010866E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tejidos y telas</w:t>
            </w:r>
          </w:p>
        </w:tc>
        <w:tc>
          <w:tcPr>
            <w:tcW w:w="992" w:type="dxa"/>
            <w:vMerge/>
            <w:hideMark/>
          </w:tcPr>
          <w:p w14:paraId="3A609A3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2708F1D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63A88F26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F8EBBF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61CD851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24778A1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8F959D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32117</w:t>
            </w:r>
          </w:p>
        </w:tc>
        <w:tc>
          <w:tcPr>
            <w:tcW w:w="2268" w:type="dxa"/>
            <w:noWrap/>
            <w:hideMark/>
          </w:tcPr>
          <w:p w14:paraId="30F7690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otros productos textiles</w:t>
            </w:r>
          </w:p>
        </w:tc>
        <w:tc>
          <w:tcPr>
            <w:tcW w:w="992" w:type="dxa"/>
            <w:vMerge/>
            <w:hideMark/>
          </w:tcPr>
          <w:p w14:paraId="1E8479E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5B443B6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BADCA1B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54889AB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7A5411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9BFEA6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29118D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32121</w:t>
            </w:r>
          </w:p>
        </w:tc>
        <w:tc>
          <w:tcPr>
            <w:tcW w:w="2268" w:type="dxa"/>
            <w:noWrap/>
            <w:hideMark/>
          </w:tcPr>
          <w:p w14:paraId="637391C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Confección de frazadas, mantas y cortinas</w:t>
            </w:r>
          </w:p>
        </w:tc>
        <w:tc>
          <w:tcPr>
            <w:tcW w:w="992" w:type="dxa"/>
            <w:vMerge/>
            <w:hideMark/>
          </w:tcPr>
          <w:p w14:paraId="63AC61A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672BF04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4E630564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52F406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0C5A98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2A053CE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25FDCE0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32122</w:t>
            </w:r>
          </w:p>
        </w:tc>
        <w:tc>
          <w:tcPr>
            <w:tcW w:w="2268" w:type="dxa"/>
            <w:noWrap/>
            <w:hideMark/>
          </w:tcPr>
          <w:p w14:paraId="14D6665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Confección de sábanas, fundas y mantelería</w:t>
            </w:r>
          </w:p>
        </w:tc>
        <w:tc>
          <w:tcPr>
            <w:tcW w:w="992" w:type="dxa"/>
            <w:vMerge/>
            <w:hideMark/>
          </w:tcPr>
          <w:p w14:paraId="002027F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6CA9EFD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C5A77E4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7D29FF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64FFAB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551D72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5FB7040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32124</w:t>
            </w:r>
          </w:p>
        </w:tc>
        <w:tc>
          <w:tcPr>
            <w:tcW w:w="2268" w:type="dxa"/>
            <w:noWrap/>
            <w:hideMark/>
          </w:tcPr>
          <w:p w14:paraId="0B23325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Confección de artículos de lona y bolsas</w:t>
            </w:r>
          </w:p>
        </w:tc>
        <w:tc>
          <w:tcPr>
            <w:tcW w:w="992" w:type="dxa"/>
            <w:vMerge/>
            <w:hideMark/>
          </w:tcPr>
          <w:p w14:paraId="604E7E8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3E59F6B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5D02FDE1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55B61C2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662D21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822B8F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471E91D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32201</w:t>
            </w:r>
          </w:p>
        </w:tc>
        <w:tc>
          <w:tcPr>
            <w:tcW w:w="2268" w:type="dxa"/>
            <w:noWrap/>
            <w:hideMark/>
          </w:tcPr>
          <w:p w14:paraId="7ACD516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Confección de prendas de vestir</w:t>
            </w:r>
          </w:p>
        </w:tc>
        <w:tc>
          <w:tcPr>
            <w:tcW w:w="992" w:type="dxa"/>
            <w:vMerge/>
            <w:hideMark/>
          </w:tcPr>
          <w:p w14:paraId="31B898A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11C566B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743B66C6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56D29AC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688959D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847EC0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7A37F7A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32206</w:t>
            </w:r>
          </w:p>
        </w:tc>
        <w:tc>
          <w:tcPr>
            <w:tcW w:w="2268" w:type="dxa"/>
            <w:noWrap/>
            <w:hideMark/>
          </w:tcPr>
          <w:p w14:paraId="5025AE5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Confección de impermeables, casacas, parkas</w:t>
            </w:r>
          </w:p>
        </w:tc>
        <w:tc>
          <w:tcPr>
            <w:tcW w:w="992" w:type="dxa"/>
            <w:vMerge/>
            <w:hideMark/>
          </w:tcPr>
          <w:p w14:paraId="509E419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6247B6C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30219C17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25E2B78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5A6E08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E01516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439C772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32207</w:t>
            </w:r>
          </w:p>
        </w:tc>
        <w:tc>
          <w:tcPr>
            <w:tcW w:w="2268" w:type="dxa"/>
            <w:noWrap/>
            <w:hideMark/>
          </w:tcPr>
          <w:p w14:paraId="6494809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Confección de uniformes y accesorios</w:t>
            </w:r>
          </w:p>
        </w:tc>
        <w:tc>
          <w:tcPr>
            <w:tcW w:w="992" w:type="dxa"/>
            <w:vMerge/>
            <w:hideMark/>
          </w:tcPr>
          <w:p w14:paraId="3016F8A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7C4CFA0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32EB782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146DF06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170</w:t>
            </w:r>
          </w:p>
        </w:tc>
        <w:tc>
          <w:tcPr>
            <w:tcW w:w="1270" w:type="dxa"/>
            <w:vMerge w:val="restart"/>
            <w:hideMark/>
          </w:tcPr>
          <w:p w14:paraId="58AC754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Cuero y calzado</w:t>
            </w:r>
          </w:p>
        </w:tc>
        <w:tc>
          <w:tcPr>
            <w:tcW w:w="1565" w:type="dxa"/>
            <w:vMerge w:val="restart"/>
            <w:hideMark/>
          </w:tcPr>
          <w:p w14:paraId="6B1C518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Curtiduría, teñido, maletas, carteras, calzado, peletería, etc.</w:t>
            </w:r>
          </w:p>
        </w:tc>
        <w:tc>
          <w:tcPr>
            <w:tcW w:w="1134" w:type="dxa"/>
            <w:noWrap/>
            <w:hideMark/>
          </w:tcPr>
          <w:p w14:paraId="386F8F7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2AE08F2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03E0450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088</w:t>
            </w:r>
          </w:p>
        </w:tc>
        <w:tc>
          <w:tcPr>
            <w:tcW w:w="1668" w:type="dxa"/>
            <w:noWrap/>
            <w:hideMark/>
          </w:tcPr>
          <w:p w14:paraId="4DC4D51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Talabartero</w:t>
            </w:r>
          </w:p>
        </w:tc>
      </w:tr>
      <w:tr w:rsidR="00A65AA4" w:rsidRPr="00A65AA4" w14:paraId="65FC3C5E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242B0E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38923A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F2964B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209569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32331</w:t>
            </w:r>
          </w:p>
        </w:tc>
        <w:tc>
          <w:tcPr>
            <w:tcW w:w="2268" w:type="dxa"/>
            <w:noWrap/>
            <w:hideMark/>
          </w:tcPr>
          <w:p w14:paraId="3B4B825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maletas, carteras, billeteras, etc.</w:t>
            </w:r>
          </w:p>
        </w:tc>
        <w:tc>
          <w:tcPr>
            <w:tcW w:w="992" w:type="dxa"/>
            <w:noWrap/>
            <w:hideMark/>
          </w:tcPr>
          <w:p w14:paraId="5AD5541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096</w:t>
            </w:r>
          </w:p>
        </w:tc>
        <w:tc>
          <w:tcPr>
            <w:tcW w:w="1668" w:type="dxa"/>
            <w:noWrap/>
            <w:hideMark/>
          </w:tcPr>
          <w:p w14:paraId="45082EE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Zapatero</w:t>
            </w:r>
          </w:p>
        </w:tc>
      </w:tr>
      <w:tr w:rsidR="00A65AA4" w:rsidRPr="00A65AA4" w14:paraId="4D744602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18A4C3E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3FD5CE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29E0C7E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2F62C50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32333</w:t>
            </w:r>
          </w:p>
        </w:tc>
        <w:tc>
          <w:tcPr>
            <w:tcW w:w="2268" w:type="dxa"/>
            <w:noWrap/>
            <w:hideMark/>
          </w:tcPr>
          <w:p w14:paraId="7B2DC05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otros artículos de cuero</w:t>
            </w:r>
          </w:p>
        </w:tc>
        <w:tc>
          <w:tcPr>
            <w:tcW w:w="992" w:type="dxa"/>
            <w:noWrap/>
            <w:hideMark/>
          </w:tcPr>
          <w:p w14:paraId="25397E5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012</w:t>
            </w:r>
          </w:p>
        </w:tc>
        <w:tc>
          <w:tcPr>
            <w:tcW w:w="1668" w:type="dxa"/>
            <w:noWrap/>
            <w:hideMark/>
          </w:tcPr>
          <w:p w14:paraId="29AF845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Artesano</w:t>
            </w:r>
          </w:p>
        </w:tc>
      </w:tr>
      <w:tr w:rsidR="00A65AA4" w:rsidRPr="00A65AA4" w14:paraId="0943A8C7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00AE9D1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5CE019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B20674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75262D0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5499A45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2543100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037</w:t>
            </w:r>
          </w:p>
        </w:tc>
        <w:tc>
          <w:tcPr>
            <w:tcW w:w="1668" w:type="dxa"/>
            <w:noWrap/>
            <w:hideMark/>
          </w:tcPr>
          <w:p w14:paraId="18C99AC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Curtidor</w:t>
            </w:r>
          </w:p>
        </w:tc>
      </w:tr>
      <w:tr w:rsidR="00A65AA4" w:rsidRPr="00A65AA4" w14:paraId="6A575F19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03AE7DA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180</w:t>
            </w:r>
          </w:p>
        </w:tc>
        <w:tc>
          <w:tcPr>
            <w:tcW w:w="1270" w:type="dxa"/>
            <w:vMerge w:val="restart"/>
            <w:hideMark/>
          </w:tcPr>
          <w:p w14:paraId="58178C0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Muebles y maderas</w:t>
            </w:r>
          </w:p>
        </w:tc>
        <w:tc>
          <w:tcPr>
            <w:tcW w:w="1565" w:type="dxa"/>
            <w:vMerge w:val="restart"/>
            <w:hideMark/>
          </w:tcPr>
          <w:p w14:paraId="1A645F0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Puertas y ventanas, carpintería, muebles, tapicería, artesanías en madera, etc.</w:t>
            </w:r>
          </w:p>
        </w:tc>
        <w:tc>
          <w:tcPr>
            <w:tcW w:w="1134" w:type="dxa"/>
            <w:noWrap/>
            <w:hideMark/>
          </w:tcPr>
          <w:p w14:paraId="179F8CD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33113</w:t>
            </w:r>
          </w:p>
        </w:tc>
        <w:tc>
          <w:tcPr>
            <w:tcW w:w="2268" w:type="dxa"/>
            <w:noWrap/>
            <w:hideMark/>
          </w:tcPr>
          <w:p w14:paraId="5EEB6F3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puertas y ventanas</w:t>
            </w:r>
          </w:p>
        </w:tc>
        <w:tc>
          <w:tcPr>
            <w:tcW w:w="992" w:type="dxa"/>
            <w:vMerge w:val="restart"/>
            <w:hideMark/>
          </w:tcPr>
          <w:p w14:paraId="0915AF8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023        012        089</w:t>
            </w:r>
          </w:p>
        </w:tc>
        <w:tc>
          <w:tcPr>
            <w:tcW w:w="1668" w:type="dxa"/>
            <w:vMerge w:val="restart"/>
            <w:hideMark/>
          </w:tcPr>
          <w:p w14:paraId="1FFA8F4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Carpintero                            Artesano                               Tapicero</w:t>
            </w:r>
          </w:p>
        </w:tc>
      </w:tr>
      <w:tr w:rsidR="00A65AA4" w:rsidRPr="00A65AA4" w14:paraId="17793D9E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4E826C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924CBA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23A5AF5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2643949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33114</w:t>
            </w:r>
          </w:p>
        </w:tc>
        <w:tc>
          <w:tcPr>
            <w:tcW w:w="2268" w:type="dxa"/>
            <w:noWrap/>
            <w:hideMark/>
          </w:tcPr>
          <w:p w14:paraId="09A90AE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Talleres, carpintería de obra</w:t>
            </w:r>
          </w:p>
        </w:tc>
        <w:tc>
          <w:tcPr>
            <w:tcW w:w="992" w:type="dxa"/>
            <w:vMerge/>
            <w:hideMark/>
          </w:tcPr>
          <w:p w14:paraId="351303E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358A58B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63C7CEA2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13D9C8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3AAE7D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E8D2C8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8F1EF7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33115</w:t>
            </w:r>
          </w:p>
        </w:tc>
        <w:tc>
          <w:tcPr>
            <w:tcW w:w="2268" w:type="dxa"/>
            <w:noWrap/>
            <w:hideMark/>
          </w:tcPr>
          <w:p w14:paraId="247C797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Casas prefabricadas de madera</w:t>
            </w:r>
          </w:p>
        </w:tc>
        <w:tc>
          <w:tcPr>
            <w:tcW w:w="992" w:type="dxa"/>
            <w:vMerge/>
            <w:hideMark/>
          </w:tcPr>
          <w:p w14:paraId="564C2D1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436A659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3FD28710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034EFDF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871896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6B20A3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773FCFB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18001</w:t>
            </w:r>
          </w:p>
        </w:tc>
        <w:tc>
          <w:tcPr>
            <w:tcW w:w="2268" w:type="dxa"/>
            <w:noWrap/>
            <w:hideMark/>
          </w:tcPr>
          <w:p w14:paraId="6610A34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Artesanías en madera</w:t>
            </w:r>
          </w:p>
        </w:tc>
        <w:tc>
          <w:tcPr>
            <w:tcW w:w="992" w:type="dxa"/>
            <w:vMerge/>
            <w:hideMark/>
          </w:tcPr>
          <w:p w14:paraId="2755DC0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23E5BEB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4B3B57F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0A94521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190</w:t>
            </w:r>
          </w:p>
        </w:tc>
        <w:tc>
          <w:tcPr>
            <w:tcW w:w="1270" w:type="dxa"/>
            <w:vMerge w:val="restart"/>
            <w:hideMark/>
          </w:tcPr>
          <w:p w14:paraId="771D4D8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Imprentas y afines</w:t>
            </w:r>
          </w:p>
        </w:tc>
        <w:tc>
          <w:tcPr>
            <w:tcW w:w="1565" w:type="dxa"/>
            <w:vMerge w:val="restart"/>
            <w:hideMark/>
          </w:tcPr>
          <w:p w14:paraId="3A34682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Imprenta, encuadernación, envases de papel y cartón, etc.</w:t>
            </w:r>
          </w:p>
        </w:tc>
        <w:tc>
          <w:tcPr>
            <w:tcW w:w="1134" w:type="dxa"/>
            <w:noWrap/>
            <w:hideMark/>
          </w:tcPr>
          <w:p w14:paraId="078D2CF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34205</w:t>
            </w:r>
          </w:p>
        </w:tc>
        <w:tc>
          <w:tcPr>
            <w:tcW w:w="2268" w:type="dxa"/>
            <w:noWrap/>
            <w:hideMark/>
          </w:tcPr>
          <w:p w14:paraId="4E01BB9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Imprenta</w:t>
            </w:r>
          </w:p>
        </w:tc>
        <w:tc>
          <w:tcPr>
            <w:tcW w:w="992" w:type="dxa"/>
            <w:noWrap/>
            <w:hideMark/>
          </w:tcPr>
          <w:p w14:paraId="3385955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067</w:t>
            </w:r>
          </w:p>
        </w:tc>
        <w:tc>
          <w:tcPr>
            <w:tcW w:w="1668" w:type="dxa"/>
            <w:noWrap/>
            <w:hideMark/>
          </w:tcPr>
          <w:p w14:paraId="26BF51D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Operario</w:t>
            </w:r>
          </w:p>
        </w:tc>
      </w:tr>
      <w:tr w:rsidR="00A65AA4" w:rsidRPr="00A65AA4" w14:paraId="1E5C2750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4D467D7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447034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355D9F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F96C4E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34203</w:t>
            </w:r>
          </w:p>
        </w:tc>
        <w:tc>
          <w:tcPr>
            <w:tcW w:w="2268" w:type="dxa"/>
            <w:noWrap/>
            <w:hideMark/>
          </w:tcPr>
          <w:p w14:paraId="760C76E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Otros semejantes</w:t>
            </w:r>
          </w:p>
        </w:tc>
        <w:tc>
          <w:tcPr>
            <w:tcW w:w="992" w:type="dxa"/>
            <w:noWrap/>
            <w:hideMark/>
          </w:tcPr>
          <w:p w14:paraId="573B7E5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039</w:t>
            </w:r>
          </w:p>
        </w:tc>
        <w:tc>
          <w:tcPr>
            <w:tcW w:w="1668" w:type="dxa"/>
            <w:noWrap/>
            <w:hideMark/>
          </w:tcPr>
          <w:p w14:paraId="206A055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Diseño técnico</w:t>
            </w:r>
          </w:p>
        </w:tc>
      </w:tr>
      <w:tr w:rsidR="00A65AA4" w:rsidRPr="00A65AA4" w14:paraId="422ED1F4" w14:textId="77777777" w:rsidTr="004C31FF">
        <w:trPr>
          <w:trHeight w:val="509"/>
          <w:jc w:val="center"/>
        </w:trPr>
        <w:tc>
          <w:tcPr>
            <w:tcW w:w="1178" w:type="dxa"/>
            <w:vMerge w:val="restart"/>
            <w:hideMark/>
          </w:tcPr>
          <w:p w14:paraId="505CE4D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200</w:t>
            </w:r>
          </w:p>
        </w:tc>
        <w:tc>
          <w:tcPr>
            <w:tcW w:w="1270" w:type="dxa"/>
            <w:vMerge w:val="restart"/>
            <w:hideMark/>
          </w:tcPr>
          <w:p w14:paraId="16C37EC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productos químicos</w:t>
            </w:r>
          </w:p>
        </w:tc>
        <w:tc>
          <w:tcPr>
            <w:tcW w:w="1565" w:type="dxa"/>
            <w:vMerge w:val="restart"/>
            <w:hideMark/>
          </w:tcPr>
          <w:p w14:paraId="64E318A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perfumes, extractos, jabones, aceites, barnices, ceras, velas, etc.</w:t>
            </w:r>
          </w:p>
        </w:tc>
        <w:tc>
          <w:tcPr>
            <w:tcW w:w="1134" w:type="dxa"/>
            <w:vMerge w:val="restart"/>
            <w:hideMark/>
          </w:tcPr>
          <w:p w14:paraId="77362E6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35295</w:t>
            </w:r>
          </w:p>
        </w:tc>
        <w:tc>
          <w:tcPr>
            <w:tcW w:w="2268" w:type="dxa"/>
            <w:vMerge w:val="restart"/>
            <w:hideMark/>
          </w:tcPr>
          <w:p w14:paraId="74A0621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velas de alumbrar</w:t>
            </w:r>
          </w:p>
        </w:tc>
        <w:tc>
          <w:tcPr>
            <w:tcW w:w="992" w:type="dxa"/>
            <w:vMerge w:val="restart"/>
            <w:hideMark/>
          </w:tcPr>
          <w:p w14:paraId="47E0F43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12</w:t>
            </w:r>
          </w:p>
        </w:tc>
        <w:tc>
          <w:tcPr>
            <w:tcW w:w="1668" w:type="dxa"/>
            <w:vMerge w:val="restart"/>
            <w:hideMark/>
          </w:tcPr>
          <w:p w14:paraId="1C068BD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Artesano</w:t>
            </w:r>
          </w:p>
        </w:tc>
      </w:tr>
      <w:tr w:rsidR="00A65AA4" w:rsidRPr="00A65AA4" w14:paraId="4D6701F4" w14:textId="77777777" w:rsidTr="004C31FF">
        <w:trPr>
          <w:trHeight w:val="509"/>
          <w:jc w:val="center"/>
        </w:trPr>
        <w:tc>
          <w:tcPr>
            <w:tcW w:w="1178" w:type="dxa"/>
            <w:vMerge/>
            <w:hideMark/>
          </w:tcPr>
          <w:p w14:paraId="19394F3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6A1A99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2F38B7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/>
            <w:hideMark/>
          </w:tcPr>
          <w:p w14:paraId="143A92B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2268" w:type="dxa"/>
            <w:vMerge/>
            <w:hideMark/>
          </w:tcPr>
          <w:p w14:paraId="261AAC8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vMerge/>
            <w:hideMark/>
          </w:tcPr>
          <w:p w14:paraId="6859862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4D7CF24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5C6785A7" w14:textId="77777777" w:rsidTr="004C31FF">
        <w:trPr>
          <w:trHeight w:val="509"/>
          <w:jc w:val="center"/>
        </w:trPr>
        <w:tc>
          <w:tcPr>
            <w:tcW w:w="1178" w:type="dxa"/>
            <w:vMerge w:val="restart"/>
            <w:hideMark/>
          </w:tcPr>
          <w:p w14:paraId="03C2D30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210</w:t>
            </w:r>
          </w:p>
        </w:tc>
        <w:tc>
          <w:tcPr>
            <w:tcW w:w="1270" w:type="dxa"/>
            <w:vMerge w:val="restart"/>
            <w:hideMark/>
          </w:tcPr>
          <w:p w14:paraId="6426377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Productos de caucho y plásticos</w:t>
            </w:r>
          </w:p>
        </w:tc>
        <w:tc>
          <w:tcPr>
            <w:tcW w:w="1565" w:type="dxa"/>
            <w:vMerge w:val="restart"/>
            <w:hideMark/>
          </w:tcPr>
          <w:p w14:paraId="2929AE9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envases, etc.</w:t>
            </w:r>
          </w:p>
        </w:tc>
        <w:tc>
          <w:tcPr>
            <w:tcW w:w="1134" w:type="dxa"/>
            <w:vMerge w:val="restart"/>
            <w:hideMark/>
          </w:tcPr>
          <w:p w14:paraId="3F1C783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21001</w:t>
            </w:r>
          </w:p>
        </w:tc>
        <w:tc>
          <w:tcPr>
            <w:tcW w:w="2268" w:type="dxa"/>
            <w:vMerge w:val="restart"/>
            <w:hideMark/>
          </w:tcPr>
          <w:p w14:paraId="423D35F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envases</w:t>
            </w:r>
          </w:p>
        </w:tc>
        <w:tc>
          <w:tcPr>
            <w:tcW w:w="992" w:type="dxa"/>
            <w:vMerge w:val="restart"/>
            <w:hideMark/>
          </w:tcPr>
          <w:p w14:paraId="414B357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067</w:t>
            </w:r>
          </w:p>
        </w:tc>
        <w:tc>
          <w:tcPr>
            <w:tcW w:w="1668" w:type="dxa"/>
            <w:vMerge w:val="restart"/>
            <w:hideMark/>
          </w:tcPr>
          <w:p w14:paraId="7D4F0B0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Operario</w:t>
            </w:r>
          </w:p>
        </w:tc>
      </w:tr>
      <w:tr w:rsidR="00A65AA4" w:rsidRPr="00A65AA4" w14:paraId="0DF78C5A" w14:textId="77777777" w:rsidTr="004C31FF">
        <w:trPr>
          <w:trHeight w:val="509"/>
          <w:jc w:val="center"/>
        </w:trPr>
        <w:tc>
          <w:tcPr>
            <w:tcW w:w="1178" w:type="dxa"/>
            <w:vMerge/>
            <w:hideMark/>
          </w:tcPr>
          <w:p w14:paraId="0A7F3DC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E7284B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A593C0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/>
            <w:hideMark/>
          </w:tcPr>
          <w:p w14:paraId="6C60246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2268" w:type="dxa"/>
            <w:vMerge/>
            <w:hideMark/>
          </w:tcPr>
          <w:p w14:paraId="3F61005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vMerge/>
            <w:hideMark/>
          </w:tcPr>
          <w:p w14:paraId="07571F1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3450772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0EEACE65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6CD01E3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220</w:t>
            </w:r>
          </w:p>
        </w:tc>
        <w:tc>
          <w:tcPr>
            <w:tcW w:w="1270" w:type="dxa"/>
            <w:vMerge w:val="restart"/>
            <w:hideMark/>
          </w:tcPr>
          <w:p w14:paraId="0724867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Cerámicas, cemento, ladrillos y vidrios</w:t>
            </w:r>
          </w:p>
        </w:tc>
        <w:tc>
          <w:tcPr>
            <w:tcW w:w="1565" w:type="dxa"/>
            <w:vMerge w:val="restart"/>
            <w:hideMark/>
          </w:tcPr>
          <w:p w14:paraId="1F48472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 xml:space="preserve">Fabricación de cerámicas, bloques, baldosas, ladrillos, artículos de vidrio, </w:t>
            </w:r>
            <w:proofErr w:type="spellStart"/>
            <w:r w:rsidRPr="00A65AA4">
              <w:rPr>
                <w:sz w:val="18"/>
                <w:szCs w:val="18"/>
              </w:rPr>
              <w:t>etc</w:t>
            </w:r>
            <w:proofErr w:type="spellEnd"/>
          </w:p>
        </w:tc>
        <w:tc>
          <w:tcPr>
            <w:tcW w:w="1134" w:type="dxa"/>
            <w:noWrap/>
            <w:hideMark/>
          </w:tcPr>
          <w:p w14:paraId="32DE393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22001</w:t>
            </w:r>
          </w:p>
        </w:tc>
        <w:tc>
          <w:tcPr>
            <w:tcW w:w="2268" w:type="dxa"/>
            <w:noWrap/>
            <w:hideMark/>
          </w:tcPr>
          <w:p w14:paraId="12451C7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cerámicas, ladrillos, cemento</w:t>
            </w:r>
          </w:p>
        </w:tc>
        <w:tc>
          <w:tcPr>
            <w:tcW w:w="992" w:type="dxa"/>
            <w:vMerge w:val="restart"/>
            <w:hideMark/>
          </w:tcPr>
          <w:p w14:paraId="0060D66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012       067       006</w:t>
            </w:r>
          </w:p>
        </w:tc>
        <w:tc>
          <w:tcPr>
            <w:tcW w:w="1668" w:type="dxa"/>
            <w:vMerge w:val="restart"/>
            <w:hideMark/>
          </w:tcPr>
          <w:p w14:paraId="1E0DB52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Artesano                               Operario                                Alfarero</w:t>
            </w:r>
          </w:p>
        </w:tc>
      </w:tr>
      <w:tr w:rsidR="00A65AA4" w:rsidRPr="00A65AA4" w14:paraId="695B5816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0FCAFE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8F578D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C29282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31F6DA9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36104</w:t>
            </w:r>
          </w:p>
        </w:tc>
        <w:tc>
          <w:tcPr>
            <w:tcW w:w="2268" w:type="dxa"/>
            <w:noWrap/>
            <w:hideMark/>
          </w:tcPr>
          <w:p w14:paraId="662C3B4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Otros objetos de barro, loza o porcelana</w:t>
            </w:r>
          </w:p>
        </w:tc>
        <w:tc>
          <w:tcPr>
            <w:tcW w:w="992" w:type="dxa"/>
            <w:vMerge/>
            <w:hideMark/>
          </w:tcPr>
          <w:p w14:paraId="49E9FE2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30C7502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01A2DEA1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04F355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9BEDD7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A421BC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7530986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36201</w:t>
            </w:r>
          </w:p>
        </w:tc>
        <w:tc>
          <w:tcPr>
            <w:tcW w:w="2268" w:type="dxa"/>
            <w:noWrap/>
            <w:hideMark/>
          </w:tcPr>
          <w:p w14:paraId="6454867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vidrios planos y templados</w:t>
            </w:r>
          </w:p>
        </w:tc>
        <w:tc>
          <w:tcPr>
            <w:tcW w:w="992" w:type="dxa"/>
            <w:vMerge/>
            <w:hideMark/>
          </w:tcPr>
          <w:p w14:paraId="19B70FE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1EE9926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23666D95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60436C1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597025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D41307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28EE6C2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36202</w:t>
            </w:r>
          </w:p>
        </w:tc>
        <w:tc>
          <w:tcPr>
            <w:tcW w:w="2268" w:type="dxa"/>
            <w:noWrap/>
            <w:hideMark/>
          </w:tcPr>
          <w:p w14:paraId="5DB6E85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espejos y cristales</w:t>
            </w:r>
          </w:p>
        </w:tc>
        <w:tc>
          <w:tcPr>
            <w:tcW w:w="992" w:type="dxa"/>
            <w:vMerge/>
            <w:hideMark/>
          </w:tcPr>
          <w:p w14:paraId="4CFCD80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1AF77C4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5FF0E131" w14:textId="77777777" w:rsidTr="004C31FF">
        <w:trPr>
          <w:trHeight w:val="300"/>
          <w:jc w:val="center"/>
        </w:trPr>
        <w:tc>
          <w:tcPr>
            <w:tcW w:w="1178" w:type="dxa"/>
            <w:vMerge w:val="restart"/>
            <w:hideMark/>
          </w:tcPr>
          <w:p w14:paraId="5D97AC0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230</w:t>
            </w:r>
          </w:p>
        </w:tc>
        <w:tc>
          <w:tcPr>
            <w:tcW w:w="1270" w:type="dxa"/>
            <w:vMerge w:val="restart"/>
            <w:hideMark/>
          </w:tcPr>
          <w:p w14:paraId="1EAE593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proofErr w:type="gramStart"/>
            <w:r w:rsidRPr="00A65AA4">
              <w:rPr>
                <w:sz w:val="18"/>
                <w:szCs w:val="18"/>
              </w:rPr>
              <w:t>Metal mecánica</w:t>
            </w:r>
            <w:proofErr w:type="gramEnd"/>
          </w:p>
        </w:tc>
        <w:tc>
          <w:tcPr>
            <w:tcW w:w="1565" w:type="dxa"/>
            <w:vMerge w:val="restart"/>
            <w:hideMark/>
          </w:tcPr>
          <w:p w14:paraId="21A144F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herramientas, muebles, estructuras, puertas y ventanas, rejas, hojalatería, etc.</w:t>
            </w:r>
          </w:p>
        </w:tc>
        <w:tc>
          <w:tcPr>
            <w:tcW w:w="1134" w:type="dxa"/>
            <w:vMerge w:val="restart"/>
            <w:noWrap/>
            <w:hideMark/>
          </w:tcPr>
          <w:p w14:paraId="42DF4AC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38131</w:t>
            </w:r>
          </w:p>
        </w:tc>
        <w:tc>
          <w:tcPr>
            <w:tcW w:w="2268" w:type="dxa"/>
            <w:vMerge w:val="restart"/>
            <w:noWrap/>
            <w:hideMark/>
          </w:tcPr>
          <w:p w14:paraId="0B43F9E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estructuras y estanques metálicos</w:t>
            </w:r>
          </w:p>
        </w:tc>
        <w:tc>
          <w:tcPr>
            <w:tcW w:w="992" w:type="dxa"/>
            <w:noWrap/>
            <w:hideMark/>
          </w:tcPr>
          <w:p w14:paraId="49D7BFD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067</w:t>
            </w:r>
          </w:p>
        </w:tc>
        <w:tc>
          <w:tcPr>
            <w:tcW w:w="1668" w:type="dxa"/>
            <w:noWrap/>
            <w:hideMark/>
          </w:tcPr>
          <w:p w14:paraId="74E713D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Operario</w:t>
            </w:r>
          </w:p>
        </w:tc>
      </w:tr>
      <w:tr w:rsidR="00A65AA4" w:rsidRPr="00A65AA4" w14:paraId="64366412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6FBF6B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B354D4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6E2ABD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/>
            <w:hideMark/>
          </w:tcPr>
          <w:p w14:paraId="00E6DAC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2268" w:type="dxa"/>
            <w:vMerge/>
            <w:hideMark/>
          </w:tcPr>
          <w:p w14:paraId="3363DA5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noWrap/>
            <w:hideMark/>
          </w:tcPr>
          <w:p w14:paraId="18BAF69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043</w:t>
            </w:r>
          </w:p>
        </w:tc>
        <w:tc>
          <w:tcPr>
            <w:tcW w:w="1668" w:type="dxa"/>
            <w:noWrap/>
            <w:hideMark/>
          </w:tcPr>
          <w:p w14:paraId="579402A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Ensamblador</w:t>
            </w:r>
          </w:p>
        </w:tc>
      </w:tr>
      <w:tr w:rsidR="00A65AA4" w:rsidRPr="00A65AA4" w14:paraId="72A6BD87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15A9ECE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2F1C55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02B69C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C85B75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50D8038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0A0B9E9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060</w:t>
            </w:r>
          </w:p>
        </w:tc>
        <w:tc>
          <w:tcPr>
            <w:tcW w:w="1668" w:type="dxa"/>
            <w:noWrap/>
            <w:hideMark/>
          </w:tcPr>
          <w:p w14:paraId="7ACF02A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Mecánico</w:t>
            </w:r>
          </w:p>
        </w:tc>
      </w:tr>
      <w:tr w:rsidR="00A65AA4" w:rsidRPr="00A65AA4" w14:paraId="292D6DD0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1C1C8A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23C463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D5EED7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 w:val="restart"/>
            <w:noWrap/>
            <w:hideMark/>
          </w:tcPr>
          <w:p w14:paraId="1DC81F1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38191</w:t>
            </w:r>
          </w:p>
        </w:tc>
        <w:tc>
          <w:tcPr>
            <w:tcW w:w="2268" w:type="dxa"/>
            <w:vMerge w:val="restart"/>
            <w:noWrap/>
            <w:hideMark/>
          </w:tcPr>
          <w:p w14:paraId="215E01D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Hojalatería (incluye envases de lata)</w:t>
            </w:r>
          </w:p>
        </w:tc>
        <w:tc>
          <w:tcPr>
            <w:tcW w:w="992" w:type="dxa"/>
            <w:noWrap/>
            <w:hideMark/>
          </w:tcPr>
          <w:p w14:paraId="2E793CF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051</w:t>
            </w:r>
          </w:p>
        </w:tc>
        <w:tc>
          <w:tcPr>
            <w:tcW w:w="1668" w:type="dxa"/>
            <w:noWrap/>
            <w:hideMark/>
          </w:tcPr>
          <w:p w14:paraId="7C24C1D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Hojalatero</w:t>
            </w:r>
          </w:p>
        </w:tc>
      </w:tr>
      <w:tr w:rsidR="00A65AA4" w:rsidRPr="00A65AA4" w14:paraId="01C7F4D9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4EDA7F3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F4FDCE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25D9E43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/>
            <w:hideMark/>
          </w:tcPr>
          <w:p w14:paraId="3315774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2268" w:type="dxa"/>
            <w:vMerge/>
            <w:hideMark/>
          </w:tcPr>
          <w:p w14:paraId="598D184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noWrap/>
            <w:hideMark/>
          </w:tcPr>
          <w:p w14:paraId="14E9854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087</w:t>
            </w:r>
          </w:p>
        </w:tc>
        <w:tc>
          <w:tcPr>
            <w:tcW w:w="1668" w:type="dxa"/>
            <w:noWrap/>
            <w:hideMark/>
          </w:tcPr>
          <w:p w14:paraId="5DAAF00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Soldador</w:t>
            </w:r>
          </w:p>
        </w:tc>
      </w:tr>
      <w:tr w:rsidR="00A65AA4" w:rsidRPr="00A65AA4" w14:paraId="55A224FE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6F08DF4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240</w:t>
            </w:r>
          </w:p>
        </w:tc>
        <w:tc>
          <w:tcPr>
            <w:tcW w:w="1270" w:type="dxa"/>
            <w:vMerge w:val="restart"/>
            <w:hideMark/>
          </w:tcPr>
          <w:p w14:paraId="426B8F3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Otras actividades manufactureras y artesanales</w:t>
            </w:r>
          </w:p>
        </w:tc>
        <w:tc>
          <w:tcPr>
            <w:tcW w:w="1565" w:type="dxa"/>
            <w:vMerge w:val="restart"/>
            <w:hideMark/>
          </w:tcPr>
          <w:p w14:paraId="33617C9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Joyas, platería, instrumentos de música, juguetes, pantallas, manualidades, escobas, etc.</w:t>
            </w:r>
          </w:p>
        </w:tc>
        <w:tc>
          <w:tcPr>
            <w:tcW w:w="1134" w:type="dxa"/>
            <w:hideMark/>
          </w:tcPr>
          <w:p w14:paraId="3DF6216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24001</w:t>
            </w:r>
          </w:p>
        </w:tc>
        <w:tc>
          <w:tcPr>
            <w:tcW w:w="2268" w:type="dxa"/>
            <w:noWrap/>
            <w:hideMark/>
          </w:tcPr>
          <w:p w14:paraId="266D014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Artesanías en piedra</w:t>
            </w:r>
          </w:p>
        </w:tc>
        <w:tc>
          <w:tcPr>
            <w:tcW w:w="992" w:type="dxa"/>
            <w:vMerge w:val="restart"/>
            <w:hideMark/>
          </w:tcPr>
          <w:p w14:paraId="3ED6E0D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012       067       079       043        068        056</w:t>
            </w:r>
          </w:p>
        </w:tc>
        <w:tc>
          <w:tcPr>
            <w:tcW w:w="1668" w:type="dxa"/>
            <w:vMerge w:val="restart"/>
            <w:hideMark/>
          </w:tcPr>
          <w:p w14:paraId="547CDFC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Artesano                               Operario                               Relojero                       Ensamblador                        Orfebre                                   Luthier</w:t>
            </w:r>
          </w:p>
        </w:tc>
      </w:tr>
      <w:tr w:rsidR="00A65AA4" w:rsidRPr="00A65AA4" w14:paraId="566702AE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872119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B19CE9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817063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76564EE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24002</w:t>
            </w:r>
          </w:p>
        </w:tc>
        <w:tc>
          <w:tcPr>
            <w:tcW w:w="2268" w:type="dxa"/>
            <w:noWrap/>
            <w:hideMark/>
          </w:tcPr>
          <w:p w14:paraId="681D2B4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Artesanías en mimbre y cesterías en general</w:t>
            </w:r>
          </w:p>
        </w:tc>
        <w:tc>
          <w:tcPr>
            <w:tcW w:w="992" w:type="dxa"/>
            <w:vMerge/>
            <w:hideMark/>
          </w:tcPr>
          <w:p w14:paraId="4213759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7F93711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3FF3347B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8DEC06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48703A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AA51E1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5B818B6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24003</w:t>
            </w:r>
          </w:p>
        </w:tc>
        <w:tc>
          <w:tcPr>
            <w:tcW w:w="2268" w:type="dxa"/>
            <w:noWrap/>
            <w:hideMark/>
          </w:tcPr>
          <w:p w14:paraId="13CD460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Otras artesanías</w:t>
            </w:r>
          </w:p>
        </w:tc>
        <w:tc>
          <w:tcPr>
            <w:tcW w:w="992" w:type="dxa"/>
            <w:vMerge/>
            <w:hideMark/>
          </w:tcPr>
          <w:p w14:paraId="45047E6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58729CB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5738F97A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031334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A8896B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50AAA3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1531FC7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39011</w:t>
            </w:r>
          </w:p>
        </w:tc>
        <w:tc>
          <w:tcPr>
            <w:tcW w:w="2268" w:type="dxa"/>
            <w:noWrap/>
            <w:hideMark/>
          </w:tcPr>
          <w:p w14:paraId="39AF494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joyas</w:t>
            </w:r>
          </w:p>
        </w:tc>
        <w:tc>
          <w:tcPr>
            <w:tcW w:w="992" w:type="dxa"/>
            <w:vMerge/>
            <w:hideMark/>
          </w:tcPr>
          <w:p w14:paraId="149C1AA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43B6CF3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0E756D3D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FC79E8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681884E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FAF0A5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492CEB4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39012</w:t>
            </w:r>
          </w:p>
        </w:tc>
        <w:tc>
          <w:tcPr>
            <w:tcW w:w="2268" w:type="dxa"/>
            <w:noWrap/>
            <w:hideMark/>
          </w:tcPr>
          <w:p w14:paraId="5B4AA85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platería</w:t>
            </w:r>
          </w:p>
        </w:tc>
        <w:tc>
          <w:tcPr>
            <w:tcW w:w="992" w:type="dxa"/>
            <w:vMerge/>
            <w:hideMark/>
          </w:tcPr>
          <w:p w14:paraId="5A289EC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6360AA6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52686563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9EC656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CFAC24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AFC484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0B6CC85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39021</w:t>
            </w:r>
          </w:p>
        </w:tc>
        <w:tc>
          <w:tcPr>
            <w:tcW w:w="2268" w:type="dxa"/>
            <w:noWrap/>
            <w:hideMark/>
          </w:tcPr>
          <w:p w14:paraId="674FA76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instrumentos de música</w:t>
            </w:r>
          </w:p>
        </w:tc>
        <w:tc>
          <w:tcPr>
            <w:tcW w:w="992" w:type="dxa"/>
            <w:vMerge/>
            <w:hideMark/>
          </w:tcPr>
          <w:p w14:paraId="75D6BBF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49F4E0F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2B5876F2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A065D2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12FB6D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E865FF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541CB5B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39091</w:t>
            </w:r>
          </w:p>
        </w:tc>
        <w:tc>
          <w:tcPr>
            <w:tcW w:w="2268" w:type="dxa"/>
            <w:noWrap/>
            <w:hideMark/>
          </w:tcPr>
          <w:p w14:paraId="6C72FFC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juguetes</w:t>
            </w:r>
          </w:p>
        </w:tc>
        <w:tc>
          <w:tcPr>
            <w:tcW w:w="992" w:type="dxa"/>
            <w:vMerge/>
            <w:hideMark/>
          </w:tcPr>
          <w:p w14:paraId="12CC0D4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392714D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E532B8D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BD7E3C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44A162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941578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6AC86D3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39094</w:t>
            </w:r>
          </w:p>
        </w:tc>
        <w:tc>
          <w:tcPr>
            <w:tcW w:w="2268" w:type="dxa"/>
            <w:noWrap/>
            <w:hideMark/>
          </w:tcPr>
          <w:p w14:paraId="26131BF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pantallas para lámparas</w:t>
            </w:r>
          </w:p>
        </w:tc>
        <w:tc>
          <w:tcPr>
            <w:tcW w:w="992" w:type="dxa"/>
            <w:vMerge/>
            <w:hideMark/>
          </w:tcPr>
          <w:p w14:paraId="4624C11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0B10CB4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03882F50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77BA820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91A72F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6BA8C9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0DB10CB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39095</w:t>
            </w:r>
          </w:p>
        </w:tc>
        <w:tc>
          <w:tcPr>
            <w:tcW w:w="2268" w:type="dxa"/>
            <w:noWrap/>
            <w:hideMark/>
          </w:tcPr>
          <w:p w14:paraId="5C40E23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escobas y cepillos</w:t>
            </w:r>
          </w:p>
        </w:tc>
        <w:tc>
          <w:tcPr>
            <w:tcW w:w="992" w:type="dxa"/>
            <w:vMerge/>
            <w:hideMark/>
          </w:tcPr>
          <w:p w14:paraId="4032C10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7624F99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1ABF560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1A8BC38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250</w:t>
            </w:r>
          </w:p>
        </w:tc>
        <w:tc>
          <w:tcPr>
            <w:tcW w:w="1270" w:type="dxa"/>
            <w:vMerge w:val="restart"/>
            <w:hideMark/>
          </w:tcPr>
          <w:p w14:paraId="7ED956C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Construcción y afines</w:t>
            </w:r>
          </w:p>
        </w:tc>
        <w:tc>
          <w:tcPr>
            <w:tcW w:w="1565" w:type="dxa"/>
            <w:vMerge w:val="restart"/>
            <w:hideMark/>
          </w:tcPr>
          <w:p w14:paraId="72E3F63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Albañilería, ampliaciones, instalaciones eléctricas, etc.</w:t>
            </w:r>
          </w:p>
        </w:tc>
        <w:tc>
          <w:tcPr>
            <w:tcW w:w="1134" w:type="dxa"/>
            <w:vMerge w:val="restart"/>
            <w:hideMark/>
          </w:tcPr>
          <w:p w14:paraId="2E69DD5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36911        50011       50013       50031      50032</w:t>
            </w:r>
          </w:p>
        </w:tc>
        <w:tc>
          <w:tcPr>
            <w:tcW w:w="2268" w:type="dxa"/>
            <w:vMerge w:val="restart"/>
            <w:hideMark/>
          </w:tcPr>
          <w:p w14:paraId="2E5E584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ladrillos                                  Construcción y reparación de edificios                            Construcción de viviendas                                      Obras de conservación, limpieza edificios      Instalación de equipos eléctricos</w:t>
            </w:r>
          </w:p>
        </w:tc>
        <w:tc>
          <w:tcPr>
            <w:tcW w:w="992" w:type="dxa"/>
            <w:noWrap/>
            <w:hideMark/>
          </w:tcPr>
          <w:p w14:paraId="746E9D8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066</w:t>
            </w:r>
          </w:p>
        </w:tc>
        <w:tc>
          <w:tcPr>
            <w:tcW w:w="1668" w:type="dxa"/>
            <w:noWrap/>
            <w:hideMark/>
          </w:tcPr>
          <w:p w14:paraId="529DFAD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Obrero construcción</w:t>
            </w:r>
          </w:p>
        </w:tc>
      </w:tr>
      <w:tr w:rsidR="00A65AA4" w:rsidRPr="00A65AA4" w14:paraId="791E8388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CF1285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AA62C0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3F339B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/>
            <w:hideMark/>
          </w:tcPr>
          <w:p w14:paraId="54FA1E6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2268" w:type="dxa"/>
            <w:vMerge/>
            <w:hideMark/>
          </w:tcPr>
          <w:p w14:paraId="1A6C8E0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noWrap/>
            <w:hideMark/>
          </w:tcPr>
          <w:p w14:paraId="5190DEF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005</w:t>
            </w:r>
          </w:p>
        </w:tc>
        <w:tc>
          <w:tcPr>
            <w:tcW w:w="1668" w:type="dxa"/>
            <w:noWrap/>
            <w:hideMark/>
          </w:tcPr>
          <w:p w14:paraId="3DC63CF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Albañil</w:t>
            </w:r>
          </w:p>
        </w:tc>
      </w:tr>
      <w:tr w:rsidR="00A65AA4" w:rsidRPr="00A65AA4" w14:paraId="1887EB7D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2A8FF8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85EBE8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5BFD92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/>
            <w:hideMark/>
          </w:tcPr>
          <w:p w14:paraId="5BFB333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2268" w:type="dxa"/>
            <w:vMerge/>
            <w:hideMark/>
          </w:tcPr>
          <w:p w14:paraId="4EE7C04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noWrap/>
            <w:hideMark/>
          </w:tcPr>
          <w:p w14:paraId="2BC8700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023</w:t>
            </w:r>
          </w:p>
        </w:tc>
        <w:tc>
          <w:tcPr>
            <w:tcW w:w="1668" w:type="dxa"/>
            <w:noWrap/>
            <w:hideMark/>
          </w:tcPr>
          <w:p w14:paraId="437FCA7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Carpintero</w:t>
            </w:r>
          </w:p>
        </w:tc>
      </w:tr>
      <w:tr w:rsidR="00A65AA4" w:rsidRPr="00A65AA4" w14:paraId="5872556B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161D83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1B0FD4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DF1E00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/>
            <w:hideMark/>
          </w:tcPr>
          <w:p w14:paraId="532BD50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2268" w:type="dxa"/>
            <w:vMerge/>
            <w:hideMark/>
          </w:tcPr>
          <w:p w14:paraId="5397D2F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noWrap/>
            <w:hideMark/>
          </w:tcPr>
          <w:p w14:paraId="0284554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060</w:t>
            </w:r>
          </w:p>
        </w:tc>
        <w:tc>
          <w:tcPr>
            <w:tcW w:w="1668" w:type="dxa"/>
            <w:noWrap/>
            <w:hideMark/>
          </w:tcPr>
          <w:p w14:paraId="29C728B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Mecánico</w:t>
            </w:r>
          </w:p>
        </w:tc>
      </w:tr>
      <w:tr w:rsidR="00A65AA4" w:rsidRPr="00A65AA4" w14:paraId="4ACBB91F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543BF4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30E566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8162D3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/>
            <w:hideMark/>
          </w:tcPr>
          <w:p w14:paraId="65D1C23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2268" w:type="dxa"/>
            <w:vMerge/>
            <w:hideMark/>
          </w:tcPr>
          <w:p w14:paraId="3B13C48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noWrap/>
            <w:hideMark/>
          </w:tcPr>
          <w:p w14:paraId="0066D95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040</w:t>
            </w:r>
          </w:p>
        </w:tc>
        <w:tc>
          <w:tcPr>
            <w:tcW w:w="1668" w:type="dxa"/>
            <w:noWrap/>
            <w:hideMark/>
          </w:tcPr>
          <w:p w14:paraId="04ABB85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Electricista</w:t>
            </w:r>
          </w:p>
        </w:tc>
      </w:tr>
      <w:tr w:rsidR="00A65AA4" w:rsidRPr="00A65AA4" w14:paraId="0F3DD845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489C87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4DC6E0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774B7A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/>
            <w:hideMark/>
          </w:tcPr>
          <w:p w14:paraId="23B5C68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2268" w:type="dxa"/>
            <w:vMerge/>
            <w:hideMark/>
          </w:tcPr>
          <w:p w14:paraId="0F8EDD0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noWrap/>
            <w:hideMark/>
          </w:tcPr>
          <w:p w14:paraId="76C1114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083</w:t>
            </w:r>
          </w:p>
        </w:tc>
        <w:tc>
          <w:tcPr>
            <w:tcW w:w="1668" w:type="dxa"/>
            <w:noWrap/>
            <w:hideMark/>
          </w:tcPr>
          <w:p w14:paraId="67C1C20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Restaurador</w:t>
            </w:r>
          </w:p>
        </w:tc>
      </w:tr>
      <w:tr w:rsidR="00A65AA4" w:rsidRPr="00A65AA4" w14:paraId="71A82E87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529E925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86164E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B67F1F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/>
            <w:hideMark/>
          </w:tcPr>
          <w:p w14:paraId="1DB97B1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2268" w:type="dxa"/>
            <w:vMerge/>
            <w:hideMark/>
          </w:tcPr>
          <w:p w14:paraId="6FB4520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noWrap/>
            <w:hideMark/>
          </w:tcPr>
          <w:p w14:paraId="73BC08F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087</w:t>
            </w:r>
          </w:p>
        </w:tc>
        <w:tc>
          <w:tcPr>
            <w:tcW w:w="1668" w:type="dxa"/>
            <w:noWrap/>
            <w:hideMark/>
          </w:tcPr>
          <w:p w14:paraId="0FB0187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Obrero construcción</w:t>
            </w:r>
          </w:p>
        </w:tc>
      </w:tr>
      <w:tr w:rsidR="00A65AA4" w:rsidRPr="00A65AA4" w14:paraId="03D5A0C5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5C0DD6F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9FBDCF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E584AB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/>
            <w:hideMark/>
          </w:tcPr>
          <w:p w14:paraId="4C3732A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2268" w:type="dxa"/>
            <w:vMerge/>
            <w:hideMark/>
          </w:tcPr>
          <w:p w14:paraId="7C9F51A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noWrap/>
            <w:hideMark/>
          </w:tcPr>
          <w:p w14:paraId="070DB40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073</w:t>
            </w:r>
          </w:p>
        </w:tc>
        <w:tc>
          <w:tcPr>
            <w:tcW w:w="1668" w:type="dxa"/>
            <w:noWrap/>
            <w:hideMark/>
          </w:tcPr>
          <w:p w14:paraId="33C0BB1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Pintor</w:t>
            </w:r>
          </w:p>
        </w:tc>
      </w:tr>
      <w:tr w:rsidR="00A65AA4" w:rsidRPr="00A65AA4" w14:paraId="5A287079" w14:textId="77777777" w:rsidTr="004C31FF">
        <w:trPr>
          <w:trHeight w:val="206"/>
          <w:jc w:val="center"/>
        </w:trPr>
        <w:tc>
          <w:tcPr>
            <w:tcW w:w="10075" w:type="dxa"/>
            <w:gridSpan w:val="7"/>
            <w:noWrap/>
            <w:hideMark/>
          </w:tcPr>
          <w:p w14:paraId="35856961" w14:textId="77777777" w:rsidR="00A65AA4" w:rsidRPr="000F2754" w:rsidRDefault="00A65AA4" w:rsidP="00A65AA4">
            <w:pPr>
              <w:spacing w:after="0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 xml:space="preserve">C O M E R C I O </w:t>
            </w:r>
          </w:p>
        </w:tc>
      </w:tr>
      <w:tr w:rsidR="00A65AA4" w:rsidRPr="00A65AA4" w14:paraId="14FE76B0" w14:textId="77777777" w:rsidTr="004C31FF">
        <w:trPr>
          <w:trHeight w:val="196"/>
          <w:jc w:val="center"/>
        </w:trPr>
        <w:tc>
          <w:tcPr>
            <w:tcW w:w="1178" w:type="dxa"/>
            <w:noWrap/>
            <w:hideMark/>
          </w:tcPr>
          <w:p w14:paraId="5C6FC1AC" w14:textId="77777777" w:rsidR="00A65AA4" w:rsidRPr="000F275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CÓDIGO</w:t>
            </w:r>
          </w:p>
        </w:tc>
        <w:tc>
          <w:tcPr>
            <w:tcW w:w="1270" w:type="dxa"/>
            <w:noWrap/>
            <w:hideMark/>
          </w:tcPr>
          <w:p w14:paraId="4665DD05" w14:textId="77777777" w:rsidR="00A65AA4" w:rsidRPr="000F275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RAMA</w:t>
            </w:r>
          </w:p>
        </w:tc>
        <w:tc>
          <w:tcPr>
            <w:tcW w:w="1565" w:type="dxa"/>
            <w:noWrap/>
            <w:hideMark/>
          </w:tcPr>
          <w:p w14:paraId="4CDCD41E" w14:textId="77777777" w:rsidR="00A65AA4" w:rsidRPr="000F275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DESCRIPCIÓN</w:t>
            </w:r>
          </w:p>
        </w:tc>
        <w:tc>
          <w:tcPr>
            <w:tcW w:w="1134" w:type="dxa"/>
            <w:noWrap/>
            <w:hideMark/>
          </w:tcPr>
          <w:p w14:paraId="4EC271CB" w14:textId="77777777" w:rsidR="00A65AA4" w:rsidRPr="000F275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CÓDIGO</w:t>
            </w:r>
          </w:p>
        </w:tc>
        <w:tc>
          <w:tcPr>
            <w:tcW w:w="2268" w:type="dxa"/>
            <w:noWrap/>
            <w:hideMark/>
          </w:tcPr>
          <w:p w14:paraId="14944BFF" w14:textId="77777777" w:rsidR="00A65AA4" w:rsidRPr="000F275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ACTIVIDAD</w:t>
            </w:r>
          </w:p>
        </w:tc>
        <w:tc>
          <w:tcPr>
            <w:tcW w:w="992" w:type="dxa"/>
            <w:noWrap/>
            <w:hideMark/>
          </w:tcPr>
          <w:p w14:paraId="1834218C" w14:textId="77777777" w:rsidR="00A65AA4" w:rsidRPr="000F275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CÓDIGO</w:t>
            </w:r>
          </w:p>
        </w:tc>
        <w:tc>
          <w:tcPr>
            <w:tcW w:w="1668" w:type="dxa"/>
            <w:noWrap/>
            <w:hideMark/>
          </w:tcPr>
          <w:p w14:paraId="22F7BC45" w14:textId="77777777" w:rsidR="00A65AA4" w:rsidRPr="000F275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OFICIO</w:t>
            </w:r>
          </w:p>
        </w:tc>
      </w:tr>
      <w:tr w:rsidR="00A65AA4" w:rsidRPr="00A65AA4" w14:paraId="31CF8C27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011C0CB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310</w:t>
            </w:r>
          </w:p>
        </w:tc>
        <w:tc>
          <w:tcPr>
            <w:tcW w:w="1270" w:type="dxa"/>
            <w:vMerge w:val="restart"/>
            <w:hideMark/>
          </w:tcPr>
          <w:p w14:paraId="2C1F921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Productos silvoagropecuarios</w:t>
            </w:r>
          </w:p>
        </w:tc>
        <w:tc>
          <w:tcPr>
            <w:tcW w:w="1565" w:type="dxa"/>
            <w:vMerge w:val="restart"/>
            <w:hideMark/>
          </w:tcPr>
          <w:p w14:paraId="5234EB4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Ventas al por mayor de productos agrícolas, animales, productos del bosque y sus derivados</w:t>
            </w:r>
          </w:p>
        </w:tc>
        <w:tc>
          <w:tcPr>
            <w:tcW w:w="1134" w:type="dxa"/>
            <w:noWrap/>
            <w:hideMark/>
          </w:tcPr>
          <w:p w14:paraId="5333D7F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31001</w:t>
            </w:r>
          </w:p>
        </w:tc>
        <w:tc>
          <w:tcPr>
            <w:tcW w:w="2268" w:type="dxa"/>
            <w:noWrap/>
            <w:hideMark/>
          </w:tcPr>
          <w:p w14:paraId="06F182A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Ventas al por mayor de productos agrícolas</w:t>
            </w:r>
          </w:p>
        </w:tc>
        <w:tc>
          <w:tcPr>
            <w:tcW w:w="992" w:type="dxa"/>
            <w:noWrap/>
            <w:hideMark/>
          </w:tcPr>
          <w:p w14:paraId="7A2E7C5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094</w:t>
            </w:r>
          </w:p>
        </w:tc>
        <w:tc>
          <w:tcPr>
            <w:tcW w:w="1668" w:type="dxa"/>
            <w:noWrap/>
            <w:hideMark/>
          </w:tcPr>
          <w:p w14:paraId="6465D5F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Vendedor</w:t>
            </w:r>
          </w:p>
        </w:tc>
      </w:tr>
      <w:tr w:rsidR="00A65AA4" w:rsidRPr="00A65AA4" w14:paraId="5D5CBFD4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24078F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E6CF8B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58F4B2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55439FB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31002</w:t>
            </w:r>
          </w:p>
        </w:tc>
        <w:tc>
          <w:tcPr>
            <w:tcW w:w="2268" w:type="dxa"/>
            <w:noWrap/>
            <w:hideMark/>
          </w:tcPr>
          <w:p w14:paraId="1E53FDD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Ventas al por mayor de animales</w:t>
            </w:r>
          </w:p>
        </w:tc>
        <w:tc>
          <w:tcPr>
            <w:tcW w:w="992" w:type="dxa"/>
            <w:noWrap/>
            <w:hideMark/>
          </w:tcPr>
          <w:p w14:paraId="173CDA7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019</w:t>
            </w:r>
          </w:p>
        </w:tc>
        <w:tc>
          <w:tcPr>
            <w:tcW w:w="1668" w:type="dxa"/>
            <w:noWrap/>
            <w:hideMark/>
          </w:tcPr>
          <w:p w14:paraId="1496197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Cajero</w:t>
            </w:r>
          </w:p>
        </w:tc>
      </w:tr>
      <w:tr w:rsidR="00A65AA4" w:rsidRPr="00A65AA4" w14:paraId="0A473062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A3805A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623E99A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698C94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 w:val="restart"/>
            <w:noWrap/>
            <w:hideMark/>
          </w:tcPr>
          <w:p w14:paraId="7E6D573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31003</w:t>
            </w:r>
          </w:p>
        </w:tc>
        <w:tc>
          <w:tcPr>
            <w:tcW w:w="2268" w:type="dxa"/>
            <w:vMerge w:val="restart"/>
            <w:hideMark/>
          </w:tcPr>
          <w:p w14:paraId="43B7D74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Ventas al por mayor de productos del bosque y derivados</w:t>
            </w:r>
          </w:p>
        </w:tc>
        <w:tc>
          <w:tcPr>
            <w:tcW w:w="992" w:type="dxa"/>
            <w:noWrap/>
            <w:hideMark/>
          </w:tcPr>
          <w:p w14:paraId="7ECBD52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028</w:t>
            </w:r>
          </w:p>
        </w:tc>
        <w:tc>
          <w:tcPr>
            <w:tcW w:w="1668" w:type="dxa"/>
            <w:noWrap/>
            <w:hideMark/>
          </w:tcPr>
          <w:p w14:paraId="6CBC2E4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Comerciante (local establecido)</w:t>
            </w:r>
          </w:p>
        </w:tc>
      </w:tr>
      <w:tr w:rsidR="00A65AA4" w:rsidRPr="00A65AA4" w14:paraId="5E074F34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6817DF1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6D5633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34D3A1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/>
            <w:hideMark/>
          </w:tcPr>
          <w:p w14:paraId="74BA1B8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2268" w:type="dxa"/>
            <w:vMerge/>
            <w:hideMark/>
          </w:tcPr>
          <w:p w14:paraId="22BE290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noWrap/>
            <w:hideMark/>
          </w:tcPr>
          <w:p w14:paraId="7438296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029</w:t>
            </w:r>
          </w:p>
        </w:tc>
        <w:tc>
          <w:tcPr>
            <w:tcW w:w="1668" w:type="dxa"/>
            <w:noWrap/>
            <w:hideMark/>
          </w:tcPr>
          <w:p w14:paraId="299897E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proofErr w:type="gramStart"/>
            <w:r w:rsidRPr="00A65AA4">
              <w:rPr>
                <w:sz w:val="18"/>
                <w:szCs w:val="18"/>
              </w:rPr>
              <w:t>Comerciante ambulantes</w:t>
            </w:r>
            <w:proofErr w:type="gramEnd"/>
          </w:p>
        </w:tc>
      </w:tr>
      <w:tr w:rsidR="00A65AA4" w:rsidRPr="00A65AA4" w14:paraId="0E13E08A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59766E2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320</w:t>
            </w:r>
          </w:p>
        </w:tc>
        <w:tc>
          <w:tcPr>
            <w:tcW w:w="1270" w:type="dxa"/>
            <w:vMerge w:val="restart"/>
            <w:hideMark/>
          </w:tcPr>
          <w:p w14:paraId="2F6BEBF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Productos alimenticios</w:t>
            </w:r>
          </w:p>
        </w:tc>
        <w:tc>
          <w:tcPr>
            <w:tcW w:w="1565" w:type="dxa"/>
            <w:vMerge w:val="restart"/>
            <w:hideMark/>
          </w:tcPr>
          <w:p w14:paraId="5A472B0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Almacenes de comestibles, pescaderías, carnicerías, rotiserías, panaderías, verdulerías, ferias libres, etc.</w:t>
            </w:r>
          </w:p>
        </w:tc>
        <w:tc>
          <w:tcPr>
            <w:tcW w:w="1134" w:type="dxa"/>
            <w:hideMark/>
          </w:tcPr>
          <w:p w14:paraId="7749B6E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32001</w:t>
            </w:r>
          </w:p>
        </w:tc>
        <w:tc>
          <w:tcPr>
            <w:tcW w:w="2268" w:type="dxa"/>
            <w:noWrap/>
            <w:hideMark/>
          </w:tcPr>
          <w:p w14:paraId="61F9B6B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Alimento para mascotas</w:t>
            </w:r>
          </w:p>
        </w:tc>
        <w:tc>
          <w:tcPr>
            <w:tcW w:w="992" w:type="dxa"/>
            <w:vMerge w:val="restart"/>
            <w:hideMark/>
          </w:tcPr>
          <w:p w14:paraId="43E2A64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094       019        081          045         071         028         029</w:t>
            </w:r>
          </w:p>
        </w:tc>
        <w:tc>
          <w:tcPr>
            <w:tcW w:w="1668" w:type="dxa"/>
            <w:vMerge w:val="restart"/>
            <w:hideMark/>
          </w:tcPr>
          <w:p w14:paraId="6912B76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 xml:space="preserve">Vendedor                                        Cajero                                          Reponedor                        Estibador                                  Peoneta                           Comerciante (local </w:t>
            </w:r>
            <w:proofErr w:type="gramStart"/>
            <w:r w:rsidRPr="00A65AA4">
              <w:rPr>
                <w:sz w:val="18"/>
                <w:szCs w:val="18"/>
              </w:rPr>
              <w:t xml:space="preserve">establecido)   </w:t>
            </w:r>
            <w:proofErr w:type="gramEnd"/>
            <w:r w:rsidRPr="00A65AA4">
              <w:rPr>
                <w:sz w:val="18"/>
                <w:szCs w:val="18"/>
              </w:rPr>
              <w:t xml:space="preserve">            Comerciante ambulantes</w:t>
            </w:r>
          </w:p>
        </w:tc>
      </w:tr>
      <w:tr w:rsidR="00A65AA4" w:rsidRPr="00A65AA4" w14:paraId="4F3CD83D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B99BEF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440B3D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141423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3F94EC8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32002</w:t>
            </w:r>
          </w:p>
        </w:tc>
        <w:tc>
          <w:tcPr>
            <w:tcW w:w="2268" w:type="dxa"/>
            <w:noWrap/>
            <w:hideMark/>
          </w:tcPr>
          <w:p w14:paraId="4F43B12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Complementos alimenticios</w:t>
            </w:r>
          </w:p>
        </w:tc>
        <w:tc>
          <w:tcPr>
            <w:tcW w:w="992" w:type="dxa"/>
            <w:vMerge/>
            <w:hideMark/>
          </w:tcPr>
          <w:p w14:paraId="72EFA82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6F13374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CD33E98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C408B9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3378A6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4C6538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477F83B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62101</w:t>
            </w:r>
          </w:p>
        </w:tc>
        <w:tc>
          <w:tcPr>
            <w:tcW w:w="2268" w:type="dxa"/>
            <w:noWrap/>
            <w:hideMark/>
          </w:tcPr>
          <w:p w14:paraId="01EDD9B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Almacenes de comestibles</w:t>
            </w:r>
          </w:p>
        </w:tc>
        <w:tc>
          <w:tcPr>
            <w:tcW w:w="992" w:type="dxa"/>
            <w:vMerge/>
            <w:hideMark/>
          </w:tcPr>
          <w:p w14:paraId="1CC734C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213F84B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7A155248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F15061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497750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1714AE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42539D6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62102</w:t>
            </w:r>
          </w:p>
        </w:tc>
        <w:tc>
          <w:tcPr>
            <w:tcW w:w="2268" w:type="dxa"/>
            <w:noWrap/>
            <w:hideMark/>
          </w:tcPr>
          <w:p w14:paraId="1CCAE45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de galletas</w:t>
            </w:r>
          </w:p>
        </w:tc>
        <w:tc>
          <w:tcPr>
            <w:tcW w:w="992" w:type="dxa"/>
            <w:vMerge/>
            <w:hideMark/>
          </w:tcPr>
          <w:p w14:paraId="2EA7C37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7502737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76835F6E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1F02864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EE5F77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754118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0F31852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62103</w:t>
            </w:r>
          </w:p>
        </w:tc>
        <w:tc>
          <w:tcPr>
            <w:tcW w:w="2268" w:type="dxa"/>
            <w:noWrap/>
            <w:hideMark/>
          </w:tcPr>
          <w:p w14:paraId="79CE98A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Supermercados</w:t>
            </w:r>
          </w:p>
        </w:tc>
        <w:tc>
          <w:tcPr>
            <w:tcW w:w="992" w:type="dxa"/>
            <w:vMerge/>
            <w:hideMark/>
          </w:tcPr>
          <w:p w14:paraId="05C2932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14936B2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4F923FA3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8F1071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1AA724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2EF9F2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7DB8A6C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62104</w:t>
            </w:r>
          </w:p>
        </w:tc>
        <w:tc>
          <w:tcPr>
            <w:tcW w:w="2268" w:type="dxa"/>
            <w:noWrap/>
            <w:hideMark/>
          </w:tcPr>
          <w:p w14:paraId="2FE4034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de café y té</w:t>
            </w:r>
          </w:p>
        </w:tc>
        <w:tc>
          <w:tcPr>
            <w:tcW w:w="992" w:type="dxa"/>
            <w:vMerge/>
            <w:hideMark/>
          </w:tcPr>
          <w:p w14:paraId="595F927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4283A65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0F107A9D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8A021B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23B1B1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08BFE0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759C378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62111</w:t>
            </w:r>
          </w:p>
        </w:tc>
        <w:tc>
          <w:tcPr>
            <w:tcW w:w="2268" w:type="dxa"/>
            <w:noWrap/>
            <w:hideMark/>
          </w:tcPr>
          <w:p w14:paraId="050AA3E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Botillerías, depósitos de vino</w:t>
            </w:r>
          </w:p>
        </w:tc>
        <w:tc>
          <w:tcPr>
            <w:tcW w:w="992" w:type="dxa"/>
            <w:vMerge/>
            <w:hideMark/>
          </w:tcPr>
          <w:p w14:paraId="043EFD4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7F87929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50AF29C4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63C89F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B8593A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2E7E867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46F8AB4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62121</w:t>
            </w:r>
          </w:p>
        </w:tc>
        <w:tc>
          <w:tcPr>
            <w:tcW w:w="2268" w:type="dxa"/>
            <w:noWrap/>
            <w:hideMark/>
          </w:tcPr>
          <w:p w14:paraId="4CCF201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Carnicerías</w:t>
            </w:r>
          </w:p>
        </w:tc>
        <w:tc>
          <w:tcPr>
            <w:tcW w:w="992" w:type="dxa"/>
            <w:vMerge/>
            <w:hideMark/>
          </w:tcPr>
          <w:p w14:paraId="410F5B7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0534ABC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0F1CDE7E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AE225A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0CC907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2CF735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2B895E8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62122</w:t>
            </w:r>
          </w:p>
        </w:tc>
        <w:tc>
          <w:tcPr>
            <w:tcW w:w="2268" w:type="dxa"/>
            <w:noWrap/>
            <w:hideMark/>
          </w:tcPr>
          <w:p w14:paraId="4FFB1DC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de aves y huevos</w:t>
            </w:r>
          </w:p>
        </w:tc>
        <w:tc>
          <w:tcPr>
            <w:tcW w:w="992" w:type="dxa"/>
            <w:vMerge/>
            <w:hideMark/>
          </w:tcPr>
          <w:p w14:paraId="6FB24DD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2661C05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378B17CF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190382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4C7FD3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74A5C9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3ACF8B8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62131</w:t>
            </w:r>
          </w:p>
        </w:tc>
        <w:tc>
          <w:tcPr>
            <w:tcW w:w="2268" w:type="dxa"/>
            <w:noWrap/>
            <w:hideMark/>
          </w:tcPr>
          <w:p w14:paraId="4728EFD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Rotiserías y fiambrerías</w:t>
            </w:r>
          </w:p>
        </w:tc>
        <w:tc>
          <w:tcPr>
            <w:tcW w:w="992" w:type="dxa"/>
            <w:vMerge/>
            <w:hideMark/>
          </w:tcPr>
          <w:p w14:paraId="0885181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74FA0B2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DAC6369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E1D3A0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248634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E1680E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205AED9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62141</w:t>
            </w:r>
          </w:p>
        </w:tc>
        <w:tc>
          <w:tcPr>
            <w:tcW w:w="2268" w:type="dxa"/>
            <w:noWrap/>
            <w:hideMark/>
          </w:tcPr>
          <w:p w14:paraId="5B5A6A8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Pescaderías y mariscos</w:t>
            </w:r>
          </w:p>
        </w:tc>
        <w:tc>
          <w:tcPr>
            <w:tcW w:w="992" w:type="dxa"/>
            <w:vMerge/>
            <w:hideMark/>
          </w:tcPr>
          <w:p w14:paraId="36B5128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5B95D22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9FB5F7C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96E77E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DFBB59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C710F8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786DB36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62151</w:t>
            </w:r>
          </w:p>
        </w:tc>
        <w:tc>
          <w:tcPr>
            <w:tcW w:w="2268" w:type="dxa"/>
            <w:noWrap/>
            <w:hideMark/>
          </w:tcPr>
          <w:p w14:paraId="2388CFA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de leche, productos lácteos</w:t>
            </w:r>
          </w:p>
        </w:tc>
        <w:tc>
          <w:tcPr>
            <w:tcW w:w="992" w:type="dxa"/>
            <w:vMerge/>
            <w:hideMark/>
          </w:tcPr>
          <w:p w14:paraId="529269D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55F458B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55E0DC6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5B8AE21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A0FDE6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DD4C82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7710326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62161</w:t>
            </w:r>
          </w:p>
        </w:tc>
        <w:tc>
          <w:tcPr>
            <w:tcW w:w="2268" w:type="dxa"/>
            <w:noWrap/>
            <w:hideMark/>
          </w:tcPr>
          <w:p w14:paraId="436A5AE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Verdulerías</w:t>
            </w:r>
          </w:p>
        </w:tc>
        <w:tc>
          <w:tcPr>
            <w:tcW w:w="992" w:type="dxa"/>
            <w:vMerge/>
            <w:hideMark/>
          </w:tcPr>
          <w:p w14:paraId="622E46D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246016F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563877CA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54432B1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FD7DF4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79C7D4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197FF81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62162</w:t>
            </w:r>
          </w:p>
        </w:tc>
        <w:tc>
          <w:tcPr>
            <w:tcW w:w="2268" w:type="dxa"/>
            <w:noWrap/>
            <w:hideMark/>
          </w:tcPr>
          <w:p w14:paraId="5D5E8E7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Fruterías</w:t>
            </w:r>
          </w:p>
        </w:tc>
        <w:tc>
          <w:tcPr>
            <w:tcW w:w="992" w:type="dxa"/>
            <w:vMerge/>
            <w:hideMark/>
          </w:tcPr>
          <w:p w14:paraId="0F8D00F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2F6BD0D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4E77B0C6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F58617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CA0E1D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304980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3248EA6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62171</w:t>
            </w:r>
          </w:p>
        </w:tc>
        <w:tc>
          <w:tcPr>
            <w:tcW w:w="2268" w:type="dxa"/>
            <w:noWrap/>
            <w:hideMark/>
          </w:tcPr>
          <w:p w14:paraId="3254810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Panaderías</w:t>
            </w:r>
          </w:p>
        </w:tc>
        <w:tc>
          <w:tcPr>
            <w:tcW w:w="992" w:type="dxa"/>
            <w:vMerge/>
            <w:hideMark/>
          </w:tcPr>
          <w:p w14:paraId="6EE6B1B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233BF6C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059F8262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0C56C6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0DC886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769C13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2F26471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62181</w:t>
            </w:r>
          </w:p>
        </w:tc>
        <w:tc>
          <w:tcPr>
            <w:tcW w:w="2268" w:type="dxa"/>
            <w:noWrap/>
            <w:hideMark/>
          </w:tcPr>
          <w:p w14:paraId="6A828E7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Confiterías</w:t>
            </w:r>
          </w:p>
        </w:tc>
        <w:tc>
          <w:tcPr>
            <w:tcW w:w="992" w:type="dxa"/>
            <w:vMerge/>
            <w:hideMark/>
          </w:tcPr>
          <w:p w14:paraId="2DA0DCF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0F492F1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793174BE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5359AFF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2C0395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364E20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203FE01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62182</w:t>
            </w:r>
          </w:p>
        </w:tc>
        <w:tc>
          <w:tcPr>
            <w:tcW w:w="2268" w:type="dxa"/>
            <w:noWrap/>
            <w:hideMark/>
          </w:tcPr>
          <w:p w14:paraId="4D84990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de helados y hielo</w:t>
            </w:r>
          </w:p>
        </w:tc>
        <w:tc>
          <w:tcPr>
            <w:tcW w:w="992" w:type="dxa"/>
            <w:vMerge/>
            <w:hideMark/>
          </w:tcPr>
          <w:p w14:paraId="72EEECF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5304C61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6BA2240F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795882E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330</w:t>
            </w:r>
          </w:p>
        </w:tc>
        <w:tc>
          <w:tcPr>
            <w:tcW w:w="1270" w:type="dxa"/>
            <w:vMerge w:val="restart"/>
            <w:hideMark/>
          </w:tcPr>
          <w:p w14:paraId="53A3992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Textiles, prendas de vestir y cueros</w:t>
            </w:r>
          </w:p>
        </w:tc>
        <w:tc>
          <w:tcPr>
            <w:tcW w:w="1565" w:type="dxa"/>
            <w:vMerge w:val="restart"/>
            <w:hideMark/>
          </w:tcPr>
          <w:p w14:paraId="4636A1D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Ventas de prendas de vestir, calzado, géneros, maletas, mochilas, etc.</w:t>
            </w:r>
          </w:p>
        </w:tc>
        <w:tc>
          <w:tcPr>
            <w:tcW w:w="1134" w:type="dxa"/>
            <w:noWrap/>
            <w:hideMark/>
          </w:tcPr>
          <w:p w14:paraId="38EC866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62411</w:t>
            </w:r>
          </w:p>
        </w:tc>
        <w:tc>
          <w:tcPr>
            <w:tcW w:w="2268" w:type="dxa"/>
            <w:noWrap/>
            <w:hideMark/>
          </w:tcPr>
          <w:p w14:paraId="64EE206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de calzado</w:t>
            </w:r>
          </w:p>
        </w:tc>
        <w:tc>
          <w:tcPr>
            <w:tcW w:w="992" w:type="dxa"/>
            <w:vMerge w:val="restart"/>
            <w:hideMark/>
          </w:tcPr>
          <w:p w14:paraId="1E5EAFB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094          019        028       029</w:t>
            </w:r>
          </w:p>
        </w:tc>
        <w:tc>
          <w:tcPr>
            <w:tcW w:w="1668" w:type="dxa"/>
            <w:vMerge w:val="restart"/>
            <w:hideMark/>
          </w:tcPr>
          <w:p w14:paraId="3188E41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 xml:space="preserve">Vendedor                                       Cajero                          Comerciante (local </w:t>
            </w:r>
            <w:proofErr w:type="gramStart"/>
            <w:r w:rsidRPr="00A65AA4">
              <w:rPr>
                <w:sz w:val="18"/>
                <w:szCs w:val="18"/>
              </w:rPr>
              <w:t xml:space="preserve">establecido)   </w:t>
            </w:r>
            <w:proofErr w:type="gramEnd"/>
            <w:r w:rsidRPr="00A65AA4">
              <w:rPr>
                <w:sz w:val="18"/>
                <w:szCs w:val="18"/>
              </w:rPr>
              <w:t>Comerciante ambulante</w:t>
            </w:r>
          </w:p>
        </w:tc>
      </w:tr>
      <w:tr w:rsidR="00A65AA4" w:rsidRPr="00A65AA4" w14:paraId="402A5E55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64E430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36DDC2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8A2922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3FCD32B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62412</w:t>
            </w:r>
          </w:p>
        </w:tc>
        <w:tc>
          <w:tcPr>
            <w:tcW w:w="2268" w:type="dxa"/>
            <w:noWrap/>
            <w:hideMark/>
          </w:tcPr>
          <w:p w14:paraId="3E20575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de prendas de vestir</w:t>
            </w:r>
          </w:p>
        </w:tc>
        <w:tc>
          <w:tcPr>
            <w:tcW w:w="992" w:type="dxa"/>
            <w:vMerge/>
            <w:hideMark/>
          </w:tcPr>
          <w:p w14:paraId="79C2DCB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439B842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7DB01256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471AE4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836E97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DA7BC7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6F5340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62415</w:t>
            </w:r>
          </w:p>
        </w:tc>
        <w:tc>
          <w:tcPr>
            <w:tcW w:w="2268" w:type="dxa"/>
            <w:noWrap/>
            <w:hideMark/>
          </w:tcPr>
          <w:p w14:paraId="67DB0AB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de carteras, billeteras</w:t>
            </w:r>
          </w:p>
        </w:tc>
        <w:tc>
          <w:tcPr>
            <w:tcW w:w="992" w:type="dxa"/>
            <w:vMerge/>
            <w:hideMark/>
          </w:tcPr>
          <w:p w14:paraId="59365A6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1537186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1A36926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6BC752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66E792E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CFBFFD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4A93877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62417</w:t>
            </w:r>
          </w:p>
        </w:tc>
        <w:tc>
          <w:tcPr>
            <w:tcW w:w="2268" w:type="dxa"/>
            <w:noWrap/>
            <w:hideMark/>
          </w:tcPr>
          <w:p w14:paraId="18C1CE2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ropa interior, medias, calcetines</w:t>
            </w:r>
          </w:p>
        </w:tc>
        <w:tc>
          <w:tcPr>
            <w:tcW w:w="992" w:type="dxa"/>
            <w:vMerge/>
            <w:hideMark/>
          </w:tcPr>
          <w:p w14:paraId="5E0F99A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17862E1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7E8E26A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4505982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2AA85E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2DFCD2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3ECF248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62433</w:t>
            </w:r>
          </w:p>
        </w:tc>
        <w:tc>
          <w:tcPr>
            <w:tcW w:w="2268" w:type="dxa"/>
            <w:noWrap/>
            <w:hideMark/>
          </w:tcPr>
          <w:p w14:paraId="2BB8E5B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sábanas, cubrecamas, manteles, toallas, etc.</w:t>
            </w:r>
          </w:p>
        </w:tc>
        <w:tc>
          <w:tcPr>
            <w:tcW w:w="992" w:type="dxa"/>
            <w:vMerge/>
            <w:hideMark/>
          </w:tcPr>
          <w:p w14:paraId="6F52ABA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518FE24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A3D2223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2B5CE68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340</w:t>
            </w:r>
          </w:p>
        </w:tc>
        <w:tc>
          <w:tcPr>
            <w:tcW w:w="1270" w:type="dxa"/>
            <w:vMerge w:val="restart"/>
            <w:hideMark/>
          </w:tcPr>
          <w:p w14:paraId="26059F2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Comercio diverso</w:t>
            </w:r>
          </w:p>
        </w:tc>
        <w:tc>
          <w:tcPr>
            <w:tcW w:w="1565" w:type="dxa"/>
            <w:vMerge w:val="restart"/>
            <w:hideMark/>
          </w:tcPr>
          <w:p w14:paraId="40B7F65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Ventas de artículos para el hogar, bazares, artículos de aseo, supermercado, comercio ambulante, ferretería, productos no comestibles, artesanías, etc.</w:t>
            </w:r>
          </w:p>
        </w:tc>
        <w:tc>
          <w:tcPr>
            <w:tcW w:w="1134" w:type="dxa"/>
            <w:hideMark/>
          </w:tcPr>
          <w:p w14:paraId="6C72002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41021</w:t>
            </w:r>
          </w:p>
        </w:tc>
        <w:tc>
          <w:tcPr>
            <w:tcW w:w="2268" w:type="dxa"/>
            <w:noWrap/>
            <w:hideMark/>
          </w:tcPr>
          <w:p w14:paraId="6C7DD4B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Producción y distribución de gas</w:t>
            </w:r>
          </w:p>
        </w:tc>
        <w:tc>
          <w:tcPr>
            <w:tcW w:w="992" w:type="dxa"/>
            <w:vMerge w:val="restart"/>
            <w:hideMark/>
          </w:tcPr>
          <w:p w14:paraId="3256D2B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094          019        028       029</w:t>
            </w:r>
          </w:p>
        </w:tc>
        <w:tc>
          <w:tcPr>
            <w:tcW w:w="1668" w:type="dxa"/>
            <w:vMerge w:val="restart"/>
            <w:hideMark/>
          </w:tcPr>
          <w:p w14:paraId="47DD922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 xml:space="preserve">Vendedor                                       Cajero                          Comerciante (local </w:t>
            </w:r>
            <w:proofErr w:type="gramStart"/>
            <w:r w:rsidRPr="00A65AA4">
              <w:rPr>
                <w:sz w:val="18"/>
                <w:szCs w:val="18"/>
              </w:rPr>
              <w:t xml:space="preserve">establecido)   </w:t>
            </w:r>
            <w:proofErr w:type="gramEnd"/>
            <w:r w:rsidRPr="00A65AA4">
              <w:rPr>
                <w:sz w:val="18"/>
                <w:szCs w:val="18"/>
              </w:rPr>
              <w:t>Comerciante ambulante</w:t>
            </w:r>
          </w:p>
        </w:tc>
      </w:tr>
      <w:tr w:rsidR="00A65AA4" w:rsidRPr="00A65AA4" w14:paraId="6C729A03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6535A2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6B56D6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9337C0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7729464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62511</w:t>
            </w:r>
          </w:p>
        </w:tc>
        <w:tc>
          <w:tcPr>
            <w:tcW w:w="2268" w:type="dxa"/>
            <w:noWrap/>
            <w:hideMark/>
          </w:tcPr>
          <w:p w14:paraId="0579B45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artículos de aseo, detergente</w:t>
            </w:r>
          </w:p>
        </w:tc>
        <w:tc>
          <w:tcPr>
            <w:tcW w:w="992" w:type="dxa"/>
            <w:vMerge/>
            <w:hideMark/>
          </w:tcPr>
          <w:p w14:paraId="2908170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3668C5A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0120B517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38B4DD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236088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DF2BBB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2418926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62512</w:t>
            </w:r>
          </w:p>
        </w:tc>
        <w:tc>
          <w:tcPr>
            <w:tcW w:w="2268" w:type="dxa"/>
            <w:noWrap/>
            <w:hideMark/>
          </w:tcPr>
          <w:p w14:paraId="5DB47BD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artículos para el hogar</w:t>
            </w:r>
          </w:p>
        </w:tc>
        <w:tc>
          <w:tcPr>
            <w:tcW w:w="992" w:type="dxa"/>
            <w:vMerge/>
            <w:hideMark/>
          </w:tcPr>
          <w:p w14:paraId="6FFFB07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3F21720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64166F06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5ECFE37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6855F0D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406797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476FD8D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62513</w:t>
            </w:r>
          </w:p>
        </w:tc>
        <w:tc>
          <w:tcPr>
            <w:tcW w:w="2268" w:type="dxa"/>
            <w:noWrap/>
            <w:hideMark/>
          </w:tcPr>
          <w:p w14:paraId="28DEE34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lámparas, artículos de iluminación</w:t>
            </w:r>
          </w:p>
        </w:tc>
        <w:tc>
          <w:tcPr>
            <w:tcW w:w="992" w:type="dxa"/>
            <w:vMerge/>
            <w:hideMark/>
          </w:tcPr>
          <w:p w14:paraId="09C1406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55D1938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47D41308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BAE1B1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152EA8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4FBD8F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1CC058A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62516</w:t>
            </w:r>
          </w:p>
        </w:tc>
        <w:tc>
          <w:tcPr>
            <w:tcW w:w="2268" w:type="dxa"/>
            <w:noWrap/>
            <w:hideMark/>
          </w:tcPr>
          <w:p w14:paraId="1A16948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artículos religiosos</w:t>
            </w:r>
          </w:p>
        </w:tc>
        <w:tc>
          <w:tcPr>
            <w:tcW w:w="992" w:type="dxa"/>
            <w:vMerge/>
            <w:hideMark/>
          </w:tcPr>
          <w:p w14:paraId="6F4BE06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4CED549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34D3A8C3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DEAE76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7BB6D6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C60B0E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046E84E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62520</w:t>
            </w:r>
          </w:p>
        </w:tc>
        <w:tc>
          <w:tcPr>
            <w:tcW w:w="2268" w:type="dxa"/>
            <w:noWrap/>
            <w:hideMark/>
          </w:tcPr>
          <w:p w14:paraId="1EEC56C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de artículos usados</w:t>
            </w:r>
          </w:p>
        </w:tc>
        <w:tc>
          <w:tcPr>
            <w:tcW w:w="992" w:type="dxa"/>
            <w:vMerge/>
            <w:hideMark/>
          </w:tcPr>
          <w:p w14:paraId="6BC8C14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0FAB2C6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5D331672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6FE1AE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D5AF67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5AF332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1D4AA19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62521</w:t>
            </w:r>
          </w:p>
        </w:tc>
        <w:tc>
          <w:tcPr>
            <w:tcW w:w="2268" w:type="dxa"/>
            <w:noWrap/>
            <w:hideMark/>
          </w:tcPr>
          <w:p w14:paraId="53269ED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de artículos plásticos</w:t>
            </w:r>
          </w:p>
        </w:tc>
        <w:tc>
          <w:tcPr>
            <w:tcW w:w="992" w:type="dxa"/>
            <w:vMerge/>
            <w:hideMark/>
          </w:tcPr>
          <w:p w14:paraId="0BA938D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75F543B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359FCDD4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BF10D5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998F0E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B5FDB1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6765BCA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62522</w:t>
            </w:r>
          </w:p>
        </w:tc>
        <w:tc>
          <w:tcPr>
            <w:tcW w:w="2268" w:type="dxa"/>
            <w:noWrap/>
            <w:hideMark/>
          </w:tcPr>
          <w:p w14:paraId="450339B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de artesanías</w:t>
            </w:r>
          </w:p>
        </w:tc>
        <w:tc>
          <w:tcPr>
            <w:tcW w:w="992" w:type="dxa"/>
            <w:vMerge/>
            <w:hideMark/>
          </w:tcPr>
          <w:p w14:paraId="27C9322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6C9545B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9336FB9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EA803C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EA5A0E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31A1C2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2BB5D48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62524</w:t>
            </w:r>
          </w:p>
        </w:tc>
        <w:tc>
          <w:tcPr>
            <w:tcW w:w="2268" w:type="dxa"/>
            <w:noWrap/>
            <w:hideMark/>
          </w:tcPr>
          <w:p w14:paraId="79A76E9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Bazar, cordonerías, paqueterías</w:t>
            </w:r>
          </w:p>
        </w:tc>
        <w:tc>
          <w:tcPr>
            <w:tcW w:w="992" w:type="dxa"/>
            <w:vMerge/>
            <w:hideMark/>
          </w:tcPr>
          <w:p w14:paraId="274AD3D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7CAD236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3F0867C4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551CF4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E89535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54F498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0DC4DC3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62526</w:t>
            </w:r>
          </w:p>
        </w:tc>
        <w:tc>
          <w:tcPr>
            <w:tcW w:w="2268" w:type="dxa"/>
            <w:noWrap/>
            <w:hideMark/>
          </w:tcPr>
          <w:p w14:paraId="5440325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Barracas de madera</w:t>
            </w:r>
          </w:p>
        </w:tc>
        <w:tc>
          <w:tcPr>
            <w:tcW w:w="992" w:type="dxa"/>
            <w:vMerge/>
            <w:hideMark/>
          </w:tcPr>
          <w:p w14:paraId="3DD74A8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0754107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0006735E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081AF6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A33F80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6BE57E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0F3EA6A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62531</w:t>
            </w:r>
          </w:p>
        </w:tc>
        <w:tc>
          <w:tcPr>
            <w:tcW w:w="2268" w:type="dxa"/>
            <w:noWrap/>
            <w:hideMark/>
          </w:tcPr>
          <w:p w14:paraId="718B88C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proofErr w:type="gramStart"/>
            <w:r w:rsidRPr="00A65AA4">
              <w:rPr>
                <w:sz w:val="18"/>
                <w:szCs w:val="18"/>
              </w:rPr>
              <w:t>Venta combustibles</w:t>
            </w:r>
            <w:proofErr w:type="gramEnd"/>
            <w:r w:rsidRPr="00A65AA4">
              <w:rPr>
                <w:sz w:val="18"/>
                <w:szCs w:val="18"/>
              </w:rPr>
              <w:t xml:space="preserve"> (gas licuado)</w:t>
            </w:r>
          </w:p>
        </w:tc>
        <w:tc>
          <w:tcPr>
            <w:tcW w:w="992" w:type="dxa"/>
            <w:vMerge/>
            <w:hideMark/>
          </w:tcPr>
          <w:p w14:paraId="110AA0F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5FCE14F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4E53DDB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12847C6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FA4FEB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7CC99A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7F30588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62532</w:t>
            </w:r>
          </w:p>
        </w:tc>
        <w:tc>
          <w:tcPr>
            <w:tcW w:w="2268" w:type="dxa"/>
            <w:noWrap/>
            <w:hideMark/>
          </w:tcPr>
          <w:p w14:paraId="7CC1861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Cristalerías, loza, menaje, etc.</w:t>
            </w:r>
          </w:p>
        </w:tc>
        <w:tc>
          <w:tcPr>
            <w:tcW w:w="992" w:type="dxa"/>
            <w:vMerge/>
            <w:hideMark/>
          </w:tcPr>
          <w:p w14:paraId="2742FA9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4F94A75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756258B9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982AE5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6566E06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6BC7E8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784DEA9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62535</w:t>
            </w:r>
          </w:p>
        </w:tc>
        <w:tc>
          <w:tcPr>
            <w:tcW w:w="2268" w:type="dxa"/>
            <w:noWrap/>
            <w:hideMark/>
          </w:tcPr>
          <w:p w14:paraId="602D608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de árboles y plantas</w:t>
            </w:r>
          </w:p>
        </w:tc>
        <w:tc>
          <w:tcPr>
            <w:tcW w:w="992" w:type="dxa"/>
            <w:vMerge/>
            <w:hideMark/>
          </w:tcPr>
          <w:p w14:paraId="47DCBB0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7A00379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63245DF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58F2B78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278904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644283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4FC7D52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62536</w:t>
            </w:r>
          </w:p>
        </w:tc>
        <w:tc>
          <w:tcPr>
            <w:tcW w:w="2268" w:type="dxa"/>
            <w:noWrap/>
            <w:hideMark/>
          </w:tcPr>
          <w:p w14:paraId="4049B0E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Estación de servicio</w:t>
            </w:r>
          </w:p>
        </w:tc>
        <w:tc>
          <w:tcPr>
            <w:tcW w:w="992" w:type="dxa"/>
            <w:vMerge/>
            <w:hideMark/>
          </w:tcPr>
          <w:p w14:paraId="661394E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18447B1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7C42A01F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1AF37C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9FCB1B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E3B08E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49D0978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62541</w:t>
            </w:r>
          </w:p>
        </w:tc>
        <w:tc>
          <w:tcPr>
            <w:tcW w:w="2268" w:type="dxa"/>
            <w:noWrap/>
            <w:hideMark/>
          </w:tcPr>
          <w:p w14:paraId="6252C0B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de flores</w:t>
            </w:r>
          </w:p>
        </w:tc>
        <w:tc>
          <w:tcPr>
            <w:tcW w:w="992" w:type="dxa"/>
            <w:vMerge/>
            <w:hideMark/>
          </w:tcPr>
          <w:p w14:paraId="1BB7BA5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72748C9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3A253349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305BDA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E4A456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2564D8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73E9E3B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62544</w:t>
            </w:r>
          </w:p>
        </w:tc>
        <w:tc>
          <w:tcPr>
            <w:tcW w:w="2268" w:type="dxa"/>
            <w:noWrap/>
            <w:hideMark/>
          </w:tcPr>
          <w:p w14:paraId="6ED237C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Juguetería, venta de juegos infantiles</w:t>
            </w:r>
          </w:p>
        </w:tc>
        <w:tc>
          <w:tcPr>
            <w:tcW w:w="992" w:type="dxa"/>
            <w:vMerge/>
            <w:hideMark/>
          </w:tcPr>
          <w:p w14:paraId="11B1B13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68E87D8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514FD42D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02D3FA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2F0A69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534BBE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5319C28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62545</w:t>
            </w:r>
          </w:p>
        </w:tc>
        <w:tc>
          <w:tcPr>
            <w:tcW w:w="2268" w:type="dxa"/>
            <w:noWrap/>
            <w:hideMark/>
          </w:tcPr>
          <w:p w14:paraId="1E4933B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Joyerías, relojerías, fantasías</w:t>
            </w:r>
          </w:p>
        </w:tc>
        <w:tc>
          <w:tcPr>
            <w:tcW w:w="992" w:type="dxa"/>
            <w:vMerge/>
            <w:hideMark/>
          </w:tcPr>
          <w:p w14:paraId="7952294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600595C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7DEA8499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E8B96D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C27984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260A406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72556A0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62551</w:t>
            </w:r>
          </w:p>
        </w:tc>
        <w:tc>
          <w:tcPr>
            <w:tcW w:w="2268" w:type="dxa"/>
            <w:noWrap/>
            <w:hideMark/>
          </w:tcPr>
          <w:p w14:paraId="51D0D09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proofErr w:type="gramStart"/>
            <w:r w:rsidRPr="00A65AA4">
              <w:rPr>
                <w:sz w:val="18"/>
                <w:szCs w:val="18"/>
              </w:rPr>
              <w:t>Venta materiales</w:t>
            </w:r>
            <w:proofErr w:type="gramEnd"/>
            <w:r w:rsidRPr="00A65AA4">
              <w:rPr>
                <w:sz w:val="18"/>
                <w:szCs w:val="18"/>
              </w:rPr>
              <w:t xml:space="preserve"> de construcción</w:t>
            </w:r>
          </w:p>
        </w:tc>
        <w:tc>
          <w:tcPr>
            <w:tcW w:w="992" w:type="dxa"/>
            <w:vMerge/>
            <w:hideMark/>
          </w:tcPr>
          <w:p w14:paraId="52DE8F5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3F2EB53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2F8DC32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8EDD35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6D0E6C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733238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5FE7092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62553</w:t>
            </w:r>
          </w:p>
        </w:tc>
        <w:tc>
          <w:tcPr>
            <w:tcW w:w="2268" w:type="dxa"/>
            <w:noWrap/>
            <w:hideMark/>
          </w:tcPr>
          <w:p w14:paraId="3D57C4F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Venta marcos, cuadros, vidriería</w:t>
            </w:r>
          </w:p>
        </w:tc>
        <w:tc>
          <w:tcPr>
            <w:tcW w:w="992" w:type="dxa"/>
            <w:vMerge/>
            <w:hideMark/>
          </w:tcPr>
          <w:p w14:paraId="6B2CD5E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32160CE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1DB71051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7024367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849637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278D08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hideMark/>
          </w:tcPr>
          <w:p w14:paraId="1FE482C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62560</w:t>
            </w:r>
          </w:p>
        </w:tc>
        <w:tc>
          <w:tcPr>
            <w:tcW w:w="2268" w:type="dxa"/>
            <w:noWrap/>
            <w:hideMark/>
          </w:tcPr>
          <w:p w14:paraId="1C7A5E9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Yerberías</w:t>
            </w:r>
          </w:p>
        </w:tc>
        <w:tc>
          <w:tcPr>
            <w:tcW w:w="992" w:type="dxa"/>
            <w:vMerge/>
            <w:hideMark/>
          </w:tcPr>
          <w:p w14:paraId="1D8CA81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381877C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0EA73C0B" w14:textId="77777777" w:rsidTr="004C31FF">
        <w:trPr>
          <w:trHeight w:val="184"/>
          <w:jc w:val="center"/>
        </w:trPr>
        <w:tc>
          <w:tcPr>
            <w:tcW w:w="10075" w:type="dxa"/>
            <w:gridSpan w:val="7"/>
            <w:noWrap/>
            <w:hideMark/>
          </w:tcPr>
          <w:p w14:paraId="12F9A7CE" w14:textId="77777777" w:rsidR="00A65AA4" w:rsidRPr="000F2754" w:rsidRDefault="00A65AA4" w:rsidP="00A65AA4">
            <w:pPr>
              <w:spacing w:after="0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S E R V I C I O S</w:t>
            </w:r>
          </w:p>
        </w:tc>
      </w:tr>
      <w:tr w:rsidR="00A65AA4" w:rsidRPr="00A65AA4" w14:paraId="2398912D" w14:textId="77777777" w:rsidTr="004C31FF">
        <w:trPr>
          <w:trHeight w:val="174"/>
          <w:jc w:val="center"/>
        </w:trPr>
        <w:tc>
          <w:tcPr>
            <w:tcW w:w="1178" w:type="dxa"/>
            <w:noWrap/>
            <w:hideMark/>
          </w:tcPr>
          <w:p w14:paraId="40B719EF" w14:textId="77777777" w:rsidR="00A65AA4" w:rsidRPr="000F275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CÓDIGO</w:t>
            </w:r>
          </w:p>
        </w:tc>
        <w:tc>
          <w:tcPr>
            <w:tcW w:w="1270" w:type="dxa"/>
            <w:noWrap/>
            <w:hideMark/>
          </w:tcPr>
          <w:p w14:paraId="4B6AB88B" w14:textId="77777777" w:rsidR="00A65AA4" w:rsidRPr="000F275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RAMA</w:t>
            </w:r>
          </w:p>
        </w:tc>
        <w:tc>
          <w:tcPr>
            <w:tcW w:w="1565" w:type="dxa"/>
            <w:noWrap/>
            <w:hideMark/>
          </w:tcPr>
          <w:p w14:paraId="58369AB7" w14:textId="77777777" w:rsidR="00A65AA4" w:rsidRPr="000F275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DESCRIPCIÓN</w:t>
            </w:r>
          </w:p>
        </w:tc>
        <w:tc>
          <w:tcPr>
            <w:tcW w:w="1134" w:type="dxa"/>
            <w:noWrap/>
            <w:hideMark/>
          </w:tcPr>
          <w:p w14:paraId="41DA3FBD" w14:textId="77777777" w:rsidR="00A65AA4" w:rsidRPr="000F275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CÓDIGO</w:t>
            </w:r>
          </w:p>
        </w:tc>
        <w:tc>
          <w:tcPr>
            <w:tcW w:w="2268" w:type="dxa"/>
            <w:noWrap/>
            <w:hideMark/>
          </w:tcPr>
          <w:p w14:paraId="6CCC06A8" w14:textId="77777777" w:rsidR="00A65AA4" w:rsidRPr="000F275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ACTIVIDAD</w:t>
            </w:r>
          </w:p>
        </w:tc>
        <w:tc>
          <w:tcPr>
            <w:tcW w:w="992" w:type="dxa"/>
            <w:noWrap/>
            <w:hideMark/>
          </w:tcPr>
          <w:p w14:paraId="6A28426E" w14:textId="77777777" w:rsidR="00A65AA4" w:rsidRPr="000F275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CÓDIGO</w:t>
            </w:r>
          </w:p>
        </w:tc>
        <w:tc>
          <w:tcPr>
            <w:tcW w:w="1668" w:type="dxa"/>
            <w:noWrap/>
            <w:hideMark/>
          </w:tcPr>
          <w:p w14:paraId="25896947" w14:textId="77777777" w:rsidR="00A65AA4" w:rsidRPr="000F2754" w:rsidRDefault="00A65AA4" w:rsidP="00A65AA4">
            <w:pPr>
              <w:spacing w:after="0"/>
              <w:jc w:val="center"/>
              <w:rPr>
                <w:b/>
                <w:bCs/>
                <w:sz w:val="16"/>
                <w:szCs w:val="16"/>
              </w:rPr>
            </w:pPr>
            <w:r w:rsidRPr="000F2754">
              <w:rPr>
                <w:b/>
                <w:bCs/>
                <w:sz w:val="16"/>
                <w:szCs w:val="16"/>
              </w:rPr>
              <w:t>OFICIO</w:t>
            </w:r>
          </w:p>
        </w:tc>
      </w:tr>
      <w:tr w:rsidR="00A65AA4" w:rsidRPr="00A65AA4" w14:paraId="1606956A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2F0630A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350</w:t>
            </w:r>
          </w:p>
        </w:tc>
        <w:tc>
          <w:tcPr>
            <w:tcW w:w="1270" w:type="dxa"/>
            <w:vMerge w:val="restart"/>
            <w:hideMark/>
          </w:tcPr>
          <w:p w14:paraId="1B85778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Restaurantes, cafés y afines</w:t>
            </w:r>
          </w:p>
        </w:tc>
        <w:tc>
          <w:tcPr>
            <w:tcW w:w="1565" w:type="dxa"/>
            <w:vMerge w:val="restart"/>
            <w:hideMark/>
          </w:tcPr>
          <w:p w14:paraId="6A47F98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 xml:space="preserve">Restaurantes, bares, pubs, </w:t>
            </w:r>
            <w:proofErr w:type="spellStart"/>
            <w:r w:rsidRPr="00A65AA4">
              <w:rPr>
                <w:sz w:val="18"/>
                <w:szCs w:val="18"/>
              </w:rPr>
              <w:t>boite</w:t>
            </w:r>
            <w:proofErr w:type="spellEnd"/>
            <w:r w:rsidRPr="00A65AA4">
              <w:rPr>
                <w:sz w:val="18"/>
                <w:szCs w:val="18"/>
              </w:rPr>
              <w:t>, salones de té, cafeterías, venta de comidas preparadas, etc.</w:t>
            </w:r>
          </w:p>
        </w:tc>
        <w:tc>
          <w:tcPr>
            <w:tcW w:w="1134" w:type="dxa"/>
            <w:noWrap/>
            <w:hideMark/>
          </w:tcPr>
          <w:p w14:paraId="663C3DF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302297C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3A25A61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094</w:t>
            </w:r>
          </w:p>
        </w:tc>
        <w:tc>
          <w:tcPr>
            <w:tcW w:w="1668" w:type="dxa"/>
            <w:noWrap/>
            <w:hideMark/>
          </w:tcPr>
          <w:p w14:paraId="51611F9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Vendedor</w:t>
            </w:r>
          </w:p>
        </w:tc>
      </w:tr>
      <w:tr w:rsidR="00A65AA4" w:rsidRPr="00A65AA4" w14:paraId="1D539552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159ED30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911C2D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96CF7D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346CDA5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63113</w:t>
            </w:r>
          </w:p>
        </w:tc>
        <w:tc>
          <w:tcPr>
            <w:tcW w:w="2268" w:type="dxa"/>
            <w:noWrap/>
            <w:hideMark/>
          </w:tcPr>
          <w:p w14:paraId="4F01BA7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comida preparada</w:t>
            </w:r>
          </w:p>
        </w:tc>
        <w:tc>
          <w:tcPr>
            <w:tcW w:w="992" w:type="dxa"/>
            <w:noWrap/>
            <w:hideMark/>
          </w:tcPr>
          <w:p w14:paraId="105A2B5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019</w:t>
            </w:r>
          </w:p>
        </w:tc>
        <w:tc>
          <w:tcPr>
            <w:tcW w:w="1668" w:type="dxa"/>
            <w:noWrap/>
            <w:hideMark/>
          </w:tcPr>
          <w:p w14:paraId="6E3C609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Cajero</w:t>
            </w:r>
          </w:p>
        </w:tc>
      </w:tr>
      <w:tr w:rsidR="00A65AA4" w:rsidRPr="00A65AA4" w14:paraId="231A914D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A94317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239C74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D9E684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511326D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63119</w:t>
            </w:r>
          </w:p>
        </w:tc>
        <w:tc>
          <w:tcPr>
            <w:tcW w:w="2268" w:type="dxa"/>
            <w:noWrap/>
            <w:hideMark/>
          </w:tcPr>
          <w:p w14:paraId="66C5BEA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Otros establecimientos que expenden comida</w:t>
            </w:r>
          </w:p>
        </w:tc>
        <w:tc>
          <w:tcPr>
            <w:tcW w:w="992" w:type="dxa"/>
            <w:noWrap/>
            <w:hideMark/>
          </w:tcPr>
          <w:p w14:paraId="4B30D20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020</w:t>
            </w:r>
          </w:p>
        </w:tc>
        <w:tc>
          <w:tcPr>
            <w:tcW w:w="1668" w:type="dxa"/>
            <w:noWrap/>
            <w:hideMark/>
          </w:tcPr>
          <w:p w14:paraId="2AF5646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Camarero</w:t>
            </w:r>
          </w:p>
        </w:tc>
      </w:tr>
      <w:tr w:rsidR="00A65AA4" w:rsidRPr="00A65AA4" w14:paraId="3DB5BE34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D44F96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6A21F59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3D7424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417506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63211</w:t>
            </w:r>
          </w:p>
        </w:tc>
        <w:tc>
          <w:tcPr>
            <w:tcW w:w="2268" w:type="dxa"/>
            <w:noWrap/>
            <w:hideMark/>
          </w:tcPr>
          <w:p w14:paraId="6D743D6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Hoteles, hostería, motel, cabaña</w:t>
            </w:r>
          </w:p>
        </w:tc>
        <w:tc>
          <w:tcPr>
            <w:tcW w:w="992" w:type="dxa"/>
            <w:noWrap/>
            <w:hideMark/>
          </w:tcPr>
          <w:p w14:paraId="1F63BAC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022</w:t>
            </w:r>
          </w:p>
        </w:tc>
        <w:tc>
          <w:tcPr>
            <w:tcW w:w="1668" w:type="dxa"/>
            <w:noWrap/>
            <w:hideMark/>
          </w:tcPr>
          <w:p w14:paraId="50007C8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Cantinero</w:t>
            </w:r>
          </w:p>
        </w:tc>
      </w:tr>
      <w:tr w:rsidR="00A65AA4" w:rsidRPr="00A65AA4" w14:paraId="46E3DF8E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004E9A1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627A765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F19D4F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D0C2A9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06CC119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5DCCBDF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016</w:t>
            </w:r>
          </w:p>
        </w:tc>
        <w:tc>
          <w:tcPr>
            <w:tcW w:w="1668" w:type="dxa"/>
            <w:noWrap/>
            <w:hideMark/>
          </w:tcPr>
          <w:p w14:paraId="12A1090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Banquetero</w:t>
            </w:r>
          </w:p>
        </w:tc>
      </w:tr>
      <w:tr w:rsidR="00A65AA4" w:rsidRPr="00A65AA4" w14:paraId="2BFA51A8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2F04232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360</w:t>
            </w:r>
          </w:p>
        </w:tc>
        <w:tc>
          <w:tcPr>
            <w:tcW w:w="1270" w:type="dxa"/>
            <w:vMerge w:val="restart"/>
            <w:hideMark/>
          </w:tcPr>
          <w:p w14:paraId="4CC55D7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Hospedaje</w:t>
            </w:r>
          </w:p>
        </w:tc>
        <w:tc>
          <w:tcPr>
            <w:tcW w:w="1565" w:type="dxa"/>
            <w:vMerge w:val="restart"/>
            <w:hideMark/>
          </w:tcPr>
          <w:p w14:paraId="4A9F975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Hoteles, residenciales, cabañas, pensiones, etc.</w:t>
            </w:r>
          </w:p>
        </w:tc>
        <w:tc>
          <w:tcPr>
            <w:tcW w:w="1134" w:type="dxa"/>
            <w:noWrap/>
            <w:hideMark/>
          </w:tcPr>
          <w:p w14:paraId="677CC64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38CF996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0F3D488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075</w:t>
            </w:r>
          </w:p>
        </w:tc>
        <w:tc>
          <w:tcPr>
            <w:tcW w:w="1668" w:type="dxa"/>
            <w:noWrap/>
            <w:hideMark/>
          </w:tcPr>
          <w:p w14:paraId="3D13644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Recepcionista</w:t>
            </w:r>
          </w:p>
        </w:tc>
      </w:tr>
      <w:tr w:rsidR="00A65AA4" w:rsidRPr="00A65AA4" w14:paraId="07BAF067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D1B626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E9B41D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538C97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E94B7B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36001</w:t>
            </w:r>
          </w:p>
        </w:tc>
        <w:tc>
          <w:tcPr>
            <w:tcW w:w="2268" w:type="dxa"/>
            <w:noWrap/>
            <w:hideMark/>
          </w:tcPr>
          <w:p w14:paraId="5A589BC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Hoteles</w:t>
            </w:r>
          </w:p>
        </w:tc>
        <w:tc>
          <w:tcPr>
            <w:tcW w:w="992" w:type="dxa"/>
            <w:noWrap/>
            <w:hideMark/>
          </w:tcPr>
          <w:p w14:paraId="145D196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020</w:t>
            </w:r>
          </w:p>
        </w:tc>
        <w:tc>
          <w:tcPr>
            <w:tcW w:w="1668" w:type="dxa"/>
            <w:noWrap/>
            <w:hideMark/>
          </w:tcPr>
          <w:p w14:paraId="52A464C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Camarero</w:t>
            </w:r>
          </w:p>
        </w:tc>
      </w:tr>
      <w:tr w:rsidR="00A65AA4" w:rsidRPr="00A65AA4" w14:paraId="43D2808F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9A5452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45BE48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45B01B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25C6CF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36002</w:t>
            </w:r>
          </w:p>
        </w:tc>
        <w:tc>
          <w:tcPr>
            <w:tcW w:w="2268" w:type="dxa"/>
            <w:noWrap/>
            <w:hideMark/>
          </w:tcPr>
          <w:p w14:paraId="2ECD2A2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Residenciales</w:t>
            </w:r>
          </w:p>
        </w:tc>
        <w:tc>
          <w:tcPr>
            <w:tcW w:w="992" w:type="dxa"/>
            <w:noWrap/>
            <w:hideMark/>
          </w:tcPr>
          <w:p w14:paraId="0FD60B2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002</w:t>
            </w:r>
          </w:p>
        </w:tc>
        <w:tc>
          <w:tcPr>
            <w:tcW w:w="1668" w:type="dxa"/>
            <w:noWrap/>
            <w:hideMark/>
          </w:tcPr>
          <w:p w14:paraId="2175EB5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Administrativo</w:t>
            </w:r>
          </w:p>
        </w:tc>
      </w:tr>
      <w:tr w:rsidR="00A65AA4" w:rsidRPr="00A65AA4" w14:paraId="5A996A55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D9AD5D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80BC9B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747501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45D7986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36003</w:t>
            </w:r>
          </w:p>
        </w:tc>
        <w:tc>
          <w:tcPr>
            <w:tcW w:w="2268" w:type="dxa"/>
            <w:noWrap/>
            <w:hideMark/>
          </w:tcPr>
          <w:p w14:paraId="7AFEADC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Cabañas</w:t>
            </w:r>
          </w:p>
        </w:tc>
        <w:tc>
          <w:tcPr>
            <w:tcW w:w="992" w:type="dxa"/>
            <w:noWrap/>
            <w:hideMark/>
          </w:tcPr>
          <w:p w14:paraId="175D05D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063</w:t>
            </w:r>
          </w:p>
        </w:tc>
        <w:tc>
          <w:tcPr>
            <w:tcW w:w="1668" w:type="dxa"/>
            <w:noWrap/>
            <w:hideMark/>
          </w:tcPr>
          <w:p w14:paraId="66B576B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Mucama</w:t>
            </w:r>
          </w:p>
        </w:tc>
      </w:tr>
      <w:tr w:rsidR="00A65AA4" w:rsidRPr="00A65AA4" w14:paraId="67C67658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A911CC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C09558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D23237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5813622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36004</w:t>
            </w:r>
          </w:p>
        </w:tc>
        <w:tc>
          <w:tcPr>
            <w:tcW w:w="2268" w:type="dxa"/>
            <w:noWrap/>
            <w:hideMark/>
          </w:tcPr>
          <w:p w14:paraId="7AA8F2D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Pensiones</w:t>
            </w:r>
          </w:p>
        </w:tc>
        <w:tc>
          <w:tcPr>
            <w:tcW w:w="992" w:type="dxa"/>
            <w:noWrap/>
            <w:hideMark/>
          </w:tcPr>
          <w:p w14:paraId="3E79144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031</w:t>
            </w:r>
          </w:p>
        </w:tc>
        <w:tc>
          <w:tcPr>
            <w:tcW w:w="1668" w:type="dxa"/>
            <w:noWrap/>
            <w:hideMark/>
          </w:tcPr>
          <w:p w14:paraId="460C7A8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Conserje</w:t>
            </w:r>
          </w:p>
        </w:tc>
      </w:tr>
      <w:tr w:rsidR="00A65AA4" w:rsidRPr="00A65AA4" w14:paraId="2D495618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43B7093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FE9C83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26B1DCA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06A351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55830E4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1FC723E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048</w:t>
            </w:r>
          </w:p>
        </w:tc>
        <w:tc>
          <w:tcPr>
            <w:tcW w:w="1668" w:type="dxa"/>
            <w:noWrap/>
            <w:hideMark/>
          </w:tcPr>
          <w:p w14:paraId="35B9A05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Guardia</w:t>
            </w:r>
          </w:p>
        </w:tc>
      </w:tr>
      <w:tr w:rsidR="00A65AA4" w:rsidRPr="00A65AA4" w14:paraId="6C3620C2" w14:textId="77777777" w:rsidTr="004C31FF">
        <w:trPr>
          <w:trHeight w:val="375"/>
          <w:jc w:val="center"/>
        </w:trPr>
        <w:tc>
          <w:tcPr>
            <w:tcW w:w="1178" w:type="dxa"/>
            <w:vMerge w:val="restart"/>
            <w:hideMark/>
          </w:tcPr>
          <w:p w14:paraId="328B796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410</w:t>
            </w:r>
          </w:p>
        </w:tc>
        <w:tc>
          <w:tcPr>
            <w:tcW w:w="1270" w:type="dxa"/>
            <w:vMerge w:val="restart"/>
            <w:hideMark/>
          </w:tcPr>
          <w:p w14:paraId="2BBE291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para la producción silvoagropecuaria</w:t>
            </w:r>
          </w:p>
        </w:tc>
        <w:tc>
          <w:tcPr>
            <w:tcW w:w="1565" w:type="dxa"/>
            <w:vMerge w:val="restart"/>
            <w:hideMark/>
          </w:tcPr>
          <w:p w14:paraId="393AE65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Empaque, desgrane, fumigación, arriendo de maquinaria agrícola, bodegaje, etc.</w:t>
            </w:r>
          </w:p>
        </w:tc>
        <w:tc>
          <w:tcPr>
            <w:tcW w:w="1134" w:type="dxa"/>
            <w:noWrap/>
            <w:hideMark/>
          </w:tcPr>
          <w:p w14:paraId="23A37E0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11201</w:t>
            </w:r>
          </w:p>
        </w:tc>
        <w:tc>
          <w:tcPr>
            <w:tcW w:w="2268" w:type="dxa"/>
            <w:noWrap/>
            <w:hideMark/>
          </w:tcPr>
          <w:p w14:paraId="5226DE5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Desgrane</w:t>
            </w:r>
          </w:p>
        </w:tc>
        <w:tc>
          <w:tcPr>
            <w:tcW w:w="992" w:type="dxa"/>
            <w:vMerge w:val="restart"/>
            <w:hideMark/>
          </w:tcPr>
          <w:p w14:paraId="382D470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067</w:t>
            </w:r>
          </w:p>
        </w:tc>
        <w:tc>
          <w:tcPr>
            <w:tcW w:w="1668" w:type="dxa"/>
            <w:vMerge w:val="restart"/>
            <w:hideMark/>
          </w:tcPr>
          <w:p w14:paraId="3C0A24E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Operario</w:t>
            </w:r>
          </w:p>
        </w:tc>
      </w:tr>
      <w:tr w:rsidR="00A65AA4" w:rsidRPr="00A65AA4" w14:paraId="6B024450" w14:textId="77777777" w:rsidTr="004C31FF">
        <w:trPr>
          <w:trHeight w:val="270"/>
          <w:jc w:val="center"/>
        </w:trPr>
        <w:tc>
          <w:tcPr>
            <w:tcW w:w="1178" w:type="dxa"/>
            <w:vMerge/>
            <w:hideMark/>
          </w:tcPr>
          <w:p w14:paraId="73939BD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0CDD67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3A9E4A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57B5CEC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11203</w:t>
            </w:r>
          </w:p>
        </w:tc>
        <w:tc>
          <w:tcPr>
            <w:tcW w:w="2268" w:type="dxa"/>
            <w:noWrap/>
            <w:hideMark/>
          </w:tcPr>
          <w:p w14:paraId="74CBAF0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Destrucción de plagas; fumigación</w:t>
            </w:r>
          </w:p>
        </w:tc>
        <w:tc>
          <w:tcPr>
            <w:tcW w:w="992" w:type="dxa"/>
            <w:vMerge/>
            <w:hideMark/>
          </w:tcPr>
          <w:p w14:paraId="45071CA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3CE2FC9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3B1ADF4D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5103A81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420</w:t>
            </w:r>
          </w:p>
        </w:tc>
        <w:tc>
          <w:tcPr>
            <w:tcW w:w="1270" w:type="dxa"/>
            <w:vMerge w:val="restart"/>
            <w:hideMark/>
          </w:tcPr>
          <w:p w14:paraId="14559F3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Turismo</w:t>
            </w:r>
          </w:p>
        </w:tc>
        <w:tc>
          <w:tcPr>
            <w:tcW w:w="1565" w:type="dxa"/>
            <w:vMerge w:val="restart"/>
            <w:hideMark/>
          </w:tcPr>
          <w:p w14:paraId="33CA587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Paseos, pesca y caza deportiva, turismo en general, camping, etc.</w:t>
            </w:r>
          </w:p>
        </w:tc>
        <w:tc>
          <w:tcPr>
            <w:tcW w:w="1134" w:type="dxa"/>
            <w:noWrap/>
            <w:hideMark/>
          </w:tcPr>
          <w:p w14:paraId="74B1031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45D0106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5A11F5E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026</w:t>
            </w:r>
          </w:p>
        </w:tc>
        <w:tc>
          <w:tcPr>
            <w:tcW w:w="1668" w:type="dxa"/>
            <w:hideMark/>
          </w:tcPr>
          <w:p w14:paraId="7E1307B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Chofer</w:t>
            </w:r>
          </w:p>
        </w:tc>
      </w:tr>
      <w:tr w:rsidR="00A65AA4" w:rsidRPr="00A65AA4" w14:paraId="1BE348D3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10F56A4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1FA454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940DD2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787126F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27F1A17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7BCCE95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049</w:t>
            </w:r>
          </w:p>
        </w:tc>
        <w:tc>
          <w:tcPr>
            <w:tcW w:w="1668" w:type="dxa"/>
            <w:hideMark/>
          </w:tcPr>
          <w:p w14:paraId="7F20798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Guía turístico</w:t>
            </w:r>
          </w:p>
        </w:tc>
      </w:tr>
      <w:tr w:rsidR="00A65AA4" w:rsidRPr="00A65AA4" w14:paraId="290E9BB6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96D883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A0F7D5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F48916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5DFE0C2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42001</w:t>
            </w:r>
          </w:p>
        </w:tc>
        <w:tc>
          <w:tcPr>
            <w:tcW w:w="2268" w:type="dxa"/>
            <w:noWrap/>
            <w:hideMark/>
          </w:tcPr>
          <w:p w14:paraId="762627A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Paseos</w:t>
            </w:r>
          </w:p>
        </w:tc>
        <w:tc>
          <w:tcPr>
            <w:tcW w:w="992" w:type="dxa"/>
            <w:noWrap/>
            <w:hideMark/>
          </w:tcPr>
          <w:p w14:paraId="30CC6E4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002</w:t>
            </w:r>
          </w:p>
        </w:tc>
        <w:tc>
          <w:tcPr>
            <w:tcW w:w="1668" w:type="dxa"/>
            <w:hideMark/>
          </w:tcPr>
          <w:p w14:paraId="2DAEE18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Administrativo</w:t>
            </w:r>
          </w:p>
        </w:tc>
      </w:tr>
      <w:tr w:rsidR="00A65AA4" w:rsidRPr="00A65AA4" w14:paraId="48A873BA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0785A4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42C225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C2F626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40DF566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42002</w:t>
            </w:r>
          </w:p>
        </w:tc>
        <w:tc>
          <w:tcPr>
            <w:tcW w:w="2268" w:type="dxa"/>
            <w:noWrap/>
            <w:hideMark/>
          </w:tcPr>
          <w:p w14:paraId="530345E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Pesca y caza deportiva</w:t>
            </w:r>
          </w:p>
        </w:tc>
        <w:tc>
          <w:tcPr>
            <w:tcW w:w="992" w:type="dxa"/>
            <w:noWrap/>
            <w:hideMark/>
          </w:tcPr>
          <w:p w14:paraId="3F9C77A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035</w:t>
            </w:r>
          </w:p>
        </w:tc>
        <w:tc>
          <w:tcPr>
            <w:tcW w:w="1668" w:type="dxa"/>
            <w:hideMark/>
          </w:tcPr>
          <w:p w14:paraId="70A6C38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Cuidador de autos</w:t>
            </w:r>
          </w:p>
        </w:tc>
      </w:tr>
      <w:tr w:rsidR="00A65AA4" w:rsidRPr="00A65AA4" w14:paraId="2E46F47A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16C844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B1C871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07766A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FA91BA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42003</w:t>
            </w:r>
          </w:p>
        </w:tc>
        <w:tc>
          <w:tcPr>
            <w:tcW w:w="2268" w:type="dxa"/>
            <w:noWrap/>
            <w:hideMark/>
          </w:tcPr>
          <w:p w14:paraId="6596EED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Turismo en general</w:t>
            </w:r>
          </w:p>
        </w:tc>
        <w:tc>
          <w:tcPr>
            <w:tcW w:w="992" w:type="dxa"/>
            <w:noWrap/>
            <w:hideMark/>
          </w:tcPr>
          <w:p w14:paraId="6A54D29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015</w:t>
            </w:r>
          </w:p>
        </w:tc>
        <w:tc>
          <w:tcPr>
            <w:tcW w:w="1668" w:type="dxa"/>
            <w:hideMark/>
          </w:tcPr>
          <w:p w14:paraId="5320D98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Auxiliar</w:t>
            </w:r>
          </w:p>
        </w:tc>
      </w:tr>
      <w:tr w:rsidR="00A65AA4" w:rsidRPr="00A65AA4" w14:paraId="1673A324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31DC8A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8A6C04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02C0E8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53658F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42004</w:t>
            </w:r>
          </w:p>
        </w:tc>
        <w:tc>
          <w:tcPr>
            <w:tcW w:w="2268" w:type="dxa"/>
            <w:noWrap/>
            <w:hideMark/>
          </w:tcPr>
          <w:p w14:paraId="10FFC23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Camping</w:t>
            </w:r>
          </w:p>
        </w:tc>
        <w:tc>
          <w:tcPr>
            <w:tcW w:w="992" w:type="dxa"/>
            <w:noWrap/>
            <w:hideMark/>
          </w:tcPr>
          <w:p w14:paraId="3ECB751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058</w:t>
            </w:r>
          </w:p>
        </w:tc>
        <w:tc>
          <w:tcPr>
            <w:tcW w:w="1668" w:type="dxa"/>
            <w:hideMark/>
          </w:tcPr>
          <w:p w14:paraId="1E574EB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Marinero</w:t>
            </w:r>
          </w:p>
        </w:tc>
      </w:tr>
      <w:tr w:rsidR="00A65AA4" w:rsidRPr="00A65AA4" w14:paraId="0EC59402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D465BB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F38774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445DBA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37087A3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5B45AD8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1B1FFA0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036</w:t>
            </w:r>
          </w:p>
        </w:tc>
        <w:tc>
          <w:tcPr>
            <w:tcW w:w="1668" w:type="dxa"/>
            <w:hideMark/>
          </w:tcPr>
          <w:p w14:paraId="34C899E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Cuidador de niños</w:t>
            </w:r>
          </w:p>
        </w:tc>
      </w:tr>
      <w:tr w:rsidR="00A65AA4" w:rsidRPr="00A65AA4" w14:paraId="2F2DBB84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CCBB6B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E2D67D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EF5896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5CA44C1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2608FAB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4187BDF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003</w:t>
            </w:r>
          </w:p>
        </w:tc>
        <w:tc>
          <w:tcPr>
            <w:tcW w:w="1668" w:type="dxa"/>
            <w:hideMark/>
          </w:tcPr>
          <w:p w14:paraId="0F90558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Agente de ventas</w:t>
            </w:r>
          </w:p>
        </w:tc>
      </w:tr>
      <w:tr w:rsidR="00A65AA4" w:rsidRPr="00A65AA4" w14:paraId="185192DE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087F758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CCC3C7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2398B0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54989DC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7DE8F71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6D5CF2F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080</w:t>
            </w:r>
          </w:p>
        </w:tc>
        <w:tc>
          <w:tcPr>
            <w:tcW w:w="1668" w:type="dxa"/>
            <w:hideMark/>
          </w:tcPr>
          <w:p w14:paraId="21E2E40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Renta equipos</w:t>
            </w:r>
          </w:p>
        </w:tc>
      </w:tr>
      <w:tr w:rsidR="00A65AA4" w:rsidRPr="00A65AA4" w14:paraId="5A32596B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0C7C115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430</w:t>
            </w:r>
          </w:p>
        </w:tc>
        <w:tc>
          <w:tcPr>
            <w:tcW w:w="1270" w:type="dxa"/>
            <w:vMerge w:val="restart"/>
            <w:hideMark/>
          </w:tcPr>
          <w:p w14:paraId="0EB1DD0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personales y para el hogar</w:t>
            </w:r>
          </w:p>
        </w:tc>
        <w:tc>
          <w:tcPr>
            <w:tcW w:w="1565" w:type="dxa"/>
            <w:vMerge w:val="restart"/>
            <w:hideMark/>
          </w:tcPr>
          <w:p w14:paraId="5879CFC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de cuidado; Jardinería, gasfitería, cerrajería, peluquería, salón de belleza, reparación de electrodomésticos, equipos, automóviles, reparación en general de artículos personales y del hogar</w:t>
            </w:r>
          </w:p>
        </w:tc>
        <w:tc>
          <w:tcPr>
            <w:tcW w:w="1134" w:type="dxa"/>
            <w:noWrap/>
            <w:hideMark/>
          </w:tcPr>
          <w:p w14:paraId="5425DF6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4BF7B2B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78907AA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076</w:t>
            </w:r>
          </w:p>
        </w:tc>
        <w:tc>
          <w:tcPr>
            <w:tcW w:w="1668" w:type="dxa"/>
            <w:hideMark/>
          </w:tcPr>
          <w:p w14:paraId="59BD9CB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Reciclador</w:t>
            </w:r>
          </w:p>
        </w:tc>
      </w:tr>
      <w:tr w:rsidR="00A65AA4" w:rsidRPr="00A65AA4" w14:paraId="6BBE83CE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589D538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69982D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A3C1E3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F5FBD6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36F1222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5BB926C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077</w:t>
            </w:r>
          </w:p>
        </w:tc>
        <w:tc>
          <w:tcPr>
            <w:tcW w:w="1668" w:type="dxa"/>
            <w:hideMark/>
          </w:tcPr>
          <w:p w14:paraId="6911D25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Recolector de basura</w:t>
            </w:r>
          </w:p>
        </w:tc>
      </w:tr>
      <w:tr w:rsidR="00A65AA4" w:rsidRPr="00A65AA4" w14:paraId="2B67C216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6D364E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6D1ED1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E80A38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580D6F4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16736B9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64F31D1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012</w:t>
            </w:r>
          </w:p>
        </w:tc>
        <w:tc>
          <w:tcPr>
            <w:tcW w:w="1668" w:type="dxa"/>
            <w:hideMark/>
          </w:tcPr>
          <w:p w14:paraId="5DAF5BF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Artesano</w:t>
            </w:r>
          </w:p>
        </w:tc>
      </w:tr>
      <w:tr w:rsidR="00A65AA4" w:rsidRPr="00A65AA4" w14:paraId="6102C4F3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68D980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10E8D8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657477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3D5E2DA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43001</w:t>
            </w:r>
          </w:p>
        </w:tc>
        <w:tc>
          <w:tcPr>
            <w:tcW w:w="2268" w:type="dxa"/>
            <w:noWrap/>
            <w:hideMark/>
          </w:tcPr>
          <w:p w14:paraId="610B003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de cuidado de niños</w:t>
            </w:r>
          </w:p>
        </w:tc>
        <w:tc>
          <w:tcPr>
            <w:tcW w:w="992" w:type="dxa"/>
            <w:noWrap/>
            <w:hideMark/>
          </w:tcPr>
          <w:p w14:paraId="7E142AE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096</w:t>
            </w:r>
          </w:p>
        </w:tc>
        <w:tc>
          <w:tcPr>
            <w:tcW w:w="1668" w:type="dxa"/>
            <w:hideMark/>
          </w:tcPr>
          <w:p w14:paraId="66BFA3F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Zapatero</w:t>
            </w:r>
          </w:p>
        </w:tc>
      </w:tr>
      <w:tr w:rsidR="00A65AA4" w:rsidRPr="00A65AA4" w14:paraId="0FFC448A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24A864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00E302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B592FC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278A3A8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43002</w:t>
            </w:r>
          </w:p>
        </w:tc>
        <w:tc>
          <w:tcPr>
            <w:tcW w:w="2268" w:type="dxa"/>
            <w:noWrap/>
            <w:hideMark/>
          </w:tcPr>
          <w:p w14:paraId="7CF3720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de cuidado de ancianos</w:t>
            </w:r>
          </w:p>
        </w:tc>
        <w:tc>
          <w:tcPr>
            <w:tcW w:w="992" w:type="dxa"/>
            <w:noWrap/>
            <w:hideMark/>
          </w:tcPr>
          <w:p w14:paraId="226975F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046</w:t>
            </w:r>
          </w:p>
        </w:tc>
        <w:tc>
          <w:tcPr>
            <w:tcW w:w="1668" w:type="dxa"/>
            <w:hideMark/>
          </w:tcPr>
          <w:p w14:paraId="42DF6A4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Fotógrafo</w:t>
            </w:r>
          </w:p>
        </w:tc>
      </w:tr>
      <w:tr w:rsidR="00A65AA4" w:rsidRPr="00A65AA4" w14:paraId="58F9F3B3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5BDE1E7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343041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D007F7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47267FA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43003</w:t>
            </w:r>
          </w:p>
        </w:tc>
        <w:tc>
          <w:tcPr>
            <w:tcW w:w="2268" w:type="dxa"/>
            <w:noWrap/>
            <w:hideMark/>
          </w:tcPr>
          <w:p w14:paraId="2AFBDC8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de cuidado de enfermos</w:t>
            </w:r>
          </w:p>
        </w:tc>
        <w:tc>
          <w:tcPr>
            <w:tcW w:w="992" w:type="dxa"/>
            <w:noWrap/>
            <w:hideMark/>
          </w:tcPr>
          <w:p w14:paraId="1B48A72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065</w:t>
            </w:r>
          </w:p>
        </w:tc>
        <w:tc>
          <w:tcPr>
            <w:tcW w:w="1668" w:type="dxa"/>
            <w:hideMark/>
          </w:tcPr>
          <w:p w14:paraId="4D4130C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Obrero</w:t>
            </w:r>
          </w:p>
        </w:tc>
      </w:tr>
      <w:tr w:rsidR="00A65AA4" w:rsidRPr="00A65AA4" w14:paraId="4446AE29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80701F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FE2C50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9ACAFA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40DA550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43004</w:t>
            </w:r>
          </w:p>
        </w:tc>
        <w:tc>
          <w:tcPr>
            <w:tcW w:w="2268" w:type="dxa"/>
            <w:noWrap/>
            <w:hideMark/>
          </w:tcPr>
          <w:p w14:paraId="12FDE25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de cuidado de discapacitados</w:t>
            </w:r>
          </w:p>
        </w:tc>
        <w:tc>
          <w:tcPr>
            <w:tcW w:w="992" w:type="dxa"/>
            <w:noWrap/>
            <w:hideMark/>
          </w:tcPr>
          <w:p w14:paraId="30DFE3F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021</w:t>
            </w:r>
          </w:p>
        </w:tc>
        <w:tc>
          <w:tcPr>
            <w:tcW w:w="1668" w:type="dxa"/>
            <w:hideMark/>
          </w:tcPr>
          <w:p w14:paraId="183855F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Cartero</w:t>
            </w:r>
          </w:p>
        </w:tc>
      </w:tr>
      <w:tr w:rsidR="00A65AA4" w:rsidRPr="00A65AA4" w14:paraId="14E3A26A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694350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EC3617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87E680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746A641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43005</w:t>
            </w:r>
          </w:p>
        </w:tc>
        <w:tc>
          <w:tcPr>
            <w:tcW w:w="2268" w:type="dxa"/>
            <w:noWrap/>
            <w:hideMark/>
          </w:tcPr>
          <w:p w14:paraId="308E5DA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de promoción cultural/social</w:t>
            </w:r>
          </w:p>
        </w:tc>
        <w:tc>
          <w:tcPr>
            <w:tcW w:w="992" w:type="dxa"/>
            <w:noWrap/>
            <w:hideMark/>
          </w:tcPr>
          <w:p w14:paraId="60ABE2C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060</w:t>
            </w:r>
          </w:p>
        </w:tc>
        <w:tc>
          <w:tcPr>
            <w:tcW w:w="1668" w:type="dxa"/>
            <w:hideMark/>
          </w:tcPr>
          <w:p w14:paraId="3D26CF1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Mecánico</w:t>
            </w:r>
          </w:p>
        </w:tc>
      </w:tr>
      <w:tr w:rsidR="00A65AA4" w:rsidRPr="00A65AA4" w14:paraId="4DC61AD4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BDA760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6EFBDB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64F06F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0CA8BD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43006</w:t>
            </w:r>
          </w:p>
        </w:tc>
        <w:tc>
          <w:tcPr>
            <w:tcW w:w="2268" w:type="dxa"/>
            <w:noWrap/>
            <w:hideMark/>
          </w:tcPr>
          <w:p w14:paraId="4562AE3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Promoción de estilos de vida saludable</w:t>
            </w:r>
          </w:p>
        </w:tc>
        <w:tc>
          <w:tcPr>
            <w:tcW w:w="992" w:type="dxa"/>
            <w:noWrap/>
            <w:hideMark/>
          </w:tcPr>
          <w:p w14:paraId="75C22CE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085</w:t>
            </w:r>
          </w:p>
        </w:tc>
        <w:tc>
          <w:tcPr>
            <w:tcW w:w="1668" w:type="dxa"/>
            <w:hideMark/>
          </w:tcPr>
          <w:p w14:paraId="35425BB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 doméstico</w:t>
            </w:r>
          </w:p>
        </w:tc>
      </w:tr>
      <w:tr w:rsidR="00A65AA4" w:rsidRPr="00A65AA4" w14:paraId="4B32D012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400278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4FA6C0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260FCCB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472C955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95111</w:t>
            </w:r>
          </w:p>
        </w:tc>
        <w:tc>
          <w:tcPr>
            <w:tcW w:w="2268" w:type="dxa"/>
            <w:noWrap/>
            <w:hideMark/>
          </w:tcPr>
          <w:p w14:paraId="1469174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proofErr w:type="gramStart"/>
            <w:r w:rsidRPr="00A65AA4">
              <w:rPr>
                <w:sz w:val="18"/>
                <w:szCs w:val="18"/>
              </w:rPr>
              <w:t>Reparación calzado</w:t>
            </w:r>
            <w:proofErr w:type="gramEnd"/>
            <w:r w:rsidRPr="00A65AA4">
              <w:rPr>
                <w:sz w:val="18"/>
                <w:szCs w:val="18"/>
              </w:rPr>
              <w:t xml:space="preserve"> y otros artículos de cuero</w:t>
            </w:r>
          </w:p>
        </w:tc>
        <w:tc>
          <w:tcPr>
            <w:tcW w:w="992" w:type="dxa"/>
            <w:noWrap/>
            <w:hideMark/>
          </w:tcPr>
          <w:p w14:paraId="1EAF946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070</w:t>
            </w:r>
          </w:p>
        </w:tc>
        <w:tc>
          <w:tcPr>
            <w:tcW w:w="1668" w:type="dxa"/>
            <w:hideMark/>
          </w:tcPr>
          <w:p w14:paraId="50DD0C6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Peluquero</w:t>
            </w:r>
          </w:p>
        </w:tc>
      </w:tr>
      <w:tr w:rsidR="00A65AA4" w:rsidRPr="00A65AA4" w14:paraId="63D84EF2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76522E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DF89BA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5786E9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3837B31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95121</w:t>
            </w:r>
          </w:p>
        </w:tc>
        <w:tc>
          <w:tcPr>
            <w:tcW w:w="2268" w:type="dxa"/>
            <w:noWrap/>
            <w:hideMark/>
          </w:tcPr>
          <w:p w14:paraId="4BDDFBC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Taller de reparación eléctrica</w:t>
            </w:r>
          </w:p>
        </w:tc>
        <w:tc>
          <w:tcPr>
            <w:tcW w:w="992" w:type="dxa"/>
            <w:noWrap/>
            <w:hideMark/>
          </w:tcPr>
          <w:p w14:paraId="1E0FEDC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048</w:t>
            </w:r>
          </w:p>
        </w:tc>
        <w:tc>
          <w:tcPr>
            <w:tcW w:w="1668" w:type="dxa"/>
            <w:hideMark/>
          </w:tcPr>
          <w:p w14:paraId="642112B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Guardia</w:t>
            </w:r>
          </w:p>
        </w:tc>
      </w:tr>
      <w:tr w:rsidR="00A65AA4" w:rsidRPr="00A65AA4" w14:paraId="48B7413B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C5990E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318B27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3583D3F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D67051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95131</w:t>
            </w:r>
          </w:p>
        </w:tc>
        <w:tc>
          <w:tcPr>
            <w:tcW w:w="2268" w:type="dxa"/>
            <w:noWrap/>
            <w:hideMark/>
          </w:tcPr>
          <w:p w14:paraId="143C22B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proofErr w:type="gramStart"/>
            <w:r w:rsidRPr="00A65AA4">
              <w:rPr>
                <w:sz w:val="18"/>
                <w:szCs w:val="18"/>
              </w:rPr>
              <w:t>Reparación automóviles</w:t>
            </w:r>
            <w:proofErr w:type="gramEnd"/>
            <w:r w:rsidRPr="00A65AA4">
              <w:rPr>
                <w:sz w:val="18"/>
                <w:szCs w:val="18"/>
              </w:rPr>
              <w:t>, bicicletas, vulcanización</w:t>
            </w:r>
          </w:p>
        </w:tc>
        <w:tc>
          <w:tcPr>
            <w:tcW w:w="992" w:type="dxa"/>
            <w:noWrap/>
            <w:hideMark/>
          </w:tcPr>
          <w:p w14:paraId="620BD57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054</w:t>
            </w:r>
          </w:p>
        </w:tc>
        <w:tc>
          <w:tcPr>
            <w:tcW w:w="1668" w:type="dxa"/>
            <w:hideMark/>
          </w:tcPr>
          <w:p w14:paraId="7B09F98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Locutor</w:t>
            </w:r>
          </w:p>
        </w:tc>
      </w:tr>
      <w:tr w:rsidR="00A65AA4" w:rsidRPr="00A65AA4" w14:paraId="70DDD06E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94E587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DA4938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7DBBF0F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2E180E8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95201</w:t>
            </w:r>
          </w:p>
        </w:tc>
        <w:tc>
          <w:tcPr>
            <w:tcW w:w="2268" w:type="dxa"/>
            <w:noWrap/>
            <w:hideMark/>
          </w:tcPr>
          <w:p w14:paraId="6BF2CA0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Lavandería, lavaseco, tintorería</w:t>
            </w:r>
          </w:p>
        </w:tc>
        <w:tc>
          <w:tcPr>
            <w:tcW w:w="992" w:type="dxa"/>
            <w:noWrap/>
            <w:hideMark/>
          </w:tcPr>
          <w:p w14:paraId="5C3D5F1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064</w:t>
            </w:r>
          </w:p>
        </w:tc>
        <w:tc>
          <w:tcPr>
            <w:tcW w:w="1668" w:type="dxa"/>
            <w:hideMark/>
          </w:tcPr>
          <w:p w14:paraId="3975A23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Músico</w:t>
            </w:r>
          </w:p>
        </w:tc>
      </w:tr>
      <w:tr w:rsidR="00A65AA4" w:rsidRPr="00A65AA4" w14:paraId="0E3DB300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891F6B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62B35DF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629AEF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582B185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95301</w:t>
            </w:r>
          </w:p>
        </w:tc>
        <w:tc>
          <w:tcPr>
            <w:tcW w:w="2268" w:type="dxa"/>
            <w:noWrap/>
            <w:hideMark/>
          </w:tcPr>
          <w:p w14:paraId="0850D7A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domésticos</w:t>
            </w:r>
          </w:p>
        </w:tc>
        <w:tc>
          <w:tcPr>
            <w:tcW w:w="992" w:type="dxa"/>
            <w:noWrap/>
            <w:hideMark/>
          </w:tcPr>
          <w:p w14:paraId="206E280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031</w:t>
            </w:r>
          </w:p>
        </w:tc>
        <w:tc>
          <w:tcPr>
            <w:tcW w:w="1668" w:type="dxa"/>
            <w:hideMark/>
          </w:tcPr>
          <w:p w14:paraId="3D01EF1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Conserje</w:t>
            </w:r>
          </w:p>
        </w:tc>
      </w:tr>
      <w:tr w:rsidR="00A65AA4" w:rsidRPr="00A65AA4" w14:paraId="1036A1B7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008CD9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CC3AB0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98482D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B9CF39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95911</w:t>
            </w:r>
          </w:p>
        </w:tc>
        <w:tc>
          <w:tcPr>
            <w:tcW w:w="2268" w:type="dxa"/>
            <w:noWrap/>
            <w:hideMark/>
          </w:tcPr>
          <w:p w14:paraId="1F38934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Peluquerías, salones de belleza</w:t>
            </w:r>
          </w:p>
        </w:tc>
        <w:tc>
          <w:tcPr>
            <w:tcW w:w="992" w:type="dxa"/>
            <w:noWrap/>
            <w:hideMark/>
          </w:tcPr>
          <w:p w14:paraId="5877254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034</w:t>
            </w:r>
          </w:p>
        </w:tc>
        <w:tc>
          <w:tcPr>
            <w:tcW w:w="1668" w:type="dxa"/>
            <w:hideMark/>
          </w:tcPr>
          <w:p w14:paraId="6DDE9CE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Cuidado de personas</w:t>
            </w:r>
          </w:p>
        </w:tc>
      </w:tr>
      <w:tr w:rsidR="00A65AA4" w:rsidRPr="00A65AA4" w14:paraId="34B5E395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1AE6A1C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CD82C6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2C2C233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3450C15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95915</w:t>
            </w:r>
          </w:p>
        </w:tc>
        <w:tc>
          <w:tcPr>
            <w:tcW w:w="2268" w:type="dxa"/>
            <w:noWrap/>
            <w:hideMark/>
          </w:tcPr>
          <w:p w14:paraId="1916DD5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Cosmetólogos</w:t>
            </w:r>
          </w:p>
        </w:tc>
        <w:tc>
          <w:tcPr>
            <w:tcW w:w="992" w:type="dxa"/>
            <w:noWrap/>
            <w:hideMark/>
          </w:tcPr>
          <w:p w14:paraId="1D35E9D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053</w:t>
            </w:r>
          </w:p>
        </w:tc>
        <w:tc>
          <w:tcPr>
            <w:tcW w:w="1668" w:type="dxa"/>
            <w:hideMark/>
          </w:tcPr>
          <w:p w14:paraId="3858760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Jardinero</w:t>
            </w:r>
          </w:p>
        </w:tc>
      </w:tr>
      <w:tr w:rsidR="00A65AA4" w:rsidRPr="00A65AA4" w14:paraId="046BA523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40E8A59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8248EB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D847AB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E64B61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95921</w:t>
            </w:r>
          </w:p>
        </w:tc>
        <w:tc>
          <w:tcPr>
            <w:tcW w:w="2268" w:type="dxa"/>
            <w:noWrap/>
            <w:hideMark/>
          </w:tcPr>
          <w:p w14:paraId="48A9801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Estudio fotográfico, fotógrafos</w:t>
            </w:r>
          </w:p>
        </w:tc>
        <w:tc>
          <w:tcPr>
            <w:tcW w:w="992" w:type="dxa"/>
            <w:noWrap/>
            <w:hideMark/>
          </w:tcPr>
          <w:p w14:paraId="29A4E5D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014</w:t>
            </w:r>
          </w:p>
        </w:tc>
        <w:tc>
          <w:tcPr>
            <w:tcW w:w="1668" w:type="dxa"/>
            <w:hideMark/>
          </w:tcPr>
          <w:p w14:paraId="3612A5B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Aseador</w:t>
            </w:r>
          </w:p>
        </w:tc>
      </w:tr>
      <w:tr w:rsidR="00A65AA4" w:rsidRPr="00A65AA4" w14:paraId="024D6F6F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0AAF2C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930859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581249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6661DB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95931</w:t>
            </w:r>
          </w:p>
        </w:tc>
        <w:tc>
          <w:tcPr>
            <w:tcW w:w="2268" w:type="dxa"/>
            <w:noWrap/>
            <w:hideMark/>
          </w:tcPr>
          <w:p w14:paraId="168F7D7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Empleados</w:t>
            </w:r>
          </w:p>
        </w:tc>
        <w:tc>
          <w:tcPr>
            <w:tcW w:w="992" w:type="dxa"/>
            <w:noWrap/>
            <w:hideMark/>
          </w:tcPr>
          <w:p w14:paraId="19CCA1E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057</w:t>
            </w:r>
          </w:p>
        </w:tc>
        <w:tc>
          <w:tcPr>
            <w:tcW w:w="1668" w:type="dxa"/>
            <w:hideMark/>
          </w:tcPr>
          <w:p w14:paraId="5A6C282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Manicurista</w:t>
            </w:r>
          </w:p>
        </w:tc>
      </w:tr>
      <w:tr w:rsidR="00A65AA4" w:rsidRPr="00A65AA4" w14:paraId="564DBE7A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FB8B43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BE57E7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E32654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7E64A69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95932</w:t>
            </w:r>
          </w:p>
        </w:tc>
        <w:tc>
          <w:tcPr>
            <w:tcW w:w="2268" w:type="dxa"/>
            <w:noWrap/>
            <w:hideMark/>
          </w:tcPr>
          <w:p w14:paraId="7657DF7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Obreros</w:t>
            </w:r>
          </w:p>
        </w:tc>
        <w:tc>
          <w:tcPr>
            <w:tcW w:w="992" w:type="dxa"/>
            <w:noWrap/>
            <w:hideMark/>
          </w:tcPr>
          <w:p w14:paraId="2424FF1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059</w:t>
            </w:r>
          </w:p>
        </w:tc>
        <w:tc>
          <w:tcPr>
            <w:tcW w:w="1668" w:type="dxa"/>
            <w:hideMark/>
          </w:tcPr>
          <w:p w14:paraId="3A5B295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Masajista</w:t>
            </w:r>
          </w:p>
        </w:tc>
      </w:tr>
      <w:tr w:rsidR="00A65AA4" w:rsidRPr="00A65AA4" w14:paraId="1FFBAF21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F91404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25C14E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219B8AD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72AEDB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95934</w:t>
            </w:r>
          </w:p>
        </w:tc>
        <w:tc>
          <w:tcPr>
            <w:tcW w:w="2268" w:type="dxa"/>
            <w:noWrap/>
            <w:hideMark/>
          </w:tcPr>
          <w:p w14:paraId="74ED92F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 buffet, arriendo local</w:t>
            </w:r>
          </w:p>
        </w:tc>
        <w:tc>
          <w:tcPr>
            <w:tcW w:w="992" w:type="dxa"/>
            <w:noWrap/>
            <w:hideMark/>
          </w:tcPr>
          <w:p w14:paraId="592CDF2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041</w:t>
            </w:r>
          </w:p>
        </w:tc>
        <w:tc>
          <w:tcPr>
            <w:tcW w:w="1668" w:type="dxa"/>
            <w:hideMark/>
          </w:tcPr>
          <w:p w14:paraId="2978F27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Eléctrico</w:t>
            </w:r>
          </w:p>
        </w:tc>
      </w:tr>
      <w:tr w:rsidR="00A65AA4" w:rsidRPr="00A65AA4" w14:paraId="0DDD4BBC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157A594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1C0064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EBCE96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05386B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95991</w:t>
            </w:r>
          </w:p>
        </w:tc>
        <w:tc>
          <w:tcPr>
            <w:tcW w:w="2268" w:type="dxa"/>
            <w:noWrap/>
            <w:hideMark/>
          </w:tcPr>
          <w:p w14:paraId="1F64C47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profesionales no clasificados</w:t>
            </w:r>
          </w:p>
        </w:tc>
        <w:tc>
          <w:tcPr>
            <w:tcW w:w="992" w:type="dxa"/>
            <w:noWrap/>
            <w:hideMark/>
          </w:tcPr>
          <w:p w14:paraId="77D2183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052</w:t>
            </w:r>
          </w:p>
        </w:tc>
        <w:tc>
          <w:tcPr>
            <w:tcW w:w="1668" w:type="dxa"/>
            <w:hideMark/>
          </w:tcPr>
          <w:p w14:paraId="51F70DE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Instalador de gas</w:t>
            </w:r>
          </w:p>
        </w:tc>
      </w:tr>
      <w:tr w:rsidR="00A65AA4" w:rsidRPr="00A65AA4" w14:paraId="320BF273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7DAF259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341F7D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4CD887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BF8E7C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46E110D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434EF31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047</w:t>
            </w:r>
          </w:p>
        </w:tc>
        <w:tc>
          <w:tcPr>
            <w:tcW w:w="1668" w:type="dxa"/>
            <w:hideMark/>
          </w:tcPr>
          <w:p w14:paraId="46CFEEE0" w14:textId="1ECF7BE0" w:rsidR="00A65AA4" w:rsidRPr="00A65AA4" w:rsidRDefault="000F275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Gasfíter</w:t>
            </w:r>
          </w:p>
        </w:tc>
      </w:tr>
      <w:tr w:rsidR="00A65AA4" w:rsidRPr="00A65AA4" w14:paraId="461F5C85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F60EEE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14BA1EE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340A85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2285CC7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0201F56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20305A2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073</w:t>
            </w:r>
          </w:p>
        </w:tc>
        <w:tc>
          <w:tcPr>
            <w:tcW w:w="1668" w:type="dxa"/>
            <w:hideMark/>
          </w:tcPr>
          <w:p w14:paraId="79FEFC3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Pintor</w:t>
            </w:r>
          </w:p>
        </w:tc>
      </w:tr>
      <w:tr w:rsidR="00A65AA4" w:rsidRPr="00A65AA4" w14:paraId="5A0BAF24" w14:textId="77777777" w:rsidTr="004C31FF">
        <w:trPr>
          <w:trHeight w:val="315"/>
          <w:jc w:val="center"/>
        </w:trPr>
        <w:tc>
          <w:tcPr>
            <w:tcW w:w="1178" w:type="dxa"/>
            <w:vMerge/>
            <w:hideMark/>
          </w:tcPr>
          <w:p w14:paraId="3C2D222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2A84D33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4A8C28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93B4FB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2268" w:type="dxa"/>
            <w:noWrap/>
            <w:hideMark/>
          </w:tcPr>
          <w:p w14:paraId="136E12C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992" w:type="dxa"/>
            <w:noWrap/>
            <w:hideMark/>
          </w:tcPr>
          <w:p w14:paraId="00D3E47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016</w:t>
            </w:r>
          </w:p>
        </w:tc>
        <w:tc>
          <w:tcPr>
            <w:tcW w:w="1668" w:type="dxa"/>
            <w:hideMark/>
          </w:tcPr>
          <w:p w14:paraId="5BF17B1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Banquetero</w:t>
            </w:r>
          </w:p>
        </w:tc>
      </w:tr>
      <w:tr w:rsidR="00A65AA4" w:rsidRPr="00A65AA4" w14:paraId="6D59C0FE" w14:textId="77777777" w:rsidTr="004C31FF">
        <w:trPr>
          <w:trHeight w:val="509"/>
          <w:jc w:val="center"/>
        </w:trPr>
        <w:tc>
          <w:tcPr>
            <w:tcW w:w="1178" w:type="dxa"/>
            <w:vMerge w:val="restart"/>
            <w:hideMark/>
          </w:tcPr>
          <w:p w14:paraId="65672A6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440</w:t>
            </w:r>
          </w:p>
        </w:tc>
        <w:tc>
          <w:tcPr>
            <w:tcW w:w="1270" w:type="dxa"/>
            <w:vMerge w:val="restart"/>
            <w:hideMark/>
          </w:tcPr>
          <w:p w14:paraId="41D1B19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externos administrativos para la producción y el comercio</w:t>
            </w:r>
          </w:p>
        </w:tc>
        <w:tc>
          <w:tcPr>
            <w:tcW w:w="1565" w:type="dxa"/>
            <w:vMerge w:val="restart"/>
            <w:hideMark/>
          </w:tcPr>
          <w:p w14:paraId="2496CC58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externos de contabilidad, computación, aseo</w:t>
            </w:r>
          </w:p>
        </w:tc>
        <w:tc>
          <w:tcPr>
            <w:tcW w:w="1134" w:type="dxa"/>
            <w:vMerge w:val="restart"/>
            <w:hideMark/>
          </w:tcPr>
          <w:p w14:paraId="482A015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44001    44002</w:t>
            </w:r>
          </w:p>
        </w:tc>
        <w:tc>
          <w:tcPr>
            <w:tcW w:w="2268" w:type="dxa"/>
            <w:vMerge w:val="restart"/>
            <w:hideMark/>
          </w:tcPr>
          <w:p w14:paraId="0E8166D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Servicios externos de contabilidad                  Computación</w:t>
            </w:r>
          </w:p>
        </w:tc>
        <w:tc>
          <w:tcPr>
            <w:tcW w:w="992" w:type="dxa"/>
            <w:vMerge w:val="restart"/>
            <w:noWrap/>
            <w:hideMark/>
          </w:tcPr>
          <w:p w14:paraId="15539EA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010</w:t>
            </w:r>
          </w:p>
        </w:tc>
        <w:tc>
          <w:tcPr>
            <w:tcW w:w="1668" w:type="dxa"/>
            <w:vMerge w:val="restart"/>
            <w:hideMark/>
          </w:tcPr>
          <w:p w14:paraId="43FA1DE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Armado/reparación computadores</w:t>
            </w:r>
          </w:p>
        </w:tc>
      </w:tr>
      <w:tr w:rsidR="00A65AA4" w:rsidRPr="00A65AA4" w14:paraId="63FFC8A2" w14:textId="77777777" w:rsidTr="004C31FF">
        <w:trPr>
          <w:trHeight w:val="509"/>
          <w:jc w:val="center"/>
        </w:trPr>
        <w:tc>
          <w:tcPr>
            <w:tcW w:w="1178" w:type="dxa"/>
            <w:vMerge/>
            <w:hideMark/>
          </w:tcPr>
          <w:p w14:paraId="274DB23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6ABA5E5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AC112B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/>
            <w:hideMark/>
          </w:tcPr>
          <w:p w14:paraId="2BF775F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2268" w:type="dxa"/>
            <w:vMerge/>
            <w:hideMark/>
          </w:tcPr>
          <w:p w14:paraId="4F75076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vMerge/>
            <w:hideMark/>
          </w:tcPr>
          <w:p w14:paraId="57AACF1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4ED888A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667E0878" w14:textId="77777777" w:rsidTr="004C31FF">
        <w:trPr>
          <w:trHeight w:val="509"/>
          <w:jc w:val="center"/>
        </w:trPr>
        <w:tc>
          <w:tcPr>
            <w:tcW w:w="1178" w:type="dxa"/>
            <w:vMerge/>
            <w:hideMark/>
          </w:tcPr>
          <w:p w14:paraId="66C0D7C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F21C5F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1DB4F0D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vMerge/>
            <w:hideMark/>
          </w:tcPr>
          <w:p w14:paraId="418967D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2268" w:type="dxa"/>
            <w:vMerge/>
            <w:hideMark/>
          </w:tcPr>
          <w:p w14:paraId="4F60775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992" w:type="dxa"/>
            <w:vMerge/>
            <w:hideMark/>
          </w:tcPr>
          <w:p w14:paraId="42D0451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668" w:type="dxa"/>
            <w:vMerge/>
            <w:hideMark/>
          </w:tcPr>
          <w:p w14:paraId="4AF6509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</w:tr>
      <w:tr w:rsidR="00A65AA4" w:rsidRPr="00A65AA4" w14:paraId="0B2461F3" w14:textId="77777777" w:rsidTr="004C31FF">
        <w:trPr>
          <w:trHeight w:val="315"/>
          <w:jc w:val="center"/>
        </w:trPr>
        <w:tc>
          <w:tcPr>
            <w:tcW w:w="1178" w:type="dxa"/>
            <w:vMerge w:val="restart"/>
            <w:hideMark/>
          </w:tcPr>
          <w:p w14:paraId="0C17C11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450</w:t>
            </w:r>
          </w:p>
        </w:tc>
        <w:tc>
          <w:tcPr>
            <w:tcW w:w="1270" w:type="dxa"/>
            <w:vMerge w:val="restart"/>
            <w:hideMark/>
          </w:tcPr>
          <w:p w14:paraId="0657F6A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Otros servicios</w:t>
            </w:r>
          </w:p>
        </w:tc>
        <w:tc>
          <w:tcPr>
            <w:tcW w:w="1565" w:type="dxa"/>
            <w:vMerge w:val="restart"/>
            <w:hideMark/>
          </w:tcPr>
          <w:p w14:paraId="779E80A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Audiovisuales, fotografías, fotocopias, dibujo técnico, diseños, producción de eventos, arriendo de maquinarias y equipos, recreación, reparación de maquinaria y equipos, publicidad, difusión, etc.</w:t>
            </w:r>
          </w:p>
        </w:tc>
        <w:tc>
          <w:tcPr>
            <w:tcW w:w="1134" w:type="dxa"/>
            <w:noWrap/>
            <w:hideMark/>
          </w:tcPr>
          <w:p w14:paraId="16BB00B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38314</w:t>
            </w:r>
          </w:p>
        </w:tc>
        <w:tc>
          <w:tcPr>
            <w:tcW w:w="2268" w:type="dxa"/>
            <w:noWrap/>
            <w:hideMark/>
          </w:tcPr>
          <w:p w14:paraId="1F16D87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Soldadura eléctrica (fabricación y reparación)</w:t>
            </w:r>
          </w:p>
        </w:tc>
        <w:tc>
          <w:tcPr>
            <w:tcW w:w="992" w:type="dxa"/>
            <w:noWrap/>
            <w:hideMark/>
          </w:tcPr>
          <w:p w14:paraId="4A7B870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1668" w:type="dxa"/>
            <w:noWrap/>
            <w:hideMark/>
          </w:tcPr>
          <w:p w14:paraId="7FF8E98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</w:tr>
      <w:tr w:rsidR="00A65AA4" w:rsidRPr="00A65AA4" w14:paraId="1DFC2203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0DCE62D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41B2E1D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068DF79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F609F4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38321</w:t>
            </w:r>
          </w:p>
        </w:tc>
        <w:tc>
          <w:tcPr>
            <w:tcW w:w="2268" w:type="dxa"/>
            <w:noWrap/>
            <w:hideMark/>
          </w:tcPr>
          <w:p w14:paraId="08CAE91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y reparación de radios y televisores</w:t>
            </w:r>
          </w:p>
        </w:tc>
        <w:tc>
          <w:tcPr>
            <w:tcW w:w="992" w:type="dxa"/>
            <w:noWrap/>
            <w:hideMark/>
          </w:tcPr>
          <w:p w14:paraId="6B5DEF93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087</w:t>
            </w:r>
          </w:p>
        </w:tc>
        <w:tc>
          <w:tcPr>
            <w:tcW w:w="1668" w:type="dxa"/>
            <w:noWrap/>
            <w:hideMark/>
          </w:tcPr>
          <w:p w14:paraId="0DBCC5C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Soldador</w:t>
            </w:r>
          </w:p>
        </w:tc>
      </w:tr>
      <w:tr w:rsidR="00A65AA4" w:rsidRPr="00A65AA4" w14:paraId="57BE0E44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6CB181D6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70CEEA25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CF993F0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1DAD39D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38393</w:t>
            </w:r>
          </w:p>
        </w:tc>
        <w:tc>
          <w:tcPr>
            <w:tcW w:w="2268" w:type="dxa"/>
            <w:noWrap/>
            <w:hideMark/>
          </w:tcPr>
          <w:p w14:paraId="1990331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Fabricación de lámparas (y reparación)</w:t>
            </w:r>
          </w:p>
        </w:tc>
        <w:tc>
          <w:tcPr>
            <w:tcW w:w="992" w:type="dxa"/>
            <w:noWrap/>
            <w:hideMark/>
          </w:tcPr>
          <w:p w14:paraId="4C05A2B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060</w:t>
            </w:r>
          </w:p>
        </w:tc>
        <w:tc>
          <w:tcPr>
            <w:tcW w:w="1668" w:type="dxa"/>
            <w:noWrap/>
            <w:hideMark/>
          </w:tcPr>
          <w:p w14:paraId="0F41509B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Mecánico</w:t>
            </w:r>
          </w:p>
        </w:tc>
      </w:tr>
      <w:tr w:rsidR="00A65AA4" w:rsidRPr="00A65AA4" w14:paraId="6C5F735B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31363D3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08D834A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6968252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5B6573F9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94902</w:t>
            </w:r>
          </w:p>
        </w:tc>
        <w:tc>
          <w:tcPr>
            <w:tcW w:w="2268" w:type="dxa"/>
            <w:noWrap/>
            <w:hideMark/>
          </w:tcPr>
          <w:p w14:paraId="5E1F038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 xml:space="preserve">Sala billar, </w:t>
            </w:r>
            <w:proofErr w:type="spellStart"/>
            <w:r w:rsidRPr="00A65AA4">
              <w:rPr>
                <w:sz w:val="18"/>
                <w:szCs w:val="18"/>
              </w:rPr>
              <w:t>bowling</w:t>
            </w:r>
            <w:proofErr w:type="spellEnd"/>
            <w:r w:rsidRPr="00A65AA4">
              <w:rPr>
                <w:sz w:val="18"/>
                <w:szCs w:val="18"/>
              </w:rPr>
              <w:t xml:space="preserve">, </w:t>
            </w:r>
            <w:proofErr w:type="spellStart"/>
            <w:r w:rsidRPr="00A65AA4">
              <w:rPr>
                <w:sz w:val="18"/>
                <w:szCs w:val="18"/>
              </w:rPr>
              <w:t>flippers</w:t>
            </w:r>
            <w:proofErr w:type="spellEnd"/>
          </w:p>
        </w:tc>
        <w:tc>
          <w:tcPr>
            <w:tcW w:w="992" w:type="dxa"/>
            <w:noWrap/>
            <w:hideMark/>
          </w:tcPr>
          <w:p w14:paraId="66D642D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090</w:t>
            </w:r>
          </w:p>
        </w:tc>
        <w:tc>
          <w:tcPr>
            <w:tcW w:w="1668" w:type="dxa"/>
            <w:noWrap/>
            <w:hideMark/>
          </w:tcPr>
          <w:p w14:paraId="44CFA0F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Técnico</w:t>
            </w:r>
          </w:p>
        </w:tc>
      </w:tr>
      <w:tr w:rsidR="00A65AA4" w:rsidRPr="00A65AA4" w14:paraId="221CE79D" w14:textId="77777777" w:rsidTr="004C31FF">
        <w:trPr>
          <w:trHeight w:val="300"/>
          <w:jc w:val="center"/>
        </w:trPr>
        <w:tc>
          <w:tcPr>
            <w:tcW w:w="1178" w:type="dxa"/>
            <w:vMerge/>
            <w:hideMark/>
          </w:tcPr>
          <w:p w14:paraId="24D9506A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3FEEAAC7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421A7DF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0D5E64BD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94904</w:t>
            </w:r>
          </w:p>
        </w:tc>
        <w:tc>
          <w:tcPr>
            <w:tcW w:w="2268" w:type="dxa"/>
            <w:noWrap/>
            <w:hideMark/>
          </w:tcPr>
          <w:p w14:paraId="794B667F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Parques y salas de atracciones</w:t>
            </w:r>
          </w:p>
        </w:tc>
        <w:tc>
          <w:tcPr>
            <w:tcW w:w="992" w:type="dxa"/>
            <w:noWrap/>
            <w:hideMark/>
          </w:tcPr>
          <w:p w14:paraId="5CA80D0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013</w:t>
            </w:r>
          </w:p>
        </w:tc>
        <w:tc>
          <w:tcPr>
            <w:tcW w:w="1668" w:type="dxa"/>
            <w:noWrap/>
            <w:hideMark/>
          </w:tcPr>
          <w:p w14:paraId="3609696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Artista callejero</w:t>
            </w:r>
          </w:p>
        </w:tc>
      </w:tr>
      <w:tr w:rsidR="00A65AA4" w:rsidRPr="00A65AA4" w14:paraId="066DB93D" w14:textId="77777777" w:rsidTr="004C31FF">
        <w:trPr>
          <w:trHeight w:val="228"/>
          <w:jc w:val="center"/>
        </w:trPr>
        <w:tc>
          <w:tcPr>
            <w:tcW w:w="1178" w:type="dxa"/>
            <w:vMerge/>
            <w:hideMark/>
          </w:tcPr>
          <w:p w14:paraId="49EE340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270" w:type="dxa"/>
            <w:vMerge/>
            <w:hideMark/>
          </w:tcPr>
          <w:p w14:paraId="524F8B2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565" w:type="dxa"/>
            <w:vMerge/>
            <w:hideMark/>
          </w:tcPr>
          <w:p w14:paraId="509AF684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</w:p>
        </w:tc>
        <w:tc>
          <w:tcPr>
            <w:tcW w:w="1134" w:type="dxa"/>
            <w:noWrap/>
            <w:hideMark/>
          </w:tcPr>
          <w:p w14:paraId="63F0167E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94908</w:t>
            </w:r>
          </w:p>
        </w:tc>
        <w:tc>
          <w:tcPr>
            <w:tcW w:w="2268" w:type="dxa"/>
            <w:noWrap/>
            <w:hideMark/>
          </w:tcPr>
          <w:p w14:paraId="0C9BD93C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Circo, otros servicios de diversión</w:t>
            </w:r>
          </w:p>
        </w:tc>
        <w:tc>
          <w:tcPr>
            <w:tcW w:w="992" w:type="dxa"/>
            <w:noWrap/>
            <w:hideMark/>
          </w:tcPr>
          <w:p w14:paraId="51E99721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  <w:tc>
          <w:tcPr>
            <w:tcW w:w="1668" w:type="dxa"/>
            <w:noWrap/>
            <w:hideMark/>
          </w:tcPr>
          <w:p w14:paraId="0957C002" w14:textId="77777777" w:rsidR="00A65AA4" w:rsidRPr="00A65AA4" w:rsidRDefault="00A65AA4" w:rsidP="00A65AA4">
            <w:pPr>
              <w:spacing w:after="0"/>
              <w:rPr>
                <w:sz w:val="18"/>
                <w:szCs w:val="18"/>
              </w:rPr>
            </w:pPr>
            <w:r w:rsidRPr="00A65AA4">
              <w:rPr>
                <w:sz w:val="18"/>
                <w:szCs w:val="18"/>
              </w:rPr>
              <w:t> </w:t>
            </w:r>
          </w:p>
        </w:tc>
      </w:tr>
    </w:tbl>
    <w:p w14:paraId="667FBE08" w14:textId="11692DCC" w:rsidR="00360C1F" w:rsidRDefault="00360C1F">
      <w:pPr>
        <w:rPr>
          <w:szCs w:val="20"/>
        </w:rPr>
      </w:pPr>
    </w:p>
    <w:p w14:paraId="0B0EB2BF" w14:textId="4DEBEF60" w:rsidR="006C6143" w:rsidRDefault="006C6143">
      <w:pPr>
        <w:rPr>
          <w:szCs w:val="20"/>
        </w:rPr>
      </w:pPr>
    </w:p>
    <w:p w14:paraId="6F4B133C" w14:textId="2E2DCB13" w:rsidR="006C6143" w:rsidRDefault="006C6143">
      <w:pPr>
        <w:rPr>
          <w:szCs w:val="20"/>
        </w:rPr>
      </w:pPr>
    </w:p>
    <w:p w14:paraId="2DD46F7F" w14:textId="49C61B93" w:rsidR="006C6143" w:rsidRDefault="006C6143">
      <w:pPr>
        <w:rPr>
          <w:szCs w:val="20"/>
        </w:rPr>
      </w:pPr>
    </w:p>
    <w:p w14:paraId="501CB855" w14:textId="78D87E3A" w:rsidR="006C6143" w:rsidRDefault="006C6143">
      <w:pPr>
        <w:rPr>
          <w:szCs w:val="20"/>
        </w:rPr>
      </w:pPr>
    </w:p>
    <w:p w14:paraId="246F5FBF" w14:textId="5FB8F2C8" w:rsidR="006C6143" w:rsidRDefault="006C6143">
      <w:pPr>
        <w:rPr>
          <w:szCs w:val="20"/>
        </w:rPr>
      </w:pPr>
    </w:p>
    <w:p w14:paraId="35D739AA" w14:textId="77777777" w:rsidR="006C6143" w:rsidRDefault="006C6143">
      <w:pPr>
        <w:rPr>
          <w:szCs w:val="20"/>
        </w:rPr>
      </w:pPr>
    </w:p>
    <w:p w14:paraId="57CC45C6" w14:textId="77777777" w:rsidR="006C6143" w:rsidRDefault="006C6143">
      <w:pPr>
        <w:rPr>
          <w:szCs w:val="20"/>
        </w:rPr>
      </w:pPr>
    </w:p>
    <w:p w14:paraId="17084FB8" w14:textId="554FCE3B" w:rsidR="006C6143" w:rsidRDefault="006C6143" w:rsidP="006C6143">
      <w:pPr>
        <w:rPr>
          <w:szCs w:val="20"/>
        </w:rPr>
      </w:pPr>
    </w:p>
    <w:p w14:paraId="71A7974E" w14:textId="45647E6D" w:rsidR="006F3A02" w:rsidRDefault="006F3A02" w:rsidP="006C6143">
      <w:pPr>
        <w:rPr>
          <w:szCs w:val="20"/>
        </w:rPr>
      </w:pPr>
    </w:p>
    <w:p w14:paraId="3B52F570" w14:textId="59DB86DC" w:rsidR="006F3A02" w:rsidRDefault="006F3A02" w:rsidP="006C6143">
      <w:pPr>
        <w:rPr>
          <w:szCs w:val="20"/>
        </w:rPr>
      </w:pPr>
    </w:p>
    <w:p w14:paraId="55D19F14" w14:textId="0369072B" w:rsidR="006F3A02" w:rsidRDefault="006F3A02" w:rsidP="006C6143">
      <w:pPr>
        <w:rPr>
          <w:szCs w:val="20"/>
        </w:rPr>
      </w:pPr>
    </w:p>
    <w:p w14:paraId="6F44BA22" w14:textId="36A52F43" w:rsidR="006F3A02" w:rsidRDefault="006F3A02" w:rsidP="006C6143">
      <w:pPr>
        <w:rPr>
          <w:szCs w:val="20"/>
        </w:rPr>
      </w:pPr>
    </w:p>
    <w:p w14:paraId="7A12DD8D" w14:textId="6CB7034B" w:rsidR="006F3A02" w:rsidRDefault="006F3A02" w:rsidP="006C6143">
      <w:pPr>
        <w:rPr>
          <w:szCs w:val="20"/>
        </w:rPr>
      </w:pPr>
    </w:p>
    <w:p w14:paraId="44063DF8" w14:textId="2BE826E9" w:rsidR="006F3A02" w:rsidRDefault="006F3A02" w:rsidP="006C6143">
      <w:pPr>
        <w:rPr>
          <w:szCs w:val="20"/>
        </w:rPr>
      </w:pPr>
    </w:p>
    <w:p w14:paraId="0429732B" w14:textId="77777777" w:rsidR="006F3A02" w:rsidRDefault="006F3A02" w:rsidP="006C6143">
      <w:pPr>
        <w:rPr>
          <w:szCs w:val="20"/>
        </w:rPr>
      </w:pPr>
    </w:p>
    <w:p w14:paraId="00412DA4" w14:textId="1B1521D8" w:rsidR="006C6143" w:rsidRPr="00520F5F" w:rsidRDefault="006C6143" w:rsidP="006C6143">
      <w:pPr>
        <w:pStyle w:val="Ttulo1"/>
        <w:rPr>
          <w:noProof/>
          <w:lang w:val="es-CL"/>
        </w:rPr>
      </w:pPr>
      <w:bookmarkStart w:id="22" w:name="_Toc70667495"/>
      <w:r w:rsidRPr="00520F5F">
        <w:rPr>
          <w:noProof/>
          <w:lang w:val="es-CL"/>
        </w:rPr>
        <w:t xml:space="preserve">ANEXO </w:t>
      </w:r>
      <w:r w:rsidR="006F3A02" w:rsidRPr="00520F5F">
        <w:rPr>
          <w:noProof/>
          <w:lang w:val="es-CL"/>
        </w:rPr>
        <w:t>4</w:t>
      </w:r>
      <w:r w:rsidRPr="00520F5F">
        <w:rPr>
          <w:noProof/>
          <w:lang w:val="es-CL"/>
        </w:rPr>
        <w:t>. SITUACIÓN OCUPACIONAL</w:t>
      </w:r>
      <w:bookmarkEnd w:id="22"/>
    </w:p>
    <w:p w14:paraId="0568A8E5" w14:textId="51500758" w:rsidR="006C6143" w:rsidRPr="006C6143" w:rsidRDefault="00936EF3" w:rsidP="006C6143">
      <w:pPr>
        <w:rPr>
          <w:lang w:val="es-CL"/>
        </w:rPr>
      </w:pPr>
      <w:r>
        <w:rPr>
          <w:noProof/>
        </w:rPr>
        <w:drawing>
          <wp:anchor distT="0" distB="0" distL="114300" distR="114300" simplePos="0" relativeHeight="251726848" behindDoc="1" locked="0" layoutInCell="1" allowOverlap="1" wp14:anchorId="2F51AA26" wp14:editId="5D7C54F8">
            <wp:simplePos x="0" y="0"/>
            <wp:positionH relativeFrom="column">
              <wp:posOffset>-150266</wp:posOffset>
            </wp:positionH>
            <wp:positionV relativeFrom="paragraph">
              <wp:posOffset>321310</wp:posOffset>
            </wp:positionV>
            <wp:extent cx="6729730" cy="4308475"/>
            <wp:effectExtent l="0" t="0" r="0" b="0"/>
            <wp:wrapTight wrapText="bothSides">
              <wp:wrapPolygon edited="0">
                <wp:start x="0" y="0"/>
                <wp:lineTo x="0" y="21489"/>
                <wp:lineTo x="21523" y="21489"/>
                <wp:lineTo x="21523" y="0"/>
                <wp:lineTo x="0" y="0"/>
              </wp:wrapPolygon>
            </wp:wrapTight>
            <wp:docPr id="19" name="Imagen 1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 rotWithShape="1">
                    <a:blip r:embed="rId4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9766" t="14622" r="15461" b="11651"/>
                    <a:stretch/>
                  </pic:blipFill>
                  <pic:spPr bwMode="auto">
                    <a:xfrm>
                      <a:off x="0" y="0"/>
                      <a:ext cx="6729730" cy="4308475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12F8A94D" w14:textId="34E315D6" w:rsidR="00936EF3" w:rsidRDefault="00936EF3" w:rsidP="006C6143">
      <w:pPr>
        <w:rPr>
          <w:noProof/>
        </w:rPr>
      </w:pPr>
    </w:p>
    <w:p w14:paraId="23A4DE3D" w14:textId="63D3D99B" w:rsidR="00936EF3" w:rsidRDefault="00936EF3" w:rsidP="006C6143">
      <w:pPr>
        <w:rPr>
          <w:noProof/>
        </w:rPr>
      </w:pPr>
    </w:p>
    <w:p w14:paraId="50DBAFBB" w14:textId="4770EC75" w:rsidR="006C6143" w:rsidRPr="006C6143" w:rsidRDefault="006C6143" w:rsidP="006C6143">
      <w:pPr>
        <w:rPr>
          <w:lang w:val="es-CL"/>
        </w:rPr>
      </w:pPr>
    </w:p>
    <w:p w14:paraId="4B3F5FE6" w14:textId="77777777" w:rsidR="006C6143" w:rsidRPr="006C6143" w:rsidRDefault="006C6143" w:rsidP="006C6143">
      <w:pPr>
        <w:rPr>
          <w:lang w:val="es-CL"/>
        </w:rPr>
      </w:pPr>
    </w:p>
    <w:p w14:paraId="404557B8" w14:textId="77777777" w:rsidR="006C6143" w:rsidRPr="006C6143" w:rsidRDefault="006C6143" w:rsidP="006C6143">
      <w:pPr>
        <w:rPr>
          <w:lang w:val="es-CL"/>
        </w:rPr>
      </w:pPr>
    </w:p>
    <w:p w14:paraId="0662DA97" w14:textId="77777777" w:rsidR="006C6143" w:rsidRPr="006C6143" w:rsidRDefault="006C6143" w:rsidP="006C6143">
      <w:pPr>
        <w:rPr>
          <w:lang w:val="es-CL"/>
        </w:rPr>
      </w:pPr>
    </w:p>
    <w:p w14:paraId="5AF6110A" w14:textId="77777777" w:rsidR="006C6143" w:rsidRPr="006C6143" w:rsidRDefault="006C6143" w:rsidP="006C6143">
      <w:pPr>
        <w:rPr>
          <w:lang w:val="es-CL"/>
        </w:rPr>
      </w:pPr>
    </w:p>
    <w:sectPr w:rsidR="006C6143" w:rsidRPr="006C6143" w:rsidSect="006C6143">
      <w:headerReference w:type="even" r:id="rId43"/>
      <w:headerReference w:type="default" r:id="rId44"/>
      <w:footerReference w:type="default" r:id="rId45"/>
      <w:pgSz w:w="12240" w:h="15840" w:code="1"/>
      <w:pgMar w:top="2240" w:right="1077" w:bottom="1440" w:left="1077" w:header="709" w:footer="57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6431D92A" w14:textId="77777777" w:rsidR="003858A0" w:rsidRDefault="003858A0" w:rsidP="007A493B">
      <w:pPr>
        <w:spacing w:after="0"/>
      </w:pPr>
      <w:r>
        <w:separator/>
      </w:r>
    </w:p>
  </w:endnote>
  <w:endnote w:type="continuationSeparator" w:id="0">
    <w:p w14:paraId="2987AF7C" w14:textId="77777777" w:rsidR="003858A0" w:rsidRDefault="003858A0" w:rsidP="007A493B">
      <w:pPr>
        <w:spacing w:after="0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Times New Roman">
    <w:panose1 w:val="02020603050405020304"/>
    <w:charset w:val="00"/>
    <w:family w:val="roman"/>
    <w:pitch w:val="variable"/>
    <w:sig w:usb0="E0002A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00"/>
    <w:family w:val="swiss"/>
    <w:pitch w:val="variable"/>
    <w:sig w:usb0="E0002AFF" w:usb1="4000ACFF" w:usb2="00000001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libri Light">
    <w:panose1 w:val="020F0302020204030204"/>
    <w:charset w:val="00"/>
    <w:family w:val="swiss"/>
    <w:pitch w:val="variable"/>
    <w:sig w:usb0="A0002AEF" w:usb1="4000207B" w:usb2="00000000" w:usb3="00000000" w:csb0="000001FF" w:csb1="00000000"/>
  </w:font>
  <w:font w:name="KBPJKK+Verdana">
    <w:altName w:val="Verdana"/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Book Antiqua">
    <w:panose1 w:val="02040602050305030304"/>
    <w:charset w:val="00"/>
    <w:family w:val="roman"/>
    <w:pitch w:val="variable"/>
    <w:sig w:usb0="00000287" w:usb1="00000000" w:usb2="00000000" w:usb3="00000000" w:csb0="0000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KBPJIJ+Verdana">
    <w:altName w:val="Verdana"/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Euphemia">
    <w:charset w:val="00"/>
    <w:family w:val="swiss"/>
    <w:pitch w:val="variable"/>
    <w:sig w:usb0="8000006F" w:usb1="0000004A" w:usb2="00002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W w:w="5000" w:type="pct"/>
      <w:tblBorders>
        <w:bottom w:val="single" w:sz="4" w:space="0" w:color="BFBFBF"/>
      </w:tblBorders>
      <w:tblCellMar>
        <w:left w:w="115" w:type="dxa"/>
        <w:right w:w="115" w:type="dxa"/>
      </w:tblCellMar>
      <w:tblLook w:val="04A0" w:firstRow="1" w:lastRow="0" w:firstColumn="1" w:lastColumn="0" w:noHBand="0" w:noVBand="1"/>
    </w:tblPr>
    <w:tblGrid>
      <w:gridCol w:w="9715"/>
      <w:gridCol w:w="371"/>
    </w:tblGrid>
    <w:tr w:rsidR="00B713FD" w:rsidRPr="0025191F" w14:paraId="45BF7D54" w14:textId="77777777" w:rsidTr="003B6B16">
      <w:tc>
        <w:tcPr>
          <w:tcW w:w="4816" w:type="pct"/>
          <w:tcBorders>
            <w:bottom w:val="nil"/>
            <w:right w:val="single" w:sz="4" w:space="0" w:color="BFBFBF"/>
          </w:tcBorders>
        </w:tcPr>
        <w:p w14:paraId="7AF06EAA" w14:textId="77777777" w:rsidR="00B713FD" w:rsidRPr="00B254EB" w:rsidRDefault="00B713FD" w:rsidP="003B6B16">
          <w:pPr>
            <w:pStyle w:val="Sinespaciado"/>
          </w:pPr>
          <w:r w:rsidRPr="00B254EB">
            <w:t>FONDO DE SOLIDARIDAD E INVERSIÓN SOCIAL - MINISTERIO DE DESARROLLO SOCIAL</w:t>
          </w:r>
          <w:r>
            <w:t xml:space="preserve"> Y FAMILIA</w:t>
          </w:r>
        </w:p>
      </w:tc>
      <w:tc>
        <w:tcPr>
          <w:tcW w:w="184" w:type="pct"/>
          <w:tcBorders>
            <w:left w:val="single" w:sz="4" w:space="0" w:color="BFBFBF"/>
            <w:bottom w:val="nil"/>
          </w:tcBorders>
        </w:tcPr>
        <w:p w14:paraId="74D26026" w14:textId="77777777" w:rsidR="00B713FD" w:rsidRPr="00B254EB" w:rsidRDefault="00B713FD" w:rsidP="003B6B16">
          <w:pPr>
            <w:pStyle w:val="Sinespaciado"/>
          </w:pPr>
          <w:r w:rsidRPr="00B254EB">
            <w:fldChar w:fldCharType="begin"/>
          </w:r>
          <w:r w:rsidRPr="00B254EB">
            <w:instrText>PAGE   \* MERGEFORMAT</w:instrText>
          </w:r>
          <w:r w:rsidRPr="00B254EB">
            <w:fldChar w:fldCharType="separate"/>
          </w:r>
          <w:r>
            <w:rPr>
              <w:noProof/>
            </w:rPr>
            <w:t>2</w:t>
          </w:r>
          <w:r w:rsidRPr="00B254EB">
            <w:fldChar w:fldCharType="end"/>
          </w:r>
        </w:p>
      </w:tc>
    </w:tr>
  </w:tbl>
  <w:p w14:paraId="5E37CC2A" w14:textId="77777777" w:rsidR="00B713FD" w:rsidRDefault="00B713FD" w:rsidP="003B6B16">
    <w:pPr>
      <w:pStyle w:val="Piedepgin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3C4551BE" w14:textId="77777777" w:rsidR="003858A0" w:rsidRDefault="003858A0" w:rsidP="007A493B">
      <w:pPr>
        <w:spacing w:after="0"/>
      </w:pPr>
      <w:r>
        <w:separator/>
      </w:r>
    </w:p>
  </w:footnote>
  <w:footnote w:type="continuationSeparator" w:id="0">
    <w:p w14:paraId="08294363" w14:textId="77777777" w:rsidR="003858A0" w:rsidRDefault="003858A0" w:rsidP="007A493B">
      <w:pPr>
        <w:spacing w:after="0"/>
      </w:pPr>
      <w:r>
        <w:continuationSeparator/>
      </w:r>
    </w:p>
  </w:footnote>
  <w:footnote w:id="1">
    <w:p w14:paraId="04DAFDC2" w14:textId="74CA3828" w:rsidR="00B713FD" w:rsidRDefault="00B713FD" w:rsidP="009074F3">
      <w:pPr>
        <w:pStyle w:val="Textonotapie"/>
      </w:pPr>
      <w:r>
        <w:rPr>
          <w:rStyle w:val="Refdenotaalpie"/>
        </w:rPr>
        <w:footnoteRef/>
      </w:r>
      <w:r>
        <w:t xml:space="preserve"> Ver Anexos 1</w:t>
      </w:r>
      <w:r w:rsidR="00936EF3">
        <w:t xml:space="preserve"> y</w:t>
      </w:r>
      <w:r>
        <w:t xml:space="preserve"> 2 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1CCBB6AE" w14:textId="77777777" w:rsidR="00B713FD" w:rsidRDefault="003858A0" w:rsidP="003B6B16">
    <w:pPr>
      <w:pStyle w:val="Encabezado"/>
    </w:pPr>
    <w:sdt>
      <w:sdtPr>
        <w:id w:val="-507449212"/>
        <w:temporary/>
        <w:showingPlcHdr/>
      </w:sdtPr>
      <w:sdtEndPr/>
      <w:sdtContent>
        <w:r w:rsidR="00B713FD">
          <w:t>[Escriba texto]</w:t>
        </w:r>
      </w:sdtContent>
    </w:sdt>
    <w:r w:rsidR="00B713FD">
      <w:ptab w:relativeTo="margin" w:alignment="center" w:leader="none"/>
    </w:r>
    <w:sdt>
      <w:sdtPr>
        <w:id w:val="1604995169"/>
        <w:temporary/>
        <w:showingPlcHdr/>
      </w:sdtPr>
      <w:sdtEndPr/>
      <w:sdtContent>
        <w:r w:rsidR="00B713FD">
          <w:t>[Escriba texto]</w:t>
        </w:r>
      </w:sdtContent>
    </w:sdt>
    <w:r w:rsidR="00B713FD">
      <w:ptab w:relativeTo="margin" w:alignment="right" w:leader="none"/>
    </w:r>
    <w:sdt>
      <w:sdtPr>
        <w:id w:val="305516445"/>
        <w:temporary/>
        <w:showingPlcHdr/>
      </w:sdtPr>
      <w:sdtEndPr/>
      <w:sdtContent>
        <w:r w:rsidR="00B713FD">
          <w:t>[Escriba texto]</w:t>
        </w:r>
      </w:sdtContent>
    </w:sdt>
  </w:p>
  <w:p w14:paraId="4E2BFF10" w14:textId="77777777" w:rsidR="00B713FD" w:rsidRDefault="00B713FD" w:rsidP="003B6B16">
    <w:pPr>
      <w:pStyle w:val="Encabezado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6DB07A69" w14:textId="7A2A7EF9" w:rsidR="00B713FD" w:rsidRDefault="00B713FD" w:rsidP="003B6B16">
    <w:pPr>
      <w:pStyle w:val="Encabezado"/>
    </w:pPr>
    <w:r>
      <w:rPr>
        <w:noProof/>
        <w:lang w:val="es-ES"/>
      </w:rPr>
      <w:drawing>
        <wp:inline distT="0" distB="0" distL="0" distR="0" wp14:anchorId="64979E4B" wp14:editId="27A09271">
          <wp:extent cx="1177781" cy="1069975"/>
          <wp:effectExtent l="0" t="0" r="0" b="0"/>
          <wp:docPr id="26" name="Imagen 2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Macintosh HD:Users:carol.rebolledo:Desktop:nuevos2018:kit_oficina:FOSISfranjas.png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1177781" cy="106997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05234447"/>
    <w:multiLevelType w:val="hybridMultilevel"/>
    <w:tmpl w:val="3F9CC8DA"/>
    <w:lvl w:ilvl="0" w:tplc="6DA4B3EE">
      <w:start w:val="1"/>
      <w:numFmt w:val="decimal"/>
      <w:lvlText w:val="%1-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5525275"/>
    <w:multiLevelType w:val="hybridMultilevel"/>
    <w:tmpl w:val="C106AF4E"/>
    <w:lvl w:ilvl="0" w:tplc="340A0015">
      <w:start w:val="5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59F5B98"/>
    <w:multiLevelType w:val="hybridMultilevel"/>
    <w:tmpl w:val="D596859E"/>
    <w:lvl w:ilvl="0" w:tplc="340A0015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618677A"/>
    <w:multiLevelType w:val="hybridMultilevel"/>
    <w:tmpl w:val="FACE53B2"/>
    <w:lvl w:ilvl="0" w:tplc="33BC3CE0">
      <w:start w:val="1"/>
      <w:numFmt w:val="upperLetter"/>
      <w:lvlText w:val="%1."/>
      <w:lvlJc w:val="left"/>
      <w:pPr>
        <w:ind w:left="720" w:hanging="360"/>
      </w:pPr>
      <w:rPr>
        <w:rFonts w:hint="default"/>
        <w:b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0928036A"/>
    <w:multiLevelType w:val="hybridMultilevel"/>
    <w:tmpl w:val="0C9AC3FE"/>
    <w:lvl w:ilvl="0" w:tplc="9F68D4E2">
      <w:start w:val="1"/>
      <w:numFmt w:val="decimal"/>
      <w:lvlText w:val="%1."/>
      <w:lvlJc w:val="left"/>
      <w:pPr>
        <w:ind w:left="720" w:hanging="360"/>
      </w:pPr>
      <w:rPr>
        <w:rFonts w:hint="default"/>
        <w:sz w:val="18"/>
        <w:szCs w:val="18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0E8D72B1"/>
    <w:multiLevelType w:val="hybridMultilevel"/>
    <w:tmpl w:val="C9EE5E1E"/>
    <w:lvl w:ilvl="0" w:tplc="2C26104C">
      <w:start w:val="1"/>
      <w:numFmt w:val="upperLetter"/>
      <w:lvlText w:val="%1."/>
      <w:lvlJc w:val="left"/>
      <w:pPr>
        <w:ind w:left="720" w:hanging="360"/>
      </w:pPr>
      <w:rPr>
        <w:rFonts w:hint="default"/>
        <w:b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0ECB304F"/>
    <w:multiLevelType w:val="hybridMultilevel"/>
    <w:tmpl w:val="3DAE89D8"/>
    <w:lvl w:ilvl="0" w:tplc="340A0019">
      <w:start w:val="2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0F74148B"/>
    <w:multiLevelType w:val="hybridMultilevel"/>
    <w:tmpl w:val="D702032C"/>
    <w:lvl w:ilvl="0" w:tplc="D52EE158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 w:tplc="340A0019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115A5241"/>
    <w:multiLevelType w:val="hybridMultilevel"/>
    <w:tmpl w:val="637631D8"/>
    <w:lvl w:ilvl="0" w:tplc="340A0013">
      <w:start w:val="1"/>
      <w:numFmt w:val="upperRoman"/>
      <w:lvlText w:val="%1."/>
      <w:lvlJc w:val="righ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13EC772C"/>
    <w:multiLevelType w:val="hybridMultilevel"/>
    <w:tmpl w:val="5DAA958C"/>
    <w:lvl w:ilvl="0" w:tplc="340A0015">
      <w:start w:val="3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1565005A"/>
    <w:multiLevelType w:val="hybridMultilevel"/>
    <w:tmpl w:val="90302246"/>
    <w:lvl w:ilvl="0" w:tplc="340A0015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1F123482"/>
    <w:multiLevelType w:val="hybridMultilevel"/>
    <w:tmpl w:val="4DB2003C"/>
    <w:lvl w:ilvl="0" w:tplc="4C943BD0">
      <w:start w:val="1"/>
      <w:numFmt w:val="decimal"/>
      <w:lvlText w:val="%1."/>
      <w:lvlJc w:val="left"/>
      <w:pPr>
        <w:ind w:left="720" w:hanging="360"/>
      </w:pPr>
      <w:rPr>
        <w:rFonts w:hint="default"/>
        <w:color w:val="auto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215A2C97"/>
    <w:multiLevelType w:val="hybridMultilevel"/>
    <w:tmpl w:val="8FDEA8EE"/>
    <w:lvl w:ilvl="0" w:tplc="340A0015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231353CF"/>
    <w:multiLevelType w:val="hybridMultilevel"/>
    <w:tmpl w:val="DAD6D6B6"/>
    <w:lvl w:ilvl="0" w:tplc="34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3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3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3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29381148"/>
    <w:multiLevelType w:val="hybridMultilevel"/>
    <w:tmpl w:val="456CB07C"/>
    <w:lvl w:ilvl="0" w:tplc="C55ABB6A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2CE743E2"/>
    <w:multiLevelType w:val="hybridMultilevel"/>
    <w:tmpl w:val="E0861296"/>
    <w:lvl w:ilvl="0" w:tplc="340A0015">
      <w:start w:val="3"/>
      <w:numFmt w:val="upperLetter"/>
      <w:lvlText w:val="%1."/>
      <w:lvlJc w:val="left"/>
      <w:pPr>
        <w:ind w:left="36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080" w:hanging="360"/>
      </w:pPr>
    </w:lvl>
    <w:lvl w:ilvl="2" w:tplc="340A001B" w:tentative="1">
      <w:start w:val="1"/>
      <w:numFmt w:val="lowerRoman"/>
      <w:lvlText w:val="%3."/>
      <w:lvlJc w:val="right"/>
      <w:pPr>
        <w:ind w:left="1800" w:hanging="180"/>
      </w:pPr>
    </w:lvl>
    <w:lvl w:ilvl="3" w:tplc="340A000F" w:tentative="1">
      <w:start w:val="1"/>
      <w:numFmt w:val="decimal"/>
      <w:lvlText w:val="%4."/>
      <w:lvlJc w:val="left"/>
      <w:pPr>
        <w:ind w:left="2520" w:hanging="360"/>
      </w:pPr>
    </w:lvl>
    <w:lvl w:ilvl="4" w:tplc="340A0019" w:tentative="1">
      <w:start w:val="1"/>
      <w:numFmt w:val="lowerLetter"/>
      <w:lvlText w:val="%5."/>
      <w:lvlJc w:val="left"/>
      <w:pPr>
        <w:ind w:left="3240" w:hanging="360"/>
      </w:pPr>
    </w:lvl>
    <w:lvl w:ilvl="5" w:tplc="340A001B" w:tentative="1">
      <w:start w:val="1"/>
      <w:numFmt w:val="lowerRoman"/>
      <w:lvlText w:val="%6."/>
      <w:lvlJc w:val="right"/>
      <w:pPr>
        <w:ind w:left="3960" w:hanging="180"/>
      </w:pPr>
    </w:lvl>
    <w:lvl w:ilvl="6" w:tplc="340A000F" w:tentative="1">
      <w:start w:val="1"/>
      <w:numFmt w:val="decimal"/>
      <w:lvlText w:val="%7."/>
      <w:lvlJc w:val="left"/>
      <w:pPr>
        <w:ind w:left="4680" w:hanging="360"/>
      </w:pPr>
    </w:lvl>
    <w:lvl w:ilvl="7" w:tplc="340A0019" w:tentative="1">
      <w:start w:val="1"/>
      <w:numFmt w:val="lowerLetter"/>
      <w:lvlText w:val="%8."/>
      <w:lvlJc w:val="left"/>
      <w:pPr>
        <w:ind w:left="5400" w:hanging="360"/>
      </w:pPr>
    </w:lvl>
    <w:lvl w:ilvl="8" w:tplc="340A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6" w15:restartNumberingAfterBreak="0">
    <w:nsid w:val="2D25144E"/>
    <w:multiLevelType w:val="hybridMultilevel"/>
    <w:tmpl w:val="2E82AF00"/>
    <w:lvl w:ilvl="0" w:tplc="340A0019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2EE00ED2"/>
    <w:multiLevelType w:val="hybridMultilevel"/>
    <w:tmpl w:val="93F47C8A"/>
    <w:lvl w:ilvl="0" w:tplc="340A0019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38DE66FA"/>
    <w:multiLevelType w:val="hybridMultilevel"/>
    <w:tmpl w:val="E1563518"/>
    <w:lvl w:ilvl="0" w:tplc="340A0015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3B4B7D59"/>
    <w:multiLevelType w:val="hybridMultilevel"/>
    <w:tmpl w:val="0344A0D4"/>
    <w:lvl w:ilvl="0" w:tplc="340A0011">
      <w:start w:val="1"/>
      <w:numFmt w:val="decimal"/>
      <w:lvlText w:val="%1)"/>
      <w:lvlJc w:val="left"/>
      <w:pPr>
        <w:ind w:left="720" w:hanging="360"/>
      </w:pPr>
    </w:lvl>
    <w:lvl w:ilvl="1" w:tplc="340A0011">
      <w:start w:val="1"/>
      <w:numFmt w:val="decimal"/>
      <w:lvlText w:val="%2)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3D3566D4"/>
    <w:multiLevelType w:val="hybridMultilevel"/>
    <w:tmpl w:val="C9EE5E1E"/>
    <w:lvl w:ilvl="0" w:tplc="2C26104C">
      <w:start w:val="1"/>
      <w:numFmt w:val="upperLetter"/>
      <w:lvlText w:val="%1."/>
      <w:lvlJc w:val="left"/>
      <w:pPr>
        <w:ind w:left="720" w:hanging="360"/>
      </w:pPr>
      <w:rPr>
        <w:rFonts w:hint="default"/>
        <w:b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3EF50376"/>
    <w:multiLevelType w:val="hybridMultilevel"/>
    <w:tmpl w:val="C712A590"/>
    <w:lvl w:ilvl="0" w:tplc="340A000D">
      <w:start w:val="1"/>
      <w:numFmt w:val="bullet"/>
      <w:lvlText w:val=""/>
      <w:lvlJc w:val="left"/>
      <w:pPr>
        <w:ind w:left="720" w:hanging="360"/>
      </w:pPr>
      <w:rPr>
        <w:rFonts w:ascii="Wingdings" w:hAnsi="Wingdings" w:hint="default"/>
      </w:rPr>
    </w:lvl>
    <w:lvl w:ilvl="1" w:tplc="3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3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3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49A46D6C"/>
    <w:multiLevelType w:val="hybridMultilevel"/>
    <w:tmpl w:val="229E8A06"/>
    <w:lvl w:ilvl="0" w:tplc="340A0019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340A0019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4C31269F"/>
    <w:multiLevelType w:val="hybridMultilevel"/>
    <w:tmpl w:val="D32A820E"/>
    <w:lvl w:ilvl="0" w:tplc="D93C6504">
      <w:start w:val="4"/>
      <w:numFmt w:val="upperRoman"/>
      <w:lvlText w:val="%1."/>
      <w:lvlJc w:val="left"/>
      <w:pPr>
        <w:ind w:left="1080" w:hanging="720"/>
      </w:pPr>
      <w:rPr>
        <w:rFonts w:eastAsia="Cambria" w:cs="Times New Roman" w:hint="default"/>
      </w:rPr>
    </w:lvl>
    <w:lvl w:ilvl="1" w:tplc="340A0019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4CDF4963"/>
    <w:multiLevelType w:val="hybridMultilevel"/>
    <w:tmpl w:val="254C5E24"/>
    <w:lvl w:ilvl="0" w:tplc="5822A2FC">
      <w:start w:val="5"/>
      <w:numFmt w:val="upperLetter"/>
      <w:lvlText w:val="%1."/>
      <w:lvlJc w:val="left"/>
      <w:pPr>
        <w:ind w:left="720" w:hanging="360"/>
      </w:pPr>
      <w:rPr>
        <w:rFonts w:hint="default"/>
        <w:b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4F5708C7"/>
    <w:multiLevelType w:val="hybridMultilevel"/>
    <w:tmpl w:val="FBC44444"/>
    <w:lvl w:ilvl="0" w:tplc="340A0019">
      <w:start w:val="3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4F8C7BF4"/>
    <w:multiLevelType w:val="hybridMultilevel"/>
    <w:tmpl w:val="D8A2604E"/>
    <w:lvl w:ilvl="0" w:tplc="677C7ED2">
      <w:start w:val="1"/>
      <w:numFmt w:val="lowerRoman"/>
      <w:lvlText w:val="%1."/>
      <w:lvlJc w:val="left"/>
      <w:pPr>
        <w:ind w:left="1080" w:hanging="72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50A040E6"/>
    <w:multiLevelType w:val="hybridMultilevel"/>
    <w:tmpl w:val="189672F8"/>
    <w:lvl w:ilvl="0" w:tplc="B1220F64">
      <w:start w:val="1"/>
      <w:numFmt w:val="upperLetter"/>
      <w:lvlText w:val="%1."/>
      <w:lvlJc w:val="left"/>
      <w:pPr>
        <w:ind w:left="644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364" w:hanging="360"/>
      </w:pPr>
    </w:lvl>
    <w:lvl w:ilvl="2" w:tplc="340A001B" w:tentative="1">
      <w:start w:val="1"/>
      <w:numFmt w:val="lowerRoman"/>
      <w:lvlText w:val="%3."/>
      <w:lvlJc w:val="right"/>
      <w:pPr>
        <w:ind w:left="2084" w:hanging="180"/>
      </w:pPr>
    </w:lvl>
    <w:lvl w:ilvl="3" w:tplc="340A000F" w:tentative="1">
      <w:start w:val="1"/>
      <w:numFmt w:val="decimal"/>
      <w:lvlText w:val="%4."/>
      <w:lvlJc w:val="left"/>
      <w:pPr>
        <w:ind w:left="2804" w:hanging="360"/>
      </w:pPr>
    </w:lvl>
    <w:lvl w:ilvl="4" w:tplc="340A0019" w:tentative="1">
      <w:start w:val="1"/>
      <w:numFmt w:val="lowerLetter"/>
      <w:lvlText w:val="%5."/>
      <w:lvlJc w:val="left"/>
      <w:pPr>
        <w:ind w:left="3524" w:hanging="360"/>
      </w:pPr>
    </w:lvl>
    <w:lvl w:ilvl="5" w:tplc="340A001B" w:tentative="1">
      <w:start w:val="1"/>
      <w:numFmt w:val="lowerRoman"/>
      <w:lvlText w:val="%6."/>
      <w:lvlJc w:val="right"/>
      <w:pPr>
        <w:ind w:left="4244" w:hanging="180"/>
      </w:pPr>
    </w:lvl>
    <w:lvl w:ilvl="6" w:tplc="340A000F" w:tentative="1">
      <w:start w:val="1"/>
      <w:numFmt w:val="decimal"/>
      <w:lvlText w:val="%7."/>
      <w:lvlJc w:val="left"/>
      <w:pPr>
        <w:ind w:left="4964" w:hanging="360"/>
      </w:pPr>
    </w:lvl>
    <w:lvl w:ilvl="7" w:tplc="340A0019" w:tentative="1">
      <w:start w:val="1"/>
      <w:numFmt w:val="lowerLetter"/>
      <w:lvlText w:val="%8."/>
      <w:lvlJc w:val="left"/>
      <w:pPr>
        <w:ind w:left="5684" w:hanging="360"/>
      </w:pPr>
    </w:lvl>
    <w:lvl w:ilvl="8" w:tplc="340A001B" w:tentative="1">
      <w:start w:val="1"/>
      <w:numFmt w:val="lowerRoman"/>
      <w:lvlText w:val="%9."/>
      <w:lvlJc w:val="right"/>
      <w:pPr>
        <w:ind w:left="6404" w:hanging="180"/>
      </w:pPr>
    </w:lvl>
  </w:abstractNum>
  <w:abstractNum w:abstractNumId="28" w15:restartNumberingAfterBreak="0">
    <w:nsid w:val="540E5C5F"/>
    <w:multiLevelType w:val="hybridMultilevel"/>
    <w:tmpl w:val="EACC402C"/>
    <w:lvl w:ilvl="0" w:tplc="D52EE158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 w:tplc="340A0019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9" w15:restartNumberingAfterBreak="0">
    <w:nsid w:val="5BDF3957"/>
    <w:multiLevelType w:val="hybridMultilevel"/>
    <w:tmpl w:val="D92020B2"/>
    <w:lvl w:ilvl="0" w:tplc="340A0019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5E6B754B"/>
    <w:multiLevelType w:val="hybridMultilevel"/>
    <w:tmpl w:val="2BF25500"/>
    <w:lvl w:ilvl="0" w:tplc="582019EC">
      <w:start w:val="6"/>
      <w:numFmt w:val="bullet"/>
      <w:lvlText w:val="-"/>
      <w:lvlJc w:val="left"/>
      <w:pPr>
        <w:ind w:left="1440" w:hanging="360"/>
      </w:pPr>
      <w:rPr>
        <w:rFonts w:ascii="Calibri" w:eastAsiaTheme="minorHAnsi" w:hAnsi="Calibri" w:cs="Calibri" w:hint="default"/>
      </w:rPr>
    </w:lvl>
    <w:lvl w:ilvl="1" w:tplc="340A0019" w:tentative="1">
      <w:start w:val="1"/>
      <w:numFmt w:val="lowerLetter"/>
      <w:lvlText w:val="%2."/>
      <w:lvlJc w:val="left"/>
      <w:pPr>
        <w:ind w:left="2160" w:hanging="360"/>
      </w:pPr>
    </w:lvl>
    <w:lvl w:ilvl="2" w:tplc="340A001B" w:tentative="1">
      <w:start w:val="1"/>
      <w:numFmt w:val="lowerRoman"/>
      <w:lvlText w:val="%3."/>
      <w:lvlJc w:val="right"/>
      <w:pPr>
        <w:ind w:left="2880" w:hanging="180"/>
      </w:pPr>
    </w:lvl>
    <w:lvl w:ilvl="3" w:tplc="340A000F" w:tentative="1">
      <w:start w:val="1"/>
      <w:numFmt w:val="decimal"/>
      <w:lvlText w:val="%4."/>
      <w:lvlJc w:val="left"/>
      <w:pPr>
        <w:ind w:left="3600" w:hanging="360"/>
      </w:pPr>
    </w:lvl>
    <w:lvl w:ilvl="4" w:tplc="340A0019" w:tentative="1">
      <w:start w:val="1"/>
      <w:numFmt w:val="lowerLetter"/>
      <w:lvlText w:val="%5."/>
      <w:lvlJc w:val="left"/>
      <w:pPr>
        <w:ind w:left="4320" w:hanging="360"/>
      </w:pPr>
    </w:lvl>
    <w:lvl w:ilvl="5" w:tplc="340A001B" w:tentative="1">
      <w:start w:val="1"/>
      <w:numFmt w:val="lowerRoman"/>
      <w:lvlText w:val="%6."/>
      <w:lvlJc w:val="right"/>
      <w:pPr>
        <w:ind w:left="5040" w:hanging="180"/>
      </w:pPr>
    </w:lvl>
    <w:lvl w:ilvl="6" w:tplc="340A000F" w:tentative="1">
      <w:start w:val="1"/>
      <w:numFmt w:val="decimal"/>
      <w:lvlText w:val="%7."/>
      <w:lvlJc w:val="left"/>
      <w:pPr>
        <w:ind w:left="5760" w:hanging="360"/>
      </w:pPr>
    </w:lvl>
    <w:lvl w:ilvl="7" w:tplc="340A0019" w:tentative="1">
      <w:start w:val="1"/>
      <w:numFmt w:val="lowerLetter"/>
      <w:lvlText w:val="%8."/>
      <w:lvlJc w:val="left"/>
      <w:pPr>
        <w:ind w:left="6480" w:hanging="360"/>
      </w:pPr>
    </w:lvl>
    <w:lvl w:ilvl="8" w:tplc="340A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31" w15:restartNumberingAfterBreak="0">
    <w:nsid w:val="5EE663D6"/>
    <w:multiLevelType w:val="hybridMultilevel"/>
    <w:tmpl w:val="7E1C6E84"/>
    <w:lvl w:ilvl="0" w:tplc="340A0013">
      <w:start w:val="1"/>
      <w:numFmt w:val="upperRoman"/>
      <w:lvlText w:val="%1."/>
      <w:lvlJc w:val="right"/>
      <w:pPr>
        <w:ind w:left="1080" w:hanging="72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2" w15:restartNumberingAfterBreak="0">
    <w:nsid w:val="63DB1080"/>
    <w:multiLevelType w:val="hybridMultilevel"/>
    <w:tmpl w:val="D3307CFE"/>
    <w:lvl w:ilvl="0" w:tplc="340A0015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6BB71C4F"/>
    <w:multiLevelType w:val="hybridMultilevel"/>
    <w:tmpl w:val="B2A86EF4"/>
    <w:lvl w:ilvl="0" w:tplc="340A0019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4" w15:restartNumberingAfterBreak="0">
    <w:nsid w:val="6E340DED"/>
    <w:multiLevelType w:val="hybridMultilevel"/>
    <w:tmpl w:val="BB427E7C"/>
    <w:lvl w:ilvl="0" w:tplc="582019EC">
      <w:start w:val="6"/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582019EC">
      <w:start w:val="6"/>
      <w:numFmt w:val="bullet"/>
      <w:lvlText w:val="-"/>
      <w:lvlJc w:val="left"/>
      <w:pPr>
        <w:ind w:left="1440" w:hanging="360"/>
      </w:pPr>
      <w:rPr>
        <w:rFonts w:ascii="Calibri" w:eastAsiaTheme="minorHAnsi" w:hAnsi="Calibri" w:cs="Calibri" w:hint="default"/>
      </w:rPr>
    </w:lvl>
    <w:lvl w:ilvl="2" w:tplc="3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3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72CD6412"/>
    <w:multiLevelType w:val="hybridMultilevel"/>
    <w:tmpl w:val="4DB2003C"/>
    <w:lvl w:ilvl="0" w:tplc="4C943BD0">
      <w:start w:val="1"/>
      <w:numFmt w:val="decimal"/>
      <w:lvlText w:val="%1."/>
      <w:lvlJc w:val="left"/>
      <w:pPr>
        <w:ind w:left="720" w:hanging="360"/>
      </w:pPr>
      <w:rPr>
        <w:rFonts w:hint="default"/>
        <w:color w:val="auto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6" w15:restartNumberingAfterBreak="0">
    <w:nsid w:val="751B5011"/>
    <w:multiLevelType w:val="hybridMultilevel"/>
    <w:tmpl w:val="C32AD292"/>
    <w:lvl w:ilvl="0" w:tplc="340A0019">
      <w:start w:val="3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340A0019" w:tentative="1">
      <w:start w:val="1"/>
      <w:numFmt w:val="lowerLetter"/>
      <w:lvlText w:val="%2."/>
      <w:lvlJc w:val="left"/>
      <w:pPr>
        <w:ind w:left="1440" w:hanging="360"/>
      </w:pPr>
    </w:lvl>
    <w:lvl w:ilvl="2" w:tplc="340A001B" w:tentative="1">
      <w:start w:val="1"/>
      <w:numFmt w:val="lowerRoman"/>
      <w:lvlText w:val="%3."/>
      <w:lvlJc w:val="right"/>
      <w:pPr>
        <w:ind w:left="2160" w:hanging="180"/>
      </w:pPr>
    </w:lvl>
    <w:lvl w:ilvl="3" w:tplc="340A000F" w:tentative="1">
      <w:start w:val="1"/>
      <w:numFmt w:val="decimal"/>
      <w:lvlText w:val="%4."/>
      <w:lvlJc w:val="left"/>
      <w:pPr>
        <w:ind w:left="2880" w:hanging="360"/>
      </w:pPr>
    </w:lvl>
    <w:lvl w:ilvl="4" w:tplc="340A0019" w:tentative="1">
      <w:start w:val="1"/>
      <w:numFmt w:val="lowerLetter"/>
      <w:lvlText w:val="%5."/>
      <w:lvlJc w:val="left"/>
      <w:pPr>
        <w:ind w:left="3600" w:hanging="360"/>
      </w:pPr>
    </w:lvl>
    <w:lvl w:ilvl="5" w:tplc="340A001B" w:tentative="1">
      <w:start w:val="1"/>
      <w:numFmt w:val="lowerRoman"/>
      <w:lvlText w:val="%6."/>
      <w:lvlJc w:val="right"/>
      <w:pPr>
        <w:ind w:left="4320" w:hanging="180"/>
      </w:pPr>
    </w:lvl>
    <w:lvl w:ilvl="6" w:tplc="340A000F" w:tentative="1">
      <w:start w:val="1"/>
      <w:numFmt w:val="decimal"/>
      <w:lvlText w:val="%7."/>
      <w:lvlJc w:val="left"/>
      <w:pPr>
        <w:ind w:left="5040" w:hanging="360"/>
      </w:pPr>
    </w:lvl>
    <w:lvl w:ilvl="7" w:tplc="340A0019" w:tentative="1">
      <w:start w:val="1"/>
      <w:numFmt w:val="lowerLetter"/>
      <w:lvlText w:val="%8."/>
      <w:lvlJc w:val="left"/>
      <w:pPr>
        <w:ind w:left="5760" w:hanging="360"/>
      </w:pPr>
    </w:lvl>
    <w:lvl w:ilvl="8" w:tplc="340A001B" w:tentative="1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19"/>
  </w:num>
  <w:num w:numId="2">
    <w:abstractNumId w:val="21"/>
  </w:num>
  <w:num w:numId="3">
    <w:abstractNumId w:val="14"/>
  </w:num>
  <w:num w:numId="4">
    <w:abstractNumId w:val="13"/>
  </w:num>
  <w:num w:numId="5">
    <w:abstractNumId w:val="6"/>
  </w:num>
  <w:num w:numId="6">
    <w:abstractNumId w:val="22"/>
  </w:num>
  <w:num w:numId="7">
    <w:abstractNumId w:val="34"/>
  </w:num>
  <w:num w:numId="8">
    <w:abstractNumId w:val="30"/>
  </w:num>
  <w:num w:numId="9">
    <w:abstractNumId w:val="23"/>
  </w:num>
  <w:num w:numId="10">
    <w:abstractNumId w:val="28"/>
  </w:num>
  <w:num w:numId="11">
    <w:abstractNumId w:val="20"/>
  </w:num>
  <w:num w:numId="12">
    <w:abstractNumId w:val="10"/>
  </w:num>
  <w:num w:numId="13">
    <w:abstractNumId w:val="27"/>
  </w:num>
  <w:num w:numId="14">
    <w:abstractNumId w:val="7"/>
  </w:num>
  <w:num w:numId="15">
    <w:abstractNumId w:val="8"/>
  </w:num>
  <w:num w:numId="16">
    <w:abstractNumId w:val="31"/>
  </w:num>
  <w:num w:numId="17">
    <w:abstractNumId w:val="4"/>
  </w:num>
  <w:num w:numId="18">
    <w:abstractNumId w:val="0"/>
  </w:num>
  <w:num w:numId="19">
    <w:abstractNumId w:val="18"/>
  </w:num>
  <w:num w:numId="20">
    <w:abstractNumId w:val="25"/>
  </w:num>
  <w:num w:numId="21">
    <w:abstractNumId w:val="9"/>
  </w:num>
  <w:num w:numId="22">
    <w:abstractNumId w:val="15"/>
  </w:num>
  <w:num w:numId="23">
    <w:abstractNumId w:val="2"/>
  </w:num>
  <w:num w:numId="24">
    <w:abstractNumId w:val="32"/>
  </w:num>
  <w:num w:numId="25">
    <w:abstractNumId w:val="35"/>
  </w:num>
  <w:num w:numId="26">
    <w:abstractNumId w:val="12"/>
  </w:num>
  <w:num w:numId="27">
    <w:abstractNumId w:val="1"/>
  </w:num>
  <w:num w:numId="28">
    <w:abstractNumId w:val="24"/>
  </w:num>
  <w:num w:numId="29">
    <w:abstractNumId w:val="3"/>
  </w:num>
  <w:num w:numId="30">
    <w:abstractNumId w:val="36"/>
  </w:num>
  <w:num w:numId="31">
    <w:abstractNumId w:val="33"/>
  </w:num>
  <w:num w:numId="32">
    <w:abstractNumId w:val="16"/>
  </w:num>
  <w:num w:numId="33">
    <w:abstractNumId w:val="26"/>
  </w:num>
  <w:num w:numId="34">
    <w:abstractNumId w:val="17"/>
  </w:num>
  <w:num w:numId="35">
    <w:abstractNumId w:val="29"/>
  </w:num>
  <w:num w:numId="36">
    <w:abstractNumId w:val="11"/>
  </w:num>
  <w:num w:numId="37">
    <w:abstractNumId w:val="5"/>
  </w:num>
  <w:numIdMacAtCleanup w:val="1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00"/>
  <w:proofState w:spelling="clean" w:grammar="clean"/>
  <w:defaultTabStop w:val="708"/>
  <w:hyphenationZone w:val="425"/>
  <w:characterSpacingControl w:val="doNotCompress"/>
  <w:savePreviewPicture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7A493B"/>
    <w:rsid w:val="00001164"/>
    <w:rsid w:val="00011FC3"/>
    <w:rsid w:val="00030D0C"/>
    <w:rsid w:val="0004101E"/>
    <w:rsid w:val="00043C5A"/>
    <w:rsid w:val="000733B7"/>
    <w:rsid w:val="000A264E"/>
    <w:rsid w:val="000B06F6"/>
    <w:rsid w:val="000D3F32"/>
    <w:rsid w:val="000F2754"/>
    <w:rsid w:val="00106F8C"/>
    <w:rsid w:val="001117DA"/>
    <w:rsid w:val="00152B81"/>
    <w:rsid w:val="00187293"/>
    <w:rsid w:val="001C0B0D"/>
    <w:rsid w:val="001C4DDC"/>
    <w:rsid w:val="001C7243"/>
    <w:rsid w:val="001E7F6B"/>
    <w:rsid w:val="00213DDE"/>
    <w:rsid w:val="00221963"/>
    <w:rsid w:val="002532BA"/>
    <w:rsid w:val="002569CD"/>
    <w:rsid w:val="00264985"/>
    <w:rsid w:val="002A3A74"/>
    <w:rsid w:val="002D0959"/>
    <w:rsid w:val="00336AE2"/>
    <w:rsid w:val="00360C1F"/>
    <w:rsid w:val="003858A0"/>
    <w:rsid w:val="00385FEC"/>
    <w:rsid w:val="003A1756"/>
    <w:rsid w:val="003A51B4"/>
    <w:rsid w:val="003B150B"/>
    <w:rsid w:val="003B6B16"/>
    <w:rsid w:val="003E2495"/>
    <w:rsid w:val="00412479"/>
    <w:rsid w:val="0041459C"/>
    <w:rsid w:val="00453192"/>
    <w:rsid w:val="00470F9C"/>
    <w:rsid w:val="004907FF"/>
    <w:rsid w:val="004A541E"/>
    <w:rsid w:val="004C31FF"/>
    <w:rsid w:val="004D334E"/>
    <w:rsid w:val="004D3C41"/>
    <w:rsid w:val="00520F5F"/>
    <w:rsid w:val="00573F97"/>
    <w:rsid w:val="005C731B"/>
    <w:rsid w:val="005D1895"/>
    <w:rsid w:val="005E717B"/>
    <w:rsid w:val="005F3B5C"/>
    <w:rsid w:val="00603E67"/>
    <w:rsid w:val="00615C8C"/>
    <w:rsid w:val="00634F60"/>
    <w:rsid w:val="0065477F"/>
    <w:rsid w:val="00687191"/>
    <w:rsid w:val="006B725D"/>
    <w:rsid w:val="006C6143"/>
    <w:rsid w:val="006D6FAB"/>
    <w:rsid w:val="006E23B8"/>
    <w:rsid w:val="006F3A02"/>
    <w:rsid w:val="0071176C"/>
    <w:rsid w:val="0075541D"/>
    <w:rsid w:val="007730F8"/>
    <w:rsid w:val="00793507"/>
    <w:rsid w:val="007A493B"/>
    <w:rsid w:val="007D22B0"/>
    <w:rsid w:val="007E6B9D"/>
    <w:rsid w:val="00827EA0"/>
    <w:rsid w:val="0085620C"/>
    <w:rsid w:val="008629AA"/>
    <w:rsid w:val="008637A6"/>
    <w:rsid w:val="008D3ACC"/>
    <w:rsid w:val="00906986"/>
    <w:rsid w:val="009074F3"/>
    <w:rsid w:val="009212E5"/>
    <w:rsid w:val="00936EF3"/>
    <w:rsid w:val="009568B1"/>
    <w:rsid w:val="009A0598"/>
    <w:rsid w:val="009A1966"/>
    <w:rsid w:val="009A4F16"/>
    <w:rsid w:val="009D0176"/>
    <w:rsid w:val="009E38B1"/>
    <w:rsid w:val="00A37BE1"/>
    <w:rsid w:val="00A65AA4"/>
    <w:rsid w:val="00A805C9"/>
    <w:rsid w:val="00A82250"/>
    <w:rsid w:val="00AA653C"/>
    <w:rsid w:val="00AA7DC8"/>
    <w:rsid w:val="00AF2ACC"/>
    <w:rsid w:val="00B46C75"/>
    <w:rsid w:val="00B713FD"/>
    <w:rsid w:val="00B754B9"/>
    <w:rsid w:val="00BA1F66"/>
    <w:rsid w:val="00BB24FA"/>
    <w:rsid w:val="00BE27C4"/>
    <w:rsid w:val="00BF545F"/>
    <w:rsid w:val="00C42CC9"/>
    <w:rsid w:val="00C5011E"/>
    <w:rsid w:val="00C54AF0"/>
    <w:rsid w:val="00C74146"/>
    <w:rsid w:val="00C94FD7"/>
    <w:rsid w:val="00CA7A6B"/>
    <w:rsid w:val="00CB46E6"/>
    <w:rsid w:val="00CC74C1"/>
    <w:rsid w:val="00CF0B08"/>
    <w:rsid w:val="00D07965"/>
    <w:rsid w:val="00D6304A"/>
    <w:rsid w:val="00D65A3E"/>
    <w:rsid w:val="00D95F45"/>
    <w:rsid w:val="00DD50B2"/>
    <w:rsid w:val="00DE66F0"/>
    <w:rsid w:val="00DF3119"/>
    <w:rsid w:val="00E071C3"/>
    <w:rsid w:val="00E33DA5"/>
    <w:rsid w:val="00E74A22"/>
    <w:rsid w:val="00E9719C"/>
    <w:rsid w:val="00E97CB2"/>
    <w:rsid w:val="00ED7FEC"/>
    <w:rsid w:val="00EF2627"/>
    <w:rsid w:val="00F02639"/>
    <w:rsid w:val="00F16D61"/>
    <w:rsid w:val="00F46B0A"/>
    <w:rsid w:val="00F5064F"/>
    <w:rsid w:val="00F761FE"/>
    <w:rsid w:val="00F77AE6"/>
    <w:rsid w:val="00F95895"/>
    <w:rsid w:val="00FA716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C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,"/>
  <w:listSeparator w:val=";"/>
  <w14:docId w14:val="6FE58FE3"/>
  <w15:chartTrackingRefBased/>
  <w15:docId w15:val="{49BE154E-9DE5-4EF5-9B5A-7E067BC244B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HAnsi" w:hAnsiTheme="minorHAnsi" w:cstheme="minorBidi"/>
        <w:sz w:val="22"/>
        <w:szCs w:val="22"/>
        <w:lang w:val="es-CL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7A493B"/>
    <w:pPr>
      <w:spacing w:after="240" w:line="240" w:lineRule="auto"/>
    </w:pPr>
    <w:rPr>
      <w:rFonts w:ascii="Verdana" w:eastAsia="Cambria" w:hAnsi="Verdana" w:cs="Times New Roman"/>
      <w:sz w:val="20"/>
      <w:szCs w:val="24"/>
      <w:lang w:val="es-ES_tradnl"/>
    </w:rPr>
  </w:style>
  <w:style w:type="paragraph" w:styleId="Ttulo1">
    <w:name w:val="heading 1"/>
    <w:basedOn w:val="Normal"/>
    <w:next w:val="Normal"/>
    <w:link w:val="Ttulo1Car"/>
    <w:uiPriority w:val="9"/>
    <w:qFormat/>
    <w:rsid w:val="007A493B"/>
    <w:pPr>
      <w:spacing w:after="0"/>
      <w:outlineLvl w:val="0"/>
    </w:pPr>
    <w:rPr>
      <w:b/>
      <w:sz w:val="24"/>
    </w:rPr>
  </w:style>
  <w:style w:type="paragraph" w:styleId="Ttulo2">
    <w:name w:val="heading 2"/>
    <w:basedOn w:val="Normal"/>
    <w:next w:val="Normal"/>
    <w:link w:val="Ttulo2Car"/>
    <w:uiPriority w:val="9"/>
    <w:unhideWhenUsed/>
    <w:qFormat/>
    <w:rsid w:val="007A493B"/>
    <w:pPr>
      <w:keepNext/>
      <w:keepLines/>
      <w:spacing w:before="40" w:after="0"/>
      <w:outlineLvl w:val="1"/>
    </w:pPr>
    <w:rPr>
      <w:rFonts w:asciiTheme="majorHAnsi" w:eastAsiaTheme="majorEastAsia" w:hAnsiTheme="majorHAnsi" w:cstheme="majorBidi"/>
      <w:color w:val="2F5496" w:themeColor="accent1" w:themeShade="BF"/>
      <w:sz w:val="26"/>
      <w:szCs w:val="26"/>
    </w:rPr>
  </w:style>
  <w:style w:type="paragraph" w:styleId="Ttulo3">
    <w:name w:val="heading 3"/>
    <w:basedOn w:val="Normal"/>
    <w:next w:val="Normal"/>
    <w:link w:val="Ttulo3Car"/>
    <w:uiPriority w:val="9"/>
    <w:unhideWhenUsed/>
    <w:qFormat/>
    <w:rsid w:val="00A65AA4"/>
    <w:pPr>
      <w:keepNext/>
      <w:keepLines/>
      <w:spacing w:before="200" w:after="0" w:line="276" w:lineRule="auto"/>
      <w:outlineLvl w:val="2"/>
    </w:pPr>
    <w:rPr>
      <w:rFonts w:asciiTheme="majorHAnsi" w:eastAsiaTheme="majorEastAsia" w:hAnsiTheme="majorHAnsi" w:cstheme="majorBidi"/>
      <w:b/>
      <w:bCs/>
      <w:color w:val="4472C4" w:themeColor="accent1"/>
      <w:sz w:val="22"/>
      <w:szCs w:val="22"/>
      <w:lang w:val="es-CL"/>
    </w:rPr>
  </w:style>
  <w:style w:type="paragraph" w:styleId="Ttulo4">
    <w:name w:val="heading 4"/>
    <w:basedOn w:val="Normal"/>
    <w:next w:val="Normal"/>
    <w:link w:val="Ttulo4Car"/>
    <w:uiPriority w:val="9"/>
    <w:semiHidden/>
    <w:unhideWhenUsed/>
    <w:qFormat/>
    <w:rsid w:val="00A65AA4"/>
    <w:pPr>
      <w:keepNext/>
      <w:keepLines/>
      <w:spacing w:before="200" w:after="0" w:line="276" w:lineRule="auto"/>
      <w:outlineLvl w:val="3"/>
    </w:pPr>
    <w:rPr>
      <w:rFonts w:asciiTheme="majorHAnsi" w:eastAsiaTheme="majorEastAsia" w:hAnsiTheme="majorHAnsi" w:cstheme="majorBidi"/>
      <w:b/>
      <w:bCs/>
      <w:i/>
      <w:iCs/>
      <w:color w:val="4472C4" w:themeColor="accent1"/>
      <w:sz w:val="22"/>
      <w:szCs w:val="22"/>
      <w:lang w:val="es-CL"/>
    </w:rPr>
  </w:style>
  <w:style w:type="paragraph" w:styleId="Ttulo5">
    <w:name w:val="heading 5"/>
    <w:basedOn w:val="Normal"/>
    <w:next w:val="Normal"/>
    <w:link w:val="Ttulo5Car"/>
    <w:uiPriority w:val="9"/>
    <w:semiHidden/>
    <w:unhideWhenUsed/>
    <w:qFormat/>
    <w:rsid w:val="00A65AA4"/>
    <w:pPr>
      <w:keepNext/>
      <w:keepLines/>
      <w:spacing w:before="200" w:after="0" w:line="276" w:lineRule="auto"/>
      <w:outlineLvl w:val="4"/>
    </w:pPr>
    <w:rPr>
      <w:rFonts w:asciiTheme="majorHAnsi" w:eastAsiaTheme="majorEastAsia" w:hAnsiTheme="majorHAnsi" w:cstheme="majorBidi"/>
      <w:color w:val="1F3763" w:themeColor="accent1" w:themeShade="7F"/>
      <w:sz w:val="22"/>
      <w:szCs w:val="22"/>
      <w:lang w:val="es-CL"/>
    </w:rPr>
  </w:style>
  <w:style w:type="paragraph" w:styleId="Ttulo6">
    <w:name w:val="heading 6"/>
    <w:basedOn w:val="Normal"/>
    <w:next w:val="Normal"/>
    <w:link w:val="Ttulo6Car"/>
    <w:uiPriority w:val="9"/>
    <w:semiHidden/>
    <w:unhideWhenUsed/>
    <w:qFormat/>
    <w:rsid w:val="00A65AA4"/>
    <w:pPr>
      <w:keepNext/>
      <w:keepLines/>
      <w:spacing w:before="200" w:after="0" w:line="276" w:lineRule="auto"/>
      <w:outlineLvl w:val="5"/>
    </w:pPr>
    <w:rPr>
      <w:rFonts w:asciiTheme="majorHAnsi" w:eastAsiaTheme="majorEastAsia" w:hAnsiTheme="majorHAnsi" w:cstheme="majorBidi"/>
      <w:i/>
      <w:iCs/>
      <w:color w:val="1F3763" w:themeColor="accent1" w:themeShade="7F"/>
      <w:sz w:val="22"/>
      <w:szCs w:val="22"/>
      <w:lang w:val="es-CL"/>
    </w:rPr>
  </w:style>
  <w:style w:type="paragraph" w:styleId="Ttulo7">
    <w:name w:val="heading 7"/>
    <w:basedOn w:val="Normal"/>
    <w:next w:val="Normal"/>
    <w:link w:val="Ttulo7Car"/>
    <w:uiPriority w:val="9"/>
    <w:semiHidden/>
    <w:unhideWhenUsed/>
    <w:qFormat/>
    <w:rsid w:val="00A65AA4"/>
    <w:pPr>
      <w:keepNext/>
      <w:keepLines/>
      <w:spacing w:before="200" w:after="0" w:line="276" w:lineRule="auto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  <w:sz w:val="22"/>
      <w:szCs w:val="22"/>
      <w:lang w:val="es-CL"/>
    </w:rPr>
  </w:style>
  <w:style w:type="paragraph" w:styleId="Ttulo8">
    <w:name w:val="heading 8"/>
    <w:basedOn w:val="Normal"/>
    <w:next w:val="Normal"/>
    <w:link w:val="Ttulo8Car"/>
    <w:uiPriority w:val="9"/>
    <w:semiHidden/>
    <w:unhideWhenUsed/>
    <w:qFormat/>
    <w:rsid w:val="00A65AA4"/>
    <w:pPr>
      <w:keepNext/>
      <w:keepLines/>
      <w:spacing w:before="200" w:after="0" w:line="276" w:lineRule="auto"/>
      <w:outlineLvl w:val="7"/>
    </w:pPr>
    <w:rPr>
      <w:rFonts w:asciiTheme="majorHAnsi" w:eastAsiaTheme="majorEastAsia" w:hAnsiTheme="majorHAnsi" w:cstheme="majorBidi"/>
      <w:color w:val="4472C4" w:themeColor="accent1"/>
      <w:szCs w:val="20"/>
      <w:lang w:val="es-CL"/>
    </w:rPr>
  </w:style>
  <w:style w:type="paragraph" w:styleId="Ttulo9">
    <w:name w:val="heading 9"/>
    <w:basedOn w:val="Normal"/>
    <w:next w:val="Normal"/>
    <w:link w:val="Ttulo9Car"/>
    <w:uiPriority w:val="9"/>
    <w:semiHidden/>
    <w:unhideWhenUsed/>
    <w:qFormat/>
    <w:rsid w:val="00A65AA4"/>
    <w:pPr>
      <w:keepNext/>
      <w:keepLines/>
      <w:spacing w:before="200" w:after="0" w:line="276" w:lineRule="auto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Cs w:val="20"/>
      <w:lang w:val="es-CL"/>
    </w:rPr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character" w:customStyle="1" w:styleId="Ttulo1Car">
    <w:name w:val="Título 1 Car"/>
    <w:basedOn w:val="Fuentedeprrafopredeter"/>
    <w:link w:val="Ttulo1"/>
    <w:uiPriority w:val="9"/>
    <w:rsid w:val="007A493B"/>
    <w:rPr>
      <w:rFonts w:ascii="Verdana" w:eastAsia="Cambria" w:hAnsi="Verdana" w:cs="Times New Roman"/>
      <w:b/>
      <w:sz w:val="24"/>
      <w:szCs w:val="24"/>
      <w:lang w:val="es-ES_tradnl"/>
    </w:rPr>
  </w:style>
  <w:style w:type="paragraph" w:styleId="Encabezado">
    <w:name w:val="header"/>
    <w:basedOn w:val="Normal"/>
    <w:link w:val="EncabezadoCar"/>
    <w:uiPriority w:val="99"/>
    <w:unhideWhenUsed/>
    <w:rsid w:val="007A493B"/>
    <w:pPr>
      <w:tabs>
        <w:tab w:val="center" w:pos="4252"/>
        <w:tab w:val="right" w:pos="8504"/>
      </w:tabs>
    </w:pPr>
    <w:rPr>
      <w:rFonts w:asciiTheme="minorHAnsi" w:eastAsiaTheme="minorEastAsia" w:hAnsiTheme="minorHAnsi" w:cstheme="minorBidi"/>
      <w:lang w:val="es-CL" w:eastAsia="es-ES"/>
    </w:rPr>
  </w:style>
  <w:style w:type="character" w:customStyle="1" w:styleId="EncabezadoCar">
    <w:name w:val="Encabezado Car"/>
    <w:basedOn w:val="Fuentedeprrafopredeter"/>
    <w:link w:val="Encabezado"/>
    <w:uiPriority w:val="99"/>
    <w:rsid w:val="007A493B"/>
    <w:rPr>
      <w:rFonts w:eastAsiaTheme="minorEastAsia"/>
      <w:sz w:val="20"/>
      <w:szCs w:val="24"/>
      <w:lang w:eastAsia="es-ES"/>
    </w:rPr>
  </w:style>
  <w:style w:type="paragraph" w:styleId="Piedepgina">
    <w:name w:val="footer"/>
    <w:basedOn w:val="Normal"/>
    <w:link w:val="PiedepginaCar"/>
    <w:uiPriority w:val="99"/>
    <w:unhideWhenUsed/>
    <w:rsid w:val="007A493B"/>
    <w:pPr>
      <w:tabs>
        <w:tab w:val="center" w:pos="4252"/>
        <w:tab w:val="right" w:pos="8504"/>
      </w:tabs>
    </w:pPr>
    <w:rPr>
      <w:rFonts w:asciiTheme="minorHAnsi" w:eastAsiaTheme="minorEastAsia" w:hAnsiTheme="minorHAnsi" w:cstheme="minorBidi"/>
      <w:lang w:val="es-CL" w:eastAsia="es-ES"/>
    </w:rPr>
  </w:style>
  <w:style w:type="character" w:customStyle="1" w:styleId="PiedepginaCar">
    <w:name w:val="Pie de página Car"/>
    <w:basedOn w:val="Fuentedeprrafopredeter"/>
    <w:link w:val="Piedepgina"/>
    <w:uiPriority w:val="99"/>
    <w:rsid w:val="007A493B"/>
    <w:rPr>
      <w:rFonts w:eastAsiaTheme="minorEastAsia"/>
      <w:sz w:val="20"/>
      <w:szCs w:val="24"/>
      <w:lang w:eastAsia="es-ES"/>
    </w:rPr>
  </w:style>
  <w:style w:type="paragraph" w:styleId="Sinespaciado">
    <w:name w:val="No Spacing"/>
    <w:basedOn w:val="Normal"/>
    <w:link w:val="SinespaciadoCar"/>
    <w:uiPriority w:val="1"/>
    <w:qFormat/>
    <w:rsid w:val="007A493B"/>
    <w:pPr>
      <w:jc w:val="center"/>
    </w:pPr>
    <w:rPr>
      <w:b/>
      <w:sz w:val="16"/>
      <w:szCs w:val="16"/>
      <w:lang w:val="es-CL" w:eastAsia="ja-JP"/>
    </w:rPr>
  </w:style>
  <w:style w:type="character" w:customStyle="1" w:styleId="SinespaciadoCar">
    <w:name w:val="Sin espaciado Car"/>
    <w:basedOn w:val="Fuentedeprrafopredeter"/>
    <w:link w:val="Sinespaciado"/>
    <w:uiPriority w:val="1"/>
    <w:rsid w:val="007A493B"/>
    <w:rPr>
      <w:rFonts w:ascii="Verdana" w:eastAsia="Cambria" w:hAnsi="Verdana" w:cs="Times New Roman"/>
      <w:b/>
      <w:sz w:val="16"/>
      <w:szCs w:val="16"/>
      <w:lang w:eastAsia="ja-JP"/>
    </w:rPr>
  </w:style>
  <w:style w:type="paragraph" w:styleId="Prrafodelista">
    <w:name w:val="List Paragraph"/>
    <w:basedOn w:val="Normal"/>
    <w:uiPriority w:val="34"/>
    <w:qFormat/>
    <w:rsid w:val="007A493B"/>
    <w:pPr>
      <w:spacing w:after="200" w:line="276" w:lineRule="auto"/>
      <w:ind w:left="720"/>
      <w:contextualSpacing/>
    </w:pPr>
    <w:rPr>
      <w:rFonts w:asciiTheme="minorHAnsi" w:eastAsiaTheme="minorEastAsia" w:hAnsiTheme="minorHAnsi" w:cstheme="minorBidi"/>
      <w:sz w:val="22"/>
      <w:szCs w:val="22"/>
      <w:lang w:val="es-CL"/>
    </w:rPr>
  </w:style>
  <w:style w:type="paragraph" w:styleId="Textoindependiente">
    <w:name w:val="Body Text"/>
    <w:basedOn w:val="Normal"/>
    <w:next w:val="Normal"/>
    <w:link w:val="TextoindependienteCar"/>
    <w:uiPriority w:val="99"/>
    <w:rsid w:val="007A493B"/>
    <w:pPr>
      <w:autoSpaceDE w:val="0"/>
      <w:autoSpaceDN w:val="0"/>
      <w:adjustRightInd w:val="0"/>
      <w:spacing w:after="0"/>
    </w:pPr>
    <w:rPr>
      <w:rFonts w:ascii="KBPJKK+Verdana" w:eastAsiaTheme="minorEastAsia" w:hAnsi="KBPJKK+Verdana" w:cstheme="minorBidi"/>
      <w:sz w:val="24"/>
      <w:lang w:val="es-CL"/>
    </w:rPr>
  </w:style>
  <w:style w:type="character" w:customStyle="1" w:styleId="TextoindependienteCar">
    <w:name w:val="Texto independiente Car"/>
    <w:basedOn w:val="Fuentedeprrafopredeter"/>
    <w:link w:val="Textoindependiente"/>
    <w:uiPriority w:val="99"/>
    <w:rsid w:val="007A493B"/>
    <w:rPr>
      <w:rFonts w:ascii="KBPJKK+Verdana" w:eastAsiaTheme="minorEastAsia" w:hAnsi="KBPJKK+Verdana"/>
      <w:sz w:val="24"/>
      <w:szCs w:val="24"/>
    </w:rPr>
  </w:style>
  <w:style w:type="paragraph" w:customStyle="1" w:styleId="Default">
    <w:name w:val="Default"/>
    <w:rsid w:val="007A493B"/>
    <w:pPr>
      <w:autoSpaceDE w:val="0"/>
      <w:autoSpaceDN w:val="0"/>
      <w:adjustRightInd w:val="0"/>
      <w:spacing w:after="0" w:line="240" w:lineRule="auto"/>
    </w:pPr>
    <w:rPr>
      <w:rFonts w:ascii="Book Antiqua" w:eastAsiaTheme="minorEastAsia" w:hAnsi="Book Antiqua" w:cs="Book Antiqua"/>
      <w:color w:val="000000"/>
      <w:sz w:val="24"/>
      <w:szCs w:val="24"/>
    </w:rPr>
  </w:style>
  <w:style w:type="paragraph" w:styleId="Textonotapie">
    <w:name w:val="footnote text"/>
    <w:basedOn w:val="Normal"/>
    <w:link w:val="TextonotapieCar"/>
    <w:uiPriority w:val="99"/>
    <w:semiHidden/>
    <w:unhideWhenUsed/>
    <w:rsid w:val="007A493B"/>
    <w:pPr>
      <w:spacing w:after="0"/>
    </w:pPr>
    <w:rPr>
      <w:rFonts w:asciiTheme="minorHAnsi" w:eastAsiaTheme="minorEastAsia" w:hAnsiTheme="minorHAnsi" w:cstheme="minorBidi"/>
      <w:szCs w:val="20"/>
      <w:lang w:val="es-CL"/>
    </w:rPr>
  </w:style>
  <w:style w:type="character" w:customStyle="1" w:styleId="TextonotapieCar">
    <w:name w:val="Texto nota pie Car"/>
    <w:basedOn w:val="Fuentedeprrafopredeter"/>
    <w:link w:val="Textonotapie"/>
    <w:uiPriority w:val="99"/>
    <w:semiHidden/>
    <w:rsid w:val="007A493B"/>
    <w:rPr>
      <w:rFonts w:eastAsiaTheme="minorEastAsia"/>
      <w:sz w:val="20"/>
      <w:szCs w:val="20"/>
    </w:rPr>
  </w:style>
  <w:style w:type="character" w:styleId="Refdenotaalpie">
    <w:name w:val="footnote reference"/>
    <w:basedOn w:val="Fuentedeprrafopredeter"/>
    <w:uiPriority w:val="99"/>
    <w:semiHidden/>
    <w:unhideWhenUsed/>
    <w:rsid w:val="007A493B"/>
    <w:rPr>
      <w:vertAlign w:val="superscript"/>
    </w:rPr>
  </w:style>
  <w:style w:type="table" w:styleId="Tablaconcuadrcula4-nfasis1">
    <w:name w:val="Grid Table 4 Accent 1"/>
    <w:basedOn w:val="Tablanormal"/>
    <w:uiPriority w:val="49"/>
    <w:rsid w:val="007A493B"/>
    <w:pPr>
      <w:spacing w:after="0" w:line="240" w:lineRule="auto"/>
    </w:pPr>
    <w:rPr>
      <w:rFonts w:eastAsiaTheme="minorEastAsia"/>
    </w:rPr>
    <w:tblPr>
      <w:tblStyleRowBandSize w:val="1"/>
      <w:tblStyleColBandSize w:val="1"/>
      <w:tblBorders>
        <w:top w:val="single" w:sz="4" w:space="0" w:color="8EAADB" w:themeColor="accent1" w:themeTint="99"/>
        <w:left w:val="single" w:sz="4" w:space="0" w:color="8EAADB" w:themeColor="accent1" w:themeTint="99"/>
        <w:bottom w:val="single" w:sz="4" w:space="0" w:color="8EAADB" w:themeColor="accent1" w:themeTint="99"/>
        <w:right w:val="single" w:sz="4" w:space="0" w:color="8EAADB" w:themeColor="accent1" w:themeTint="99"/>
        <w:insideH w:val="single" w:sz="4" w:space="0" w:color="8EAADB" w:themeColor="accent1" w:themeTint="99"/>
        <w:insideV w:val="single" w:sz="4" w:space="0" w:color="8EAADB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472C4" w:themeColor="accent1"/>
          <w:left w:val="single" w:sz="4" w:space="0" w:color="4472C4" w:themeColor="accent1"/>
          <w:bottom w:val="single" w:sz="4" w:space="0" w:color="4472C4" w:themeColor="accent1"/>
          <w:right w:val="single" w:sz="4" w:space="0" w:color="4472C4" w:themeColor="accent1"/>
          <w:insideH w:val="nil"/>
          <w:insideV w:val="nil"/>
        </w:tcBorders>
        <w:shd w:val="clear" w:color="auto" w:fill="4472C4" w:themeFill="accent1"/>
      </w:tcPr>
    </w:tblStylePr>
    <w:tblStylePr w:type="lastRow">
      <w:rPr>
        <w:b/>
        <w:bCs/>
      </w:rPr>
      <w:tblPr/>
      <w:tcPr>
        <w:tcBorders>
          <w:top w:val="double" w:sz="4" w:space="0" w:color="4472C4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9E2F3" w:themeFill="accent1" w:themeFillTint="33"/>
      </w:tcPr>
    </w:tblStylePr>
    <w:tblStylePr w:type="band1Horz">
      <w:tblPr/>
      <w:tcPr>
        <w:shd w:val="clear" w:color="auto" w:fill="D9E2F3" w:themeFill="accent1" w:themeFillTint="33"/>
      </w:tcPr>
    </w:tblStylePr>
  </w:style>
  <w:style w:type="character" w:customStyle="1" w:styleId="Ttulo2Car">
    <w:name w:val="Título 2 Car"/>
    <w:basedOn w:val="Fuentedeprrafopredeter"/>
    <w:link w:val="Ttulo2"/>
    <w:uiPriority w:val="9"/>
    <w:rsid w:val="007A493B"/>
    <w:rPr>
      <w:rFonts w:asciiTheme="majorHAnsi" w:eastAsiaTheme="majorEastAsia" w:hAnsiTheme="majorHAnsi" w:cstheme="majorBidi"/>
      <w:color w:val="2F5496" w:themeColor="accent1" w:themeShade="BF"/>
      <w:sz w:val="26"/>
      <w:szCs w:val="26"/>
      <w:lang w:val="es-ES_tradnl"/>
    </w:rPr>
  </w:style>
  <w:style w:type="paragraph" w:styleId="Textodeglobo">
    <w:name w:val="Balloon Text"/>
    <w:basedOn w:val="Normal"/>
    <w:link w:val="TextodegloboCar"/>
    <w:uiPriority w:val="99"/>
    <w:semiHidden/>
    <w:unhideWhenUsed/>
    <w:rsid w:val="00FA716B"/>
    <w:pPr>
      <w:spacing w:after="0"/>
    </w:pPr>
    <w:rPr>
      <w:rFonts w:ascii="Segoe UI" w:hAnsi="Segoe UI" w:cs="Segoe UI"/>
      <w:sz w:val="18"/>
      <w:szCs w:val="18"/>
    </w:rPr>
  </w:style>
  <w:style w:type="character" w:customStyle="1" w:styleId="TextodegloboCar">
    <w:name w:val="Texto de globo Car"/>
    <w:basedOn w:val="Fuentedeprrafopredeter"/>
    <w:link w:val="Textodeglobo"/>
    <w:uiPriority w:val="99"/>
    <w:semiHidden/>
    <w:rsid w:val="00FA716B"/>
    <w:rPr>
      <w:rFonts w:ascii="Segoe UI" w:eastAsia="Cambria" w:hAnsi="Segoe UI" w:cs="Segoe UI"/>
      <w:sz w:val="18"/>
      <w:szCs w:val="18"/>
      <w:lang w:val="es-ES_tradnl"/>
    </w:rPr>
  </w:style>
  <w:style w:type="character" w:customStyle="1" w:styleId="Ttulo3Car">
    <w:name w:val="Título 3 Car"/>
    <w:basedOn w:val="Fuentedeprrafopredeter"/>
    <w:link w:val="Ttulo3"/>
    <w:uiPriority w:val="9"/>
    <w:rsid w:val="00A65AA4"/>
    <w:rPr>
      <w:rFonts w:asciiTheme="majorHAnsi" w:eastAsiaTheme="majorEastAsia" w:hAnsiTheme="majorHAnsi" w:cstheme="majorBidi"/>
      <w:b/>
      <w:bCs/>
      <w:color w:val="4472C4" w:themeColor="accent1"/>
    </w:rPr>
  </w:style>
  <w:style w:type="character" w:customStyle="1" w:styleId="Ttulo4Car">
    <w:name w:val="Título 4 Car"/>
    <w:basedOn w:val="Fuentedeprrafopredeter"/>
    <w:link w:val="Ttulo4"/>
    <w:uiPriority w:val="9"/>
    <w:semiHidden/>
    <w:rsid w:val="00A65AA4"/>
    <w:rPr>
      <w:rFonts w:asciiTheme="majorHAnsi" w:eastAsiaTheme="majorEastAsia" w:hAnsiTheme="majorHAnsi" w:cstheme="majorBidi"/>
      <w:b/>
      <w:bCs/>
      <w:i/>
      <w:iCs/>
      <w:color w:val="4472C4" w:themeColor="accent1"/>
    </w:rPr>
  </w:style>
  <w:style w:type="character" w:customStyle="1" w:styleId="Ttulo5Car">
    <w:name w:val="Título 5 Car"/>
    <w:basedOn w:val="Fuentedeprrafopredeter"/>
    <w:link w:val="Ttulo5"/>
    <w:uiPriority w:val="9"/>
    <w:semiHidden/>
    <w:rsid w:val="00A65AA4"/>
    <w:rPr>
      <w:rFonts w:asciiTheme="majorHAnsi" w:eastAsiaTheme="majorEastAsia" w:hAnsiTheme="majorHAnsi" w:cstheme="majorBidi"/>
      <w:color w:val="1F3763" w:themeColor="accent1" w:themeShade="7F"/>
    </w:rPr>
  </w:style>
  <w:style w:type="character" w:customStyle="1" w:styleId="Ttulo6Car">
    <w:name w:val="Título 6 Car"/>
    <w:basedOn w:val="Fuentedeprrafopredeter"/>
    <w:link w:val="Ttulo6"/>
    <w:uiPriority w:val="9"/>
    <w:semiHidden/>
    <w:rsid w:val="00A65AA4"/>
    <w:rPr>
      <w:rFonts w:asciiTheme="majorHAnsi" w:eastAsiaTheme="majorEastAsia" w:hAnsiTheme="majorHAnsi" w:cstheme="majorBidi"/>
      <w:i/>
      <w:iCs/>
      <w:color w:val="1F3763" w:themeColor="accent1" w:themeShade="7F"/>
    </w:rPr>
  </w:style>
  <w:style w:type="character" w:customStyle="1" w:styleId="Ttulo7Car">
    <w:name w:val="Título 7 Car"/>
    <w:basedOn w:val="Fuentedeprrafopredeter"/>
    <w:link w:val="Ttulo7"/>
    <w:uiPriority w:val="9"/>
    <w:semiHidden/>
    <w:rsid w:val="00A65AA4"/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character" w:customStyle="1" w:styleId="Ttulo8Car">
    <w:name w:val="Título 8 Car"/>
    <w:basedOn w:val="Fuentedeprrafopredeter"/>
    <w:link w:val="Ttulo8"/>
    <w:uiPriority w:val="9"/>
    <w:semiHidden/>
    <w:rsid w:val="00A65AA4"/>
    <w:rPr>
      <w:rFonts w:asciiTheme="majorHAnsi" w:eastAsiaTheme="majorEastAsia" w:hAnsiTheme="majorHAnsi" w:cstheme="majorBidi"/>
      <w:color w:val="4472C4" w:themeColor="accent1"/>
      <w:sz w:val="20"/>
      <w:szCs w:val="20"/>
    </w:rPr>
  </w:style>
  <w:style w:type="character" w:customStyle="1" w:styleId="Ttulo9Car">
    <w:name w:val="Título 9 Car"/>
    <w:basedOn w:val="Fuentedeprrafopredeter"/>
    <w:link w:val="Ttulo9"/>
    <w:uiPriority w:val="9"/>
    <w:semiHidden/>
    <w:rsid w:val="00A65AA4"/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table" w:styleId="Tablanormal1">
    <w:name w:val="Plain Table 1"/>
    <w:basedOn w:val="Tablanormal"/>
    <w:uiPriority w:val="41"/>
    <w:rsid w:val="00A65AA4"/>
    <w:pPr>
      <w:spacing w:after="0" w:line="240" w:lineRule="auto"/>
    </w:pPr>
    <w:rPr>
      <w:rFonts w:eastAsiaTheme="minorEastAsia"/>
      <w:lang w:val="es-MX"/>
    </w:r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Tablaconcuadrcula">
    <w:name w:val="Table Grid"/>
    <w:basedOn w:val="Tablanormal"/>
    <w:uiPriority w:val="39"/>
    <w:rsid w:val="00A65AA4"/>
    <w:pPr>
      <w:spacing w:after="0" w:line="240" w:lineRule="auto"/>
    </w:pPr>
    <w:rPr>
      <w:rFonts w:eastAsiaTheme="minorEastAsia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aconcuadrcula2-nfasis1">
    <w:name w:val="Grid Table 2 Accent 1"/>
    <w:basedOn w:val="Tablanormal"/>
    <w:uiPriority w:val="47"/>
    <w:rsid w:val="00A65AA4"/>
    <w:pPr>
      <w:spacing w:after="0" w:line="240" w:lineRule="auto"/>
    </w:pPr>
    <w:rPr>
      <w:rFonts w:eastAsiaTheme="minorEastAsia"/>
    </w:rPr>
    <w:tblPr>
      <w:tblStyleRowBandSize w:val="1"/>
      <w:tblStyleColBandSize w:val="1"/>
      <w:tblBorders>
        <w:top w:val="single" w:sz="2" w:space="0" w:color="8EAADB" w:themeColor="accent1" w:themeTint="99"/>
        <w:bottom w:val="single" w:sz="2" w:space="0" w:color="8EAADB" w:themeColor="accent1" w:themeTint="99"/>
        <w:insideH w:val="single" w:sz="2" w:space="0" w:color="8EAADB" w:themeColor="accent1" w:themeTint="99"/>
        <w:insideV w:val="single" w:sz="2" w:space="0" w:color="8EAADB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EAADB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EAADB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9E2F3" w:themeFill="accent1" w:themeFillTint="33"/>
      </w:tcPr>
    </w:tblStylePr>
    <w:tblStylePr w:type="band1Horz">
      <w:tblPr/>
      <w:tcPr>
        <w:shd w:val="clear" w:color="auto" w:fill="D9E2F3" w:themeFill="accent1" w:themeFillTint="33"/>
      </w:tcPr>
    </w:tblStylePr>
  </w:style>
  <w:style w:type="table" w:styleId="Tabladelista3-nfasis6">
    <w:name w:val="List Table 3 Accent 6"/>
    <w:basedOn w:val="Tablanormal"/>
    <w:uiPriority w:val="48"/>
    <w:rsid w:val="00A65AA4"/>
    <w:pPr>
      <w:spacing w:after="0" w:line="240" w:lineRule="auto"/>
    </w:pPr>
    <w:rPr>
      <w:rFonts w:eastAsiaTheme="minorEastAsia"/>
    </w:rPr>
    <w:tblPr>
      <w:tblStyleRowBandSize w:val="1"/>
      <w:tblStyleColBandSize w:val="1"/>
      <w:tblBorders>
        <w:top w:val="single" w:sz="4" w:space="0" w:color="70AD47" w:themeColor="accent6"/>
        <w:left w:val="single" w:sz="4" w:space="0" w:color="70AD47" w:themeColor="accent6"/>
        <w:bottom w:val="single" w:sz="4" w:space="0" w:color="70AD47" w:themeColor="accent6"/>
        <w:right w:val="single" w:sz="4" w:space="0" w:color="70AD47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0AD47" w:themeFill="accent6"/>
      </w:tcPr>
    </w:tblStylePr>
    <w:tblStylePr w:type="lastRow">
      <w:rPr>
        <w:b/>
        <w:bCs/>
      </w:rPr>
      <w:tblPr/>
      <w:tcPr>
        <w:tcBorders>
          <w:top w:val="double" w:sz="4" w:space="0" w:color="70AD47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0AD47" w:themeColor="accent6"/>
          <w:right w:val="single" w:sz="4" w:space="0" w:color="70AD47" w:themeColor="accent6"/>
        </w:tcBorders>
      </w:tcPr>
    </w:tblStylePr>
    <w:tblStylePr w:type="band1Horz">
      <w:tblPr/>
      <w:tcPr>
        <w:tcBorders>
          <w:top w:val="single" w:sz="4" w:space="0" w:color="70AD47" w:themeColor="accent6"/>
          <w:bottom w:val="single" w:sz="4" w:space="0" w:color="70AD47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0AD47" w:themeColor="accent6"/>
          <w:left w:val="nil"/>
        </w:tcBorders>
      </w:tcPr>
    </w:tblStylePr>
    <w:tblStylePr w:type="swCell">
      <w:tblPr/>
      <w:tcPr>
        <w:tcBorders>
          <w:top w:val="double" w:sz="4" w:space="0" w:color="70AD47" w:themeColor="accent6"/>
          <w:right w:val="nil"/>
        </w:tcBorders>
      </w:tcPr>
    </w:tblStylePr>
  </w:style>
  <w:style w:type="table" w:styleId="Tablaconcuadrcula2-nfasis3">
    <w:name w:val="Grid Table 2 Accent 3"/>
    <w:basedOn w:val="Tablanormal"/>
    <w:uiPriority w:val="47"/>
    <w:rsid w:val="00A65AA4"/>
    <w:pPr>
      <w:spacing w:after="0" w:line="240" w:lineRule="auto"/>
    </w:pPr>
    <w:rPr>
      <w:rFonts w:eastAsiaTheme="minorEastAsia"/>
    </w:rPr>
    <w:tblPr>
      <w:tblStyleRowBandSize w:val="1"/>
      <w:tblStyleColBandSize w:val="1"/>
      <w:tblBorders>
        <w:top w:val="single" w:sz="2" w:space="0" w:color="C9C9C9" w:themeColor="accent3" w:themeTint="99"/>
        <w:bottom w:val="single" w:sz="2" w:space="0" w:color="C9C9C9" w:themeColor="accent3" w:themeTint="99"/>
        <w:insideH w:val="single" w:sz="2" w:space="0" w:color="C9C9C9" w:themeColor="accent3" w:themeTint="99"/>
        <w:insideV w:val="single" w:sz="2" w:space="0" w:color="C9C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9C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9C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customStyle="1" w:styleId="Tablaconcuadrcula1">
    <w:name w:val="Tabla con cuadrícula1"/>
    <w:basedOn w:val="Tablanormal"/>
    <w:next w:val="Tablaconcuadrcula"/>
    <w:uiPriority w:val="39"/>
    <w:rsid w:val="00A65AA4"/>
    <w:pPr>
      <w:spacing w:after="0" w:line="240" w:lineRule="auto"/>
    </w:pPr>
    <w:rPr>
      <w:rFonts w:eastAsiaTheme="minorEastAsia"/>
      <w:lang w:val="es-MX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aconcuadrcula4-nfasis3">
    <w:name w:val="Grid Table 4 Accent 3"/>
    <w:basedOn w:val="Tablanormal"/>
    <w:uiPriority w:val="49"/>
    <w:rsid w:val="00A65AA4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  <w:insideV w:val="single" w:sz="4" w:space="0" w:color="C9C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5A5" w:themeColor="accent3"/>
          <w:left w:val="single" w:sz="4" w:space="0" w:color="A5A5A5" w:themeColor="accent3"/>
          <w:bottom w:val="single" w:sz="4" w:space="0" w:color="A5A5A5" w:themeColor="accent3"/>
          <w:right w:val="single" w:sz="4" w:space="0" w:color="A5A5A5" w:themeColor="accent3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A5A5A5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styleId="Tabladelista4-nfasis3">
    <w:name w:val="List Table 4 Accent 3"/>
    <w:basedOn w:val="Tablanormal"/>
    <w:uiPriority w:val="49"/>
    <w:rsid w:val="00A65AA4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5A5" w:themeColor="accent3"/>
          <w:left w:val="single" w:sz="4" w:space="0" w:color="A5A5A5" w:themeColor="accent3"/>
          <w:bottom w:val="single" w:sz="4" w:space="0" w:color="A5A5A5" w:themeColor="accent3"/>
          <w:right w:val="single" w:sz="4" w:space="0" w:color="A5A5A5" w:themeColor="accent3"/>
          <w:insideH w:val="nil"/>
        </w:tcBorders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C9C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styleId="Tablaconcuadrcula5oscura-nfasis3">
    <w:name w:val="Grid Table 5 Dark Accent 3"/>
    <w:basedOn w:val="Tablanormal"/>
    <w:uiPriority w:val="50"/>
    <w:rsid w:val="00A65AA4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ED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5A5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5A5A5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5A5A5" w:themeFill="accent3"/>
      </w:tcPr>
    </w:tblStylePr>
    <w:tblStylePr w:type="band1Vert">
      <w:tblPr/>
      <w:tcPr>
        <w:shd w:val="clear" w:color="auto" w:fill="DBDBDB" w:themeFill="accent3" w:themeFillTint="66"/>
      </w:tcPr>
    </w:tblStylePr>
    <w:tblStylePr w:type="band1Horz">
      <w:tblPr/>
      <w:tcPr>
        <w:shd w:val="clear" w:color="auto" w:fill="DBDBDB" w:themeFill="accent3" w:themeFillTint="66"/>
      </w:tcPr>
    </w:tblStylePr>
  </w:style>
  <w:style w:type="numbering" w:customStyle="1" w:styleId="Sinlista1">
    <w:name w:val="Sin lista1"/>
    <w:next w:val="Sinlista"/>
    <w:uiPriority w:val="99"/>
    <w:semiHidden/>
    <w:unhideWhenUsed/>
    <w:rsid w:val="00A65AA4"/>
  </w:style>
  <w:style w:type="table" w:customStyle="1" w:styleId="Tablaconcuadrcula2">
    <w:name w:val="Tabla con cuadrícula2"/>
    <w:basedOn w:val="Tablanormal"/>
    <w:next w:val="Tablaconcuadrcula"/>
    <w:uiPriority w:val="39"/>
    <w:rsid w:val="00A65AA4"/>
    <w:pPr>
      <w:spacing w:after="0" w:line="240" w:lineRule="auto"/>
    </w:pPr>
    <w:rPr>
      <w:rFonts w:eastAsiaTheme="minorEastAsia"/>
      <w:sz w:val="21"/>
      <w:szCs w:val="21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aconcuadrcula6concolores-nfasis3">
    <w:name w:val="Grid Table 6 Colorful Accent 3"/>
    <w:basedOn w:val="Tablanormal"/>
    <w:uiPriority w:val="51"/>
    <w:rsid w:val="00A65AA4"/>
    <w:pPr>
      <w:spacing w:after="0" w:line="240" w:lineRule="auto"/>
    </w:pPr>
    <w:rPr>
      <w:rFonts w:eastAsiaTheme="minorEastAsia"/>
      <w:color w:val="7B7B7B" w:themeColor="accent3" w:themeShade="BF"/>
      <w:sz w:val="21"/>
      <w:szCs w:val="21"/>
    </w:r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  <w:insideV w:val="single" w:sz="4" w:space="0" w:color="C9C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9C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9C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customStyle="1" w:styleId="Tablanormal11">
    <w:name w:val="Tabla normal 11"/>
    <w:basedOn w:val="Tablanormal"/>
    <w:next w:val="Tablanormal1"/>
    <w:uiPriority w:val="41"/>
    <w:rsid w:val="00A65AA4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Tabladecuadrcula4-nfasis31">
    <w:name w:val="Tabla de cuadrícula 4 - Énfasis 31"/>
    <w:basedOn w:val="Tablanormal"/>
    <w:next w:val="Tablaconcuadrcula4-nfasis3"/>
    <w:uiPriority w:val="49"/>
    <w:rsid w:val="00A65AA4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  <w:insideV w:val="single" w:sz="4" w:space="0" w:color="C9C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5A5" w:themeColor="accent3"/>
          <w:left w:val="single" w:sz="4" w:space="0" w:color="A5A5A5" w:themeColor="accent3"/>
          <w:bottom w:val="single" w:sz="4" w:space="0" w:color="A5A5A5" w:themeColor="accent3"/>
          <w:right w:val="single" w:sz="4" w:space="0" w:color="A5A5A5" w:themeColor="accent3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A5A5A5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styleId="Tabladelista3-nfasis3">
    <w:name w:val="List Table 3 Accent 3"/>
    <w:basedOn w:val="Tablanormal"/>
    <w:uiPriority w:val="48"/>
    <w:rsid w:val="00A65AA4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A5A5A5" w:themeColor="accent3"/>
        <w:left w:val="single" w:sz="4" w:space="0" w:color="A5A5A5" w:themeColor="accent3"/>
        <w:bottom w:val="single" w:sz="4" w:space="0" w:color="A5A5A5" w:themeColor="accent3"/>
        <w:right w:val="single" w:sz="4" w:space="0" w:color="A5A5A5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A5A5A5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5A5A5" w:themeColor="accent3"/>
          <w:right w:val="single" w:sz="4" w:space="0" w:color="A5A5A5" w:themeColor="accent3"/>
        </w:tcBorders>
      </w:tcPr>
    </w:tblStylePr>
    <w:tblStylePr w:type="band1Horz">
      <w:tblPr/>
      <w:tcPr>
        <w:tcBorders>
          <w:top w:val="single" w:sz="4" w:space="0" w:color="A5A5A5" w:themeColor="accent3"/>
          <w:bottom w:val="single" w:sz="4" w:space="0" w:color="A5A5A5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5A5A5" w:themeColor="accent3"/>
          <w:left w:val="nil"/>
        </w:tcBorders>
      </w:tcPr>
    </w:tblStylePr>
    <w:tblStylePr w:type="swCell">
      <w:tblPr/>
      <w:tcPr>
        <w:tcBorders>
          <w:top w:val="double" w:sz="4" w:space="0" w:color="A5A5A5" w:themeColor="accent3"/>
          <w:right w:val="nil"/>
        </w:tcBorders>
      </w:tcPr>
    </w:tblStylePr>
  </w:style>
  <w:style w:type="table" w:customStyle="1" w:styleId="Tabladelista4-nfasis31">
    <w:name w:val="Tabla de lista 4 - Énfasis 31"/>
    <w:basedOn w:val="Tablanormal"/>
    <w:next w:val="Tabladelista4-nfasis3"/>
    <w:uiPriority w:val="49"/>
    <w:rsid w:val="00A65AA4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5A5" w:themeColor="accent3"/>
          <w:left w:val="single" w:sz="4" w:space="0" w:color="A5A5A5" w:themeColor="accent3"/>
          <w:bottom w:val="single" w:sz="4" w:space="0" w:color="A5A5A5" w:themeColor="accent3"/>
          <w:right w:val="single" w:sz="4" w:space="0" w:color="A5A5A5" w:themeColor="accent3"/>
          <w:insideH w:val="nil"/>
        </w:tcBorders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C9C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paragraph" w:styleId="Descripcin">
    <w:name w:val="caption"/>
    <w:basedOn w:val="Normal"/>
    <w:next w:val="Normal"/>
    <w:uiPriority w:val="35"/>
    <w:semiHidden/>
    <w:unhideWhenUsed/>
    <w:qFormat/>
    <w:rsid w:val="00A65AA4"/>
    <w:pPr>
      <w:spacing w:after="200"/>
    </w:pPr>
    <w:rPr>
      <w:rFonts w:asciiTheme="minorHAnsi" w:eastAsiaTheme="minorEastAsia" w:hAnsiTheme="minorHAnsi" w:cstheme="minorBidi"/>
      <w:b/>
      <w:bCs/>
      <w:color w:val="4472C4" w:themeColor="accent1"/>
      <w:sz w:val="18"/>
      <w:szCs w:val="18"/>
      <w:lang w:val="es-CL"/>
    </w:rPr>
  </w:style>
  <w:style w:type="paragraph" w:styleId="Ttulo">
    <w:name w:val="Title"/>
    <w:basedOn w:val="Normal"/>
    <w:next w:val="Normal"/>
    <w:link w:val="TtuloCar"/>
    <w:uiPriority w:val="10"/>
    <w:qFormat/>
    <w:rsid w:val="00A65AA4"/>
    <w:pPr>
      <w:pBdr>
        <w:bottom w:val="single" w:sz="8" w:space="4" w:color="4472C4" w:themeColor="accent1"/>
      </w:pBdr>
      <w:spacing w:after="300"/>
      <w:contextualSpacing/>
    </w:pPr>
    <w:rPr>
      <w:rFonts w:asciiTheme="majorHAnsi" w:eastAsiaTheme="majorEastAsia" w:hAnsiTheme="majorHAnsi" w:cstheme="majorBidi"/>
      <w:color w:val="323E4F" w:themeColor="text2" w:themeShade="BF"/>
      <w:spacing w:val="5"/>
      <w:sz w:val="52"/>
      <w:szCs w:val="52"/>
      <w:lang w:val="es-CL"/>
    </w:rPr>
  </w:style>
  <w:style w:type="character" w:customStyle="1" w:styleId="TtuloCar">
    <w:name w:val="Título Car"/>
    <w:basedOn w:val="Fuentedeprrafopredeter"/>
    <w:link w:val="Ttulo"/>
    <w:uiPriority w:val="10"/>
    <w:rsid w:val="00A65AA4"/>
    <w:rPr>
      <w:rFonts w:asciiTheme="majorHAnsi" w:eastAsiaTheme="majorEastAsia" w:hAnsiTheme="majorHAnsi" w:cstheme="majorBidi"/>
      <w:color w:val="323E4F" w:themeColor="text2" w:themeShade="BF"/>
      <w:spacing w:val="5"/>
      <w:sz w:val="52"/>
      <w:szCs w:val="52"/>
    </w:rPr>
  </w:style>
  <w:style w:type="paragraph" w:styleId="Subttulo">
    <w:name w:val="Subtitle"/>
    <w:basedOn w:val="Normal"/>
    <w:next w:val="Normal"/>
    <w:link w:val="SubttuloCar"/>
    <w:uiPriority w:val="11"/>
    <w:qFormat/>
    <w:rsid w:val="00A65AA4"/>
    <w:pPr>
      <w:numPr>
        <w:ilvl w:val="1"/>
      </w:numPr>
      <w:spacing w:after="200" w:line="276" w:lineRule="auto"/>
    </w:pPr>
    <w:rPr>
      <w:rFonts w:asciiTheme="majorHAnsi" w:eastAsiaTheme="majorEastAsia" w:hAnsiTheme="majorHAnsi" w:cstheme="majorBidi"/>
      <w:i/>
      <w:iCs/>
      <w:color w:val="4472C4" w:themeColor="accent1"/>
      <w:spacing w:val="15"/>
      <w:sz w:val="24"/>
      <w:lang w:val="es-CL"/>
    </w:rPr>
  </w:style>
  <w:style w:type="character" w:customStyle="1" w:styleId="SubttuloCar">
    <w:name w:val="Subtítulo Car"/>
    <w:basedOn w:val="Fuentedeprrafopredeter"/>
    <w:link w:val="Subttulo"/>
    <w:uiPriority w:val="11"/>
    <w:rsid w:val="00A65AA4"/>
    <w:rPr>
      <w:rFonts w:asciiTheme="majorHAnsi" w:eastAsiaTheme="majorEastAsia" w:hAnsiTheme="majorHAnsi" w:cstheme="majorBidi"/>
      <w:i/>
      <w:iCs/>
      <w:color w:val="4472C4" w:themeColor="accent1"/>
      <w:spacing w:val="15"/>
      <w:sz w:val="24"/>
      <w:szCs w:val="24"/>
    </w:rPr>
  </w:style>
  <w:style w:type="character" w:styleId="Textoennegrita">
    <w:name w:val="Strong"/>
    <w:basedOn w:val="Fuentedeprrafopredeter"/>
    <w:uiPriority w:val="22"/>
    <w:qFormat/>
    <w:rsid w:val="00A65AA4"/>
    <w:rPr>
      <w:b/>
      <w:bCs/>
    </w:rPr>
  </w:style>
  <w:style w:type="character" w:styleId="nfasis">
    <w:name w:val="Emphasis"/>
    <w:basedOn w:val="Fuentedeprrafopredeter"/>
    <w:uiPriority w:val="20"/>
    <w:qFormat/>
    <w:rsid w:val="00A65AA4"/>
    <w:rPr>
      <w:i/>
      <w:iCs/>
    </w:rPr>
  </w:style>
  <w:style w:type="paragraph" w:styleId="Cita">
    <w:name w:val="Quote"/>
    <w:basedOn w:val="Normal"/>
    <w:next w:val="Normal"/>
    <w:link w:val="CitaCar"/>
    <w:uiPriority w:val="29"/>
    <w:qFormat/>
    <w:rsid w:val="00A65AA4"/>
    <w:pPr>
      <w:spacing w:after="200" w:line="276" w:lineRule="auto"/>
    </w:pPr>
    <w:rPr>
      <w:rFonts w:asciiTheme="minorHAnsi" w:eastAsiaTheme="minorEastAsia" w:hAnsiTheme="minorHAnsi" w:cstheme="minorBidi"/>
      <w:i/>
      <w:iCs/>
      <w:color w:val="000000" w:themeColor="text1"/>
      <w:sz w:val="22"/>
      <w:szCs w:val="22"/>
      <w:lang w:val="es-CL"/>
    </w:rPr>
  </w:style>
  <w:style w:type="character" w:customStyle="1" w:styleId="CitaCar">
    <w:name w:val="Cita Car"/>
    <w:basedOn w:val="Fuentedeprrafopredeter"/>
    <w:link w:val="Cita"/>
    <w:uiPriority w:val="29"/>
    <w:rsid w:val="00A65AA4"/>
    <w:rPr>
      <w:rFonts w:eastAsiaTheme="minorEastAsia"/>
      <w:i/>
      <w:iCs/>
      <w:color w:val="000000" w:themeColor="text1"/>
    </w:rPr>
  </w:style>
  <w:style w:type="paragraph" w:styleId="Citadestacada">
    <w:name w:val="Intense Quote"/>
    <w:basedOn w:val="Normal"/>
    <w:next w:val="Normal"/>
    <w:link w:val="CitadestacadaCar"/>
    <w:uiPriority w:val="30"/>
    <w:qFormat/>
    <w:rsid w:val="00A65AA4"/>
    <w:pPr>
      <w:pBdr>
        <w:bottom w:val="single" w:sz="4" w:space="4" w:color="4472C4" w:themeColor="accent1"/>
      </w:pBdr>
      <w:spacing w:before="200" w:after="280" w:line="276" w:lineRule="auto"/>
      <w:ind w:left="936" w:right="936"/>
    </w:pPr>
    <w:rPr>
      <w:rFonts w:asciiTheme="minorHAnsi" w:eastAsiaTheme="minorEastAsia" w:hAnsiTheme="minorHAnsi" w:cstheme="minorBidi"/>
      <w:b/>
      <w:bCs/>
      <w:i/>
      <w:iCs/>
      <w:color w:val="4472C4" w:themeColor="accent1"/>
      <w:sz w:val="22"/>
      <w:szCs w:val="22"/>
      <w:lang w:val="es-CL"/>
    </w:rPr>
  </w:style>
  <w:style w:type="character" w:customStyle="1" w:styleId="CitadestacadaCar">
    <w:name w:val="Cita destacada Car"/>
    <w:basedOn w:val="Fuentedeprrafopredeter"/>
    <w:link w:val="Citadestacada"/>
    <w:uiPriority w:val="30"/>
    <w:rsid w:val="00A65AA4"/>
    <w:rPr>
      <w:rFonts w:eastAsiaTheme="minorEastAsia"/>
      <w:b/>
      <w:bCs/>
      <w:i/>
      <w:iCs/>
      <w:color w:val="4472C4" w:themeColor="accent1"/>
    </w:rPr>
  </w:style>
  <w:style w:type="character" w:styleId="nfasissutil">
    <w:name w:val="Subtle Emphasis"/>
    <w:basedOn w:val="Fuentedeprrafopredeter"/>
    <w:uiPriority w:val="19"/>
    <w:qFormat/>
    <w:rsid w:val="00A65AA4"/>
    <w:rPr>
      <w:i/>
      <w:iCs/>
      <w:color w:val="808080" w:themeColor="text1" w:themeTint="7F"/>
    </w:rPr>
  </w:style>
  <w:style w:type="character" w:styleId="nfasisintenso">
    <w:name w:val="Intense Emphasis"/>
    <w:basedOn w:val="Fuentedeprrafopredeter"/>
    <w:uiPriority w:val="21"/>
    <w:qFormat/>
    <w:rsid w:val="00A65AA4"/>
    <w:rPr>
      <w:b/>
      <w:bCs/>
      <w:i/>
      <w:iCs/>
      <w:color w:val="4472C4" w:themeColor="accent1"/>
    </w:rPr>
  </w:style>
  <w:style w:type="character" w:styleId="Referenciasutil">
    <w:name w:val="Subtle Reference"/>
    <w:basedOn w:val="Fuentedeprrafopredeter"/>
    <w:uiPriority w:val="31"/>
    <w:qFormat/>
    <w:rsid w:val="00A65AA4"/>
    <w:rPr>
      <w:smallCaps/>
      <w:color w:val="ED7D31" w:themeColor="accent2"/>
      <w:u w:val="single"/>
    </w:rPr>
  </w:style>
  <w:style w:type="character" w:styleId="Referenciaintensa">
    <w:name w:val="Intense Reference"/>
    <w:basedOn w:val="Fuentedeprrafopredeter"/>
    <w:uiPriority w:val="32"/>
    <w:qFormat/>
    <w:rsid w:val="00A65AA4"/>
    <w:rPr>
      <w:b/>
      <w:bCs/>
      <w:smallCaps/>
      <w:color w:val="ED7D31" w:themeColor="accent2"/>
      <w:spacing w:val="5"/>
      <w:u w:val="single"/>
    </w:rPr>
  </w:style>
  <w:style w:type="character" w:styleId="Ttulodellibro">
    <w:name w:val="Book Title"/>
    <w:basedOn w:val="Fuentedeprrafopredeter"/>
    <w:uiPriority w:val="33"/>
    <w:qFormat/>
    <w:rsid w:val="00A65AA4"/>
    <w:rPr>
      <w:b/>
      <w:bCs/>
      <w:smallCaps/>
      <w:spacing w:val="5"/>
    </w:rPr>
  </w:style>
  <w:style w:type="paragraph" w:styleId="TtuloTDC">
    <w:name w:val="TOC Heading"/>
    <w:basedOn w:val="Ttulo1"/>
    <w:next w:val="Normal"/>
    <w:uiPriority w:val="39"/>
    <w:unhideWhenUsed/>
    <w:qFormat/>
    <w:rsid w:val="00A65AA4"/>
    <w:pPr>
      <w:keepNext/>
      <w:keepLines/>
      <w:spacing w:before="480" w:line="276" w:lineRule="auto"/>
      <w:outlineLvl w:val="9"/>
    </w:pPr>
    <w:rPr>
      <w:rFonts w:asciiTheme="majorHAnsi" w:eastAsiaTheme="majorEastAsia" w:hAnsiTheme="majorHAnsi" w:cstheme="majorBidi"/>
      <w:bCs/>
      <w:color w:val="2F5496" w:themeColor="accent1" w:themeShade="BF"/>
      <w:sz w:val="28"/>
      <w:szCs w:val="28"/>
      <w:lang w:val="es-CL"/>
    </w:rPr>
  </w:style>
  <w:style w:type="table" w:customStyle="1" w:styleId="Tabladecuadrcula5oscura-nfasis31">
    <w:name w:val="Tabla de cuadrícula 5 oscura - Énfasis 31"/>
    <w:basedOn w:val="Tablanormal"/>
    <w:next w:val="Tablaconcuadrcula5oscura-nfasis3"/>
    <w:uiPriority w:val="50"/>
    <w:rsid w:val="00A65AA4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ED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5A5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5A5A5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5A5A5" w:themeFill="accent3"/>
      </w:tcPr>
    </w:tblStylePr>
    <w:tblStylePr w:type="band1Vert">
      <w:tblPr/>
      <w:tcPr>
        <w:shd w:val="clear" w:color="auto" w:fill="DBDBDB" w:themeFill="accent3" w:themeFillTint="66"/>
      </w:tcPr>
    </w:tblStylePr>
    <w:tblStylePr w:type="band1Horz">
      <w:tblPr/>
      <w:tcPr>
        <w:shd w:val="clear" w:color="auto" w:fill="DBDBDB" w:themeFill="accent3" w:themeFillTint="66"/>
      </w:tcPr>
    </w:tblStylePr>
  </w:style>
  <w:style w:type="table" w:customStyle="1" w:styleId="Tabladecuadrcula4-nfasis32">
    <w:name w:val="Tabla de cuadrícula 4 - Énfasis 32"/>
    <w:basedOn w:val="Tablanormal"/>
    <w:next w:val="Tablaconcuadrcula4-nfasis3"/>
    <w:uiPriority w:val="49"/>
    <w:rsid w:val="00A65AA4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  <w:insideV w:val="single" w:sz="4" w:space="0" w:color="C9C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5A5" w:themeColor="accent3"/>
          <w:left w:val="single" w:sz="4" w:space="0" w:color="A5A5A5" w:themeColor="accent3"/>
          <w:bottom w:val="single" w:sz="4" w:space="0" w:color="A5A5A5" w:themeColor="accent3"/>
          <w:right w:val="single" w:sz="4" w:space="0" w:color="A5A5A5" w:themeColor="accent3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A5A5A5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customStyle="1" w:styleId="Tabladecuadrcula4-nfasis33">
    <w:name w:val="Tabla de cuadrícula 4 - Énfasis 33"/>
    <w:basedOn w:val="Tablanormal"/>
    <w:next w:val="Tablaconcuadrcula4-nfasis3"/>
    <w:uiPriority w:val="49"/>
    <w:rsid w:val="00A65AA4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  <w:insideV w:val="single" w:sz="4" w:space="0" w:color="C9C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5A5" w:themeColor="accent3"/>
          <w:left w:val="single" w:sz="4" w:space="0" w:color="A5A5A5" w:themeColor="accent3"/>
          <w:bottom w:val="single" w:sz="4" w:space="0" w:color="A5A5A5" w:themeColor="accent3"/>
          <w:right w:val="single" w:sz="4" w:space="0" w:color="A5A5A5" w:themeColor="accent3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A5A5A5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customStyle="1" w:styleId="Tabladecuadrcula5oscura-nfasis32">
    <w:name w:val="Tabla de cuadrícula 5 oscura - Énfasis 32"/>
    <w:basedOn w:val="Tablanormal"/>
    <w:next w:val="Tablaconcuadrcula5oscura-nfasis3"/>
    <w:uiPriority w:val="50"/>
    <w:rsid w:val="00A65AA4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ED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5A5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5A5A5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5A5A5" w:themeFill="accent3"/>
      </w:tcPr>
    </w:tblStylePr>
    <w:tblStylePr w:type="band1Vert">
      <w:tblPr/>
      <w:tcPr>
        <w:shd w:val="clear" w:color="auto" w:fill="DBDBDB" w:themeFill="accent3" w:themeFillTint="66"/>
      </w:tcPr>
    </w:tblStylePr>
    <w:tblStylePr w:type="band1Horz">
      <w:tblPr/>
      <w:tcPr>
        <w:shd w:val="clear" w:color="auto" w:fill="DBDBDB" w:themeFill="accent3" w:themeFillTint="66"/>
      </w:tcPr>
    </w:tblStylePr>
  </w:style>
  <w:style w:type="table" w:customStyle="1" w:styleId="Tablaconcuadrcula3">
    <w:name w:val="Tabla con cuadrícula3"/>
    <w:basedOn w:val="Tablanormal"/>
    <w:next w:val="Tablaconcuadrcula"/>
    <w:uiPriority w:val="39"/>
    <w:rsid w:val="009A4F16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aconcuadrcula4-nfasis31">
    <w:name w:val="Tabla con cuadrícula 4 - Énfasis 31"/>
    <w:basedOn w:val="Tablanormal"/>
    <w:next w:val="Tablaconcuadrcula4-nfasis3"/>
    <w:uiPriority w:val="49"/>
    <w:rsid w:val="00A37BE1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C9C9C9"/>
        <w:left w:val="single" w:sz="4" w:space="0" w:color="C9C9C9"/>
        <w:bottom w:val="single" w:sz="4" w:space="0" w:color="C9C9C9"/>
        <w:right w:val="single" w:sz="4" w:space="0" w:color="C9C9C9"/>
        <w:insideH w:val="single" w:sz="4" w:space="0" w:color="C9C9C9"/>
        <w:insideV w:val="single" w:sz="4" w:space="0" w:color="C9C9C9"/>
      </w:tblBorders>
    </w:tblPr>
    <w:tblStylePr w:type="firstRow">
      <w:rPr>
        <w:b/>
        <w:bCs/>
        <w:color w:val="FFFFFF"/>
      </w:rPr>
      <w:tblPr/>
      <w:tcPr>
        <w:tcBorders>
          <w:top w:val="single" w:sz="4" w:space="0" w:color="A5A5A5"/>
          <w:left w:val="single" w:sz="4" w:space="0" w:color="A5A5A5"/>
          <w:bottom w:val="single" w:sz="4" w:space="0" w:color="A5A5A5"/>
          <w:right w:val="single" w:sz="4" w:space="0" w:color="A5A5A5"/>
          <w:insideH w:val="nil"/>
          <w:insideV w:val="nil"/>
        </w:tcBorders>
        <w:shd w:val="clear" w:color="auto" w:fill="A5A5A5"/>
      </w:tcPr>
    </w:tblStylePr>
    <w:tblStylePr w:type="lastRow">
      <w:rPr>
        <w:b/>
        <w:bCs/>
      </w:rPr>
      <w:tblPr/>
      <w:tcPr>
        <w:tcBorders>
          <w:top w:val="double" w:sz="4" w:space="0" w:color="A5A5A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/>
      </w:tcPr>
    </w:tblStylePr>
    <w:tblStylePr w:type="band1Horz">
      <w:tblPr/>
      <w:tcPr>
        <w:shd w:val="clear" w:color="auto" w:fill="EDEDED"/>
      </w:tcPr>
    </w:tblStylePr>
  </w:style>
  <w:style w:type="table" w:customStyle="1" w:styleId="Tabladelista4-nfasis32">
    <w:name w:val="Tabla de lista 4 - Énfasis 32"/>
    <w:basedOn w:val="Tablanormal"/>
    <w:next w:val="Tabladelista4-nfasis3"/>
    <w:uiPriority w:val="49"/>
    <w:rsid w:val="00A37BE1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C9C9C9"/>
        <w:left w:val="single" w:sz="4" w:space="0" w:color="C9C9C9"/>
        <w:bottom w:val="single" w:sz="4" w:space="0" w:color="C9C9C9"/>
        <w:right w:val="single" w:sz="4" w:space="0" w:color="C9C9C9"/>
        <w:insideH w:val="single" w:sz="4" w:space="0" w:color="C9C9C9"/>
      </w:tblBorders>
    </w:tblPr>
    <w:tblStylePr w:type="firstRow">
      <w:rPr>
        <w:b/>
        <w:bCs/>
        <w:color w:val="FFFFFF"/>
      </w:rPr>
      <w:tblPr/>
      <w:tcPr>
        <w:tcBorders>
          <w:top w:val="single" w:sz="4" w:space="0" w:color="A5A5A5"/>
          <w:left w:val="single" w:sz="4" w:space="0" w:color="A5A5A5"/>
          <w:bottom w:val="single" w:sz="4" w:space="0" w:color="A5A5A5"/>
          <w:right w:val="single" w:sz="4" w:space="0" w:color="A5A5A5"/>
          <w:insideH w:val="nil"/>
        </w:tcBorders>
        <w:shd w:val="clear" w:color="auto" w:fill="A5A5A5"/>
      </w:tcPr>
    </w:tblStylePr>
    <w:tblStylePr w:type="lastRow">
      <w:rPr>
        <w:b/>
        <w:bCs/>
      </w:rPr>
      <w:tblPr/>
      <w:tcPr>
        <w:tcBorders>
          <w:top w:val="double" w:sz="4" w:space="0" w:color="C9C9C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/>
      </w:tcPr>
    </w:tblStylePr>
    <w:tblStylePr w:type="band1Horz">
      <w:tblPr/>
      <w:tcPr>
        <w:shd w:val="clear" w:color="auto" w:fill="EDEDED"/>
      </w:tcPr>
    </w:tblStylePr>
  </w:style>
  <w:style w:type="table" w:customStyle="1" w:styleId="Tablaconcuadrcula5oscura-nfasis31">
    <w:name w:val="Tabla con cuadrícula 5 oscura - Énfasis 31"/>
    <w:basedOn w:val="Tablanormal"/>
    <w:next w:val="Tablaconcuadrcula5oscura-nfasis3"/>
    <w:uiPriority w:val="50"/>
    <w:rsid w:val="00A37BE1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FFFFFF"/>
        <w:left w:val="single" w:sz="4" w:space="0" w:color="FFFFFF"/>
        <w:bottom w:val="single" w:sz="4" w:space="0" w:color="FFFFFF"/>
        <w:right w:val="single" w:sz="4" w:space="0" w:color="FFFFFF"/>
        <w:insideH w:val="single" w:sz="4" w:space="0" w:color="FFFFFF"/>
        <w:insideV w:val="single" w:sz="4" w:space="0" w:color="FFFFFF"/>
      </w:tblBorders>
    </w:tblPr>
    <w:tcPr>
      <w:shd w:val="clear" w:color="auto" w:fill="EDEDED"/>
    </w:tcPr>
    <w:tblStylePr w:type="firstRow">
      <w:rPr>
        <w:b/>
        <w:bCs/>
        <w:color w:val="FFFFFF"/>
      </w:rPr>
      <w:tblPr/>
      <w:tcPr>
        <w:tcBorders>
          <w:top w:val="single" w:sz="4" w:space="0" w:color="FFFFFF"/>
          <w:left w:val="single" w:sz="4" w:space="0" w:color="FFFFFF"/>
          <w:right w:val="single" w:sz="4" w:space="0" w:color="FFFFFF"/>
          <w:insideH w:val="nil"/>
          <w:insideV w:val="nil"/>
        </w:tcBorders>
        <w:shd w:val="clear" w:color="auto" w:fill="A5A5A5"/>
      </w:tcPr>
    </w:tblStylePr>
    <w:tblStylePr w:type="lastRow">
      <w:rPr>
        <w:b/>
        <w:bCs/>
        <w:color w:val="FFFFFF"/>
      </w:rPr>
      <w:tblPr/>
      <w:tcPr>
        <w:tcBorders>
          <w:left w:val="single" w:sz="4" w:space="0" w:color="FFFFFF"/>
          <w:bottom w:val="single" w:sz="4" w:space="0" w:color="FFFFFF"/>
          <w:right w:val="single" w:sz="4" w:space="0" w:color="FFFFFF"/>
          <w:insideH w:val="nil"/>
          <w:insideV w:val="nil"/>
        </w:tcBorders>
        <w:shd w:val="clear" w:color="auto" w:fill="A5A5A5"/>
      </w:tcPr>
    </w:tblStylePr>
    <w:tblStylePr w:type="firstCol">
      <w:rPr>
        <w:b/>
        <w:bCs/>
        <w:color w:val="FFFFFF"/>
      </w:rPr>
      <w:tblPr/>
      <w:tcPr>
        <w:tcBorders>
          <w:top w:val="single" w:sz="4" w:space="0" w:color="FFFFFF"/>
          <w:left w:val="single" w:sz="4" w:space="0" w:color="FFFFFF"/>
          <w:bottom w:val="single" w:sz="4" w:space="0" w:color="FFFFFF"/>
          <w:insideV w:val="nil"/>
        </w:tcBorders>
        <w:shd w:val="clear" w:color="auto" w:fill="A5A5A5"/>
      </w:tcPr>
    </w:tblStylePr>
    <w:tblStylePr w:type="lastCol">
      <w:rPr>
        <w:b/>
        <w:bCs/>
        <w:color w:val="FFFFFF"/>
      </w:rPr>
      <w:tblPr/>
      <w:tcPr>
        <w:tcBorders>
          <w:top w:val="single" w:sz="4" w:space="0" w:color="FFFFFF"/>
          <w:bottom w:val="single" w:sz="4" w:space="0" w:color="FFFFFF"/>
          <w:right w:val="single" w:sz="4" w:space="0" w:color="FFFFFF"/>
          <w:insideV w:val="nil"/>
        </w:tcBorders>
        <w:shd w:val="clear" w:color="auto" w:fill="A5A5A5"/>
      </w:tcPr>
    </w:tblStylePr>
    <w:tblStylePr w:type="band1Vert">
      <w:tblPr/>
      <w:tcPr>
        <w:shd w:val="clear" w:color="auto" w:fill="DBDBDB"/>
      </w:tcPr>
    </w:tblStylePr>
    <w:tblStylePr w:type="band1Horz">
      <w:tblPr/>
      <w:tcPr>
        <w:shd w:val="clear" w:color="auto" w:fill="DBDBDB"/>
      </w:tcPr>
    </w:tblStylePr>
  </w:style>
  <w:style w:type="table" w:customStyle="1" w:styleId="Tabladecuadrcula4-nfasis311">
    <w:name w:val="Tabla de cuadrícula 4 - Énfasis 311"/>
    <w:basedOn w:val="Tablanormal"/>
    <w:uiPriority w:val="49"/>
    <w:rsid w:val="00A37BE1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C9C9C9"/>
        <w:left w:val="single" w:sz="4" w:space="0" w:color="C9C9C9"/>
        <w:bottom w:val="single" w:sz="4" w:space="0" w:color="C9C9C9"/>
        <w:right w:val="single" w:sz="4" w:space="0" w:color="C9C9C9"/>
        <w:insideH w:val="single" w:sz="4" w:space="0" w:color="C9C9C9"/>
        <w:insideV w:val="single" w:sz="4" w:space="0" w:color="C9C9C9"/>
      </w:tblBorders>
    </w:tblPr>
    <w:tblStylePr w:type="firstRow">
      <w:rPr>
        <w:b/>
        <w:bCs/>
        <w:color w:val="FFFFFF"/>
      </w:rPr>
      <w:tblPr/>
      <w:tcPr>
        <w:tcBorders>
          <w:top w:val="single" w:sz="4" w:space="0" w:color="A5A5A5"/>
          <w:left w:val="single" w:sz="4" w:space="0" w:color="A5A5A5"/>
          <w:bottom w:val="single" w:sz="4" w:space="0" w:color="A5A5A5"/>
          <w:right w:val="single" w:sz="4" w:space="0" w:color="A5A5A5"/>
          <w:insideH w:val="nil"/>
          <w:insideV w:val="nil"/>
        </w:tcBorders>
        <w:shd w:val="clear" w:color="auto" w:fill="A5A5A5"/>
      </w:tcPr>
    </w:tblStylePr>
    <w:tblStylePr w:type="lastRow">
      <w:rPr>
        <w:b/>
        <w:bCs/>
      </w:rPr>
      <w:tblPr/>
      <w:tcPr>
        <w:tcBorders>
          <w:top w:val="double" w:sz="4" w:space="0" w:color="A5A5A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/>
      </w:tcPr>
    </w:tblStylePr>
    <w:tblStylePr w:type="band1Horz">
      <w:tblPr/>
      <w:tcPr>
        <w:shd w:val="clear" w:color="auto" w:fill="EDEDED"/>
      </w:tcPr>
    </w:tblStylePr>
  </w:style>
  <w:style w:type="table" w:customStyle="1" w:styleId="Tablaconcuadrcula4-nfasis32">
    <w:name w:val="Tabla con cuadrícula 4 - Énfasis 32"/>
    <w:basedOn w:val="Tablanormal"/>
    <w:next w:val="Tablaconcuadrcula4-nfasis3"/>
    <w:uiPriority w:val="49"/>
    <w:rsid w:val="003B6B16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C9C9C9"/>
        <w:left w:val="single" w:sz="4" w:space="0" w:color="C9C9C9"/>
        <w:bottom w:val="single" w:sz="4" w:space="0" w:color="C9C9C9"/>
        <w:right w:val="single" w:sz="4" w:space="0" w:color="C9C9C9"/>
        <w:insideH w:val="single" w:sz="4" w:space="0" w:color="C9C9C9"/>
        <w:insideV w:val="single" w:sz="4" w:space="0" w:color="C9C9C9"/>
      </w:tblBorders>
    </w:tblPr>
    <w:tblStylePr w:type="firstRow">
      <w:rPr>
        <w:b/>
        <w:bCs/>
        <w:color w:val="FFFFFF"/>
      </w:rPr>
      <w:tblPr/>
      <w:tcPr>
        <w:tcBorders>
          <w:top w:val="single" w:sz="4" w:space="0" w:color="A5A5A5"/>
          <w:left w:val="single" w:sz="4" w:space="0" w:color="A5A5A5"/>
          <w:bottom w:val="single" w:sz="4" w:space="0" w:color="A5A5A5"/>
          <w:right w:val="single" w:sz="4" w:space="0" w:color="A5A5A5"/>
          <w:insideH w:val="nil"/>
          <w:insideV w:val="nil"/>
        </w:tcBorders>
        <w:shd w:val="clear" w:color="auto" w:fill="A5A5A5"/>
      </w:tcPr>
    </w:tblStylePr>
    <w:tblStylePr w:type="lastRow">
      <w:rPr>
        <w:b/>
        <w:bCs/>
      </w:rPr>
      <w:tblPr/>
      <w:tcPr>
        <w:tcBorders>
          <w:top w:val="double" w:sz="4" w:space="0" w:color="A5A5A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/>
      </w:tcPr>
    </w:tblStylePr>
    <w:tblStylePr w:type="band1Horz">
      <w:tblPr/>
      <w:tcPr>
        <w:shd w:val="clear" w:color="auto" w:fill="EDEDED"/>
      </w:tcPr>
    </w:tblStylePr>
  </w:style>
  <w:style w:type="table" w:customStyle="1" w:styleId="Tablaconcuadrcula4-nfasis33">
    <w:name w:val="Tabla con cuadrícula 4 - Énfasis 33"/>
    <w:basedOn w:val="Tablanormal"/>
    <w:next w:val="Tablaconcuadrcula4-nfasis3"/>
    <w:uiPriority w:val="49"/>
    <w:rsid w:val="009568B1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C9C9C9"/>
        <w:left w:val="single" w:sz="4" w:space="0" w:color="C9C9C9"/>
        <w:bottom w:val="single" w:sz="4" w:space="0" w:color="C9C9C9"/>
        <w:right w:val="single" w:sz="4" w:space="0" w:color="C9C9C9"/>
        <w:insideH w:val="single" w:sz="4" w:space="0" w:color="C9C9C9"/>
        <w:insideV w:val="single" w:sz="4" w:space="0" w:color="C9C9C9"/>
      </w:tblBorders>
    </w:tblPr>
    <w:tblStylePr w:type="firstRow">
      <w:rPr>
        <w:b/>
        <w:bCs/>
        <w:color w:val="FFFFFF"/>
      </w:rPr>
      <w:tblPr/>
      <w:tcPr>
        <w:tcBorders>
          <w:top w:val="single" w:sz="4" w:space="0" w:color="A5A5A5"/>
          <w:left w:val="single" w:sz="4" w:space="0" w:color="A5A5A5"/>
          <w:bottom w:val="single" w:sz="4" w:space="0" w:color="A5A5A5"/>
          <w:right w:val="single" w:sz="4" w:space="0" w:color="A5A5A5"/>
          <w:insideH w:val="nil"/>
          <w:insideV w:val="nil"/>
        </w:tcBorders>
        <w:shd w:val="clear" w:color="auto" w:fill="A5A5A5"/>
      </w:tcPr>
    </w:tblStylePr>
    <w:tblStylePr w:type="lastRow">
      <w:rPr>
        <w:b/>
        <w:bCs/>
      </w:rPr>
      <w:tblPr/>
      <w:tcPr>
        <w:tcBorders>
          <w:top w:val="double" w:sz="4" w:space="0" w:color="A5A5A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/>
      </w:tcPr>
    </w:tblStylePr>
    <w:tblStylePr w:type="band1Horz">
      <w:tblPr/>
      <w:tcPr>
        <w:shd w:val="clear" w:color="auto" w:fill="EDEDED"/>
      </w:tcPr>
    </w:tblStylePr>
  </w:style>
  <w:style w:type="table" w:customStyle="1" w:styleId="Tablaconcuadrcula5oscura-nfasis32">
    <w:name w:val="Tabla con cuadrícula 5 oscura - Énfasis 32"/>
    <w:basedOn w:val="Tablanormal"/>
    <w:next w:val="Tablaconcuadrcula5oscura-nfasis3"/>
    <w:uiPriority w:val="50"/>
    <w:rsid w:val="009568B1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FFFFFF"/>
        <w:left w:val="single" w:sz="4" w:space="0" w:color="FFFFFF"/>
        <w:bottom w:val="single" w:sz="4" w:space="0" w:color="FFFFFF"/>
        <w:right w:val="single" w:sz="4" w:space="0" w:color="FFFFFF"/>
        <w:insideH w:val="single" w:sz="4" w:space="0" w:color="FFFFFF"/>
        <w:insideV w:val="single" w:sz="4" w:space="0" w:color="FFFFFF"/>
      </w:tblBorders>
    </w:tblPr>
    <w:tcPr>
      <w:shd w:val="clear" w:color="auto" w:fill="EDEDED"/>
    </w:tcPr>
    <w:tblStylePr w:type="firstRow">
      <w:rPr>
        <w:b/>
        <w:bCs/>
        <w:color w:val="FFFFFF"/>
      </w:rPr>
      <w:tblPr/>
      <w:tcPr>
        <w:tcBorders>
          <w:top w:val="single" w:sz="4" w:space="0" w:color="FFFFFF"/>
          <w:left w:val="single" w:sz="4" w:space="0" w:color="FFFFFF"/>
          <w:right w:val="single" w:sz="4" w:space="0" w:color="FFFFFF"/>
          <w:insideH w:val="nil"/>
          <w:insideV w:val="nil"/>
        </w:tcBorders>
        <w:shd w:val="clear" w:color="auto" w:fill="A5A5A5"/>
      </w:tcPr>
    </w:tblStylePr>
    <w:tblStylePr w:type="lastRow">
      <w:rPr>
        <w:b/>
        <w:bCs/>
        <w:color w:val="FFFFFF"/>
      </w:rPr>
      <w:tblPr/>
      <w:tcPr>
        <w:tcBorders>
          <w:left w:val="single" w:sz="4" w:space="0" w:color="FFFFFF"/>
          <w:bottom w:val="single" w:sz="4" w:space="0" w:color="FFFFFF"/>
          <w:right w:val="single" w:sz="4" w:space="0" w:color="FFFFFF"/>
          <w:insideH w:val="nil"/>
          <w:insideV w:val="nil"/>
        </w:tcBorders>
        <w:shd w:val="clear" w:color="auto" w:fill="A5A5A5"/>
      </w:tcPr>
    </w:tblStylePr>
    <w:tblStylePr w:type="firstCol">
      <w:rPr>
        <w:b/>
        <w:bCs/>
        <w:color w:val="FFFFFF"/>
      </w:rPr>
      <w:tblPr/>
      <w:tcPr>
        <w:tcBorders>
          <w:top w:val="single" w:sz="4" w:space="0" w:color="FFFFFF"/>
          <w:left w:val="single" w:sz="4" w:space="0" w:color="FFFFFF"/>
          <w:bottom w:val="single" w:sz="4" w:space="0" w:color="FFFFFF"/>
          <w:insideV w:val="nil"/>
        </w:tcBorders>
        <w:shd w:val="clear" w:color="auto" w:fill="A5A5A5"/>
      </w:tcPr>
    </w:tblStylePr>
    <w:tblStylePr w:type="lastCol">
      <w:rPr>
        <w:b/>
        <w:bCs/>
        <w:color w:val="FFFFFF"/>
      </w:rPr>
      <w:tblPr/>
      <w:tcPr>
        <w:tcBorders>
          <w:top w:val="single" w:sz="4" w:space="0" w:color="FFFFFF"/>
          <w:bottom w:val="single" w:sz="4" w:space="0" w:color="FFFFFF"/>
          <w:right w:val="single" w:sz="4" w:space="0" w:color="FFFFFF"/>
          <w:insideV w:val="nil"/>
        </w:tcBorders>
        <w:shd w:val="clear" w:color="auto" w:fill="A5A5A5"/>
      </w:tcPr>
    </w:tblStylePr>
    <w:tblStylePr w:type="band1Vert">
      <w:tblPr/>
      <w:tcPr>
        <w:shd w:val="clear" w:color="auto" w:fill="DBDBDB"/>
      </w:tcPr>
    </w:tblStylePr>
    <w:tblStylePr w:type="band1Horz">
      <w:tblPr/>
      <w:tcPr>
        <w:shd w:val="clear" w:color="auto" w:fill="DBDBDB"/>
      </w:tcPr>
    </w:tblStylePr>
  </w:style>
  <w:style w:type="table" w:customStyle="1" w:styleId="Tabladecuadrcula4-nfasis312">
    <w:name w:val="Tabla de cuadrícula 4 - Énfasis 312"/>
    <w:basedOn w:val="Tablanormal"/>
    <w:uiPriority w:val="49"/>
    <w:rsid w:val="009568B1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C9C9C9"/>
        <w:left w:val="single" w:sz="4" w:space="0" w:color="C9C9C9"/>
        <w:bottom w:val="single" w:sz="4" w:space="0" w:color="C9C9C9"/>
        <w:right w:val="single" w:sz="4" w:space="0" w:color="C9C9C9"/>
        <w:insideH w:val="single" w:sz="4" w:space="0" w:color="C9C9C9"/>
        <w:insideV w:val="single" w:sz="4" w:space="0" w:color="C9C9C9"/>
      </w:tblBorders>
    </w:tblPr>
    <w:tblStylePr w:type="firstRow">
      <w:rPr>
        <w:b/>
        <w:bCs/>
        <w:color w:val="FFFFFF"/>
      </w:rPr>
      <w:tblPr/>
      <w:tcPr>
        <w:tcBorders>
          <w:top w:val="single" w:sz="4" w:space="0" w:color="A5A5A5"/>
          <w:left w:val="single" w:sz="4" w:space="0" w:color="A5A5A5"/>
          <w:bottom w:val="single" w:sz="4" w:space="0" w:color="A5A5A5"/>
          <w:right w:val="single" w:sz="4" w:space="0" w:color="A5A5A5"/>
          <w:insideH w:val="nil"/>
          <w:insideV w:val="nil"/>
        </w:tcBorders>
        <w:shd w:val="clear" w:color="auto" w:fill="A5A5A5"/>
      </w:tcPr>
    </w:tblStylePr>
    <w:tblStylePr w:type="lastRow">
      <w:rPr>
        <w:b/>
        <w:bCs/>
      </w:rPr>
      <w:tblPr/>
      <w:tcPr>
        <w:tcBorders>
          <w:top w:val="double" w:sz="4" w:space="0" w:color="A5A5A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/>
      </w:tcPr>
    </w:tblStylePr>
    <w:tblStylePr w:type="band1Horz">
      <w:tblPr/>
      <w:tcPr>
        <w:shd w:val="clear" w:color="auto" w:fill="EDEDED"/>
      </w:tcPr>
    </w:tblStylePr>
  </w:style>
  <w:style w:type="paragraph" w:styleId="TDC1">
    <w:name w:val="toc 1"/>
    <w:basedOn w:val="Normal"/>
    <w:next w:val="Normal"/>
    <w:autoRedefine/>
    <w:uiPriority w:val="39"/>
    <w:unhideWhenUsed/>
    <w:rsid w:val="00C42CC9"/>
    <w:pPr>
      <w:spacing w:after="100"/>
    </w:pPr>
  </w:style>
  <w:style w:type="paragraph" w:styleId="TDC2">
    <w:name w:val="toc 2"/>
    <w:basedOn w:val="Normal"/>
    <w:next w:val="Normal"/>
    <w:autoRedefine/>
    <w:uiPriority w:val="39"/>
    <w:unhideWhenUsed/>
    <w:rsid w:val="00C42CC9"/>
    <w:pPr>
      <w:spacing w:after="100"/>
      <w:ind w:left="200"/>
    </w:pPr>
  </w:style>
  <w:style w:type="paragraph" w:styleId="TDC3">
    <w:name w:val="toc 3"/>
    <w:basedOn w:val="Normal"/>
    <w:next w:val="Normal"/>
    <w:autoRedefine/>
    <w:uiPriority w:val="39"/>
    <w:unhideWhenUsed/>
    <w:rsid w:val="00C42CC9"/>
    <w:pPr>
      <w:spacing w:after="100"/>
      <w:ind w:left="400"/>
    </w:pPr>
  </w:style>
  <w:style w:type="character" w:styleId="Hipervnculo">
    <w:name w:val="Hyperlink"/>
    <w:basedOn w:val="Fuentedeprrafopredeter"/>
    <w:uiPriority w:val="99"/>
    <w:unhideWhenUsed/>
    <w:rsid w:val="00C42CC9"/>
    <w:rPr>
      <w:color w:val="0563C1" w:themeColor="hyperlink"/>
      <w:u w:val="single"/>
    </w:rPr>
  </w:style>
  <w:style w:type="numbering" w:customStyle="1" w:styleId="Sinlista2">
    <w:name w:val="Sin lista2"/>
    <w:next w:val="Sinlista"/>
    <w:uiPriority w:val="99"/>
    <w:semiHidden/>
    <w:unhideWhenUsed/>
    <w:rsid w:val="006F3A02"/>
  </w:style>
  <w:style w:type="table" w:customStyle="1" w:styleId="Tablaconcuadrcula4-nfasis11">
    <w:name w:val="Tabla con cuadrícula 4 - Énfasis 11"/>
    <w:basedOn w:val="Tablanormal"/>
    <w:next w:val="Tablaconcuadrcula4-nfasis1"/>
    <w:uiPriority w:val="49"/>
    <w:rsid w:val="006F3A02"/>
    <w:pPr>
      <w:spacing w:after="0" w:line="240" w:lineRule="auto"/>
    </w:pPr>
    <w:rPr>
      <w:rFonts w:eastAsiaTheme="minorEastAsia"/>
    </w:rPr>
    <w:tblPr>
      <w:tblStyleRowBandSize w:val="1"/>
      <w:tblStyleColBandSize w:val="1"/>
      <w:tblBorders>
        <w:top w:val="single" w:sz="4" w:space="0" w:color="8EAADB" w:themeColor="accent1" w:themeTint="99"/>
        <w:left w:val="single" w:sz="4" w:space="0" w:color="8EAADB" w:themeColor="accent1" w:themeTint="99"/>
        <w:bottom w:val="single" w:sz="4" w:space="0" w:color="8EAADB" w:themeColor="accent1" w:themeTint="99"/>
        <w:right w:val="single" w:sz="4" w:space="0" w:color="8EAADB" w:themeColor="accent1" w:themeTint="99"/>
        <w:insideH w:val="single" w:sz="4" w:space="0" w:color="8EAADB" w:themeColor="accent1" w:themeTint="99"/>
        <w:insideV w:val="single" w:sz="4" w:space="0" w:color="8EAADB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472C4" w:themeColor="accent1"/>
          <w:left w:val="single" w:sz="4" w:space="0" w:color="4472C4" w:themeColor="accent1"/>
          <w:bottom w:val="single" w:sz="4" w:space="0" w:color="4472C4" w:themeColor="accent1"/>
          <w:right w:val="single" w:sz="4" w:space="0" w:color="4472C4" w:themeColor="accent1"/>
          <w:insideH w:val="nil"/>
          <w:insideV w:val="nil"/>
        </w:tcBorders>
        <w:shd w:val="clear" w:color="auto" w:fill="4472C4" w:themeFill="accent1"/>
      </w:tcPr>
    </w:tblStylePr>
    <w:tblStylePr w:type="lastRow">
      <w:rPr>
        <w:b/>
        <w:bCs/>
      </w:rPr>
      <w:tblPr/>
      <w:tcPr>
        <w:tcBorders>
          <w:top w:val="double" w:sz="4" w:space="0" w:color="4472C4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9E2F3" w:themeFill="accent1" w:themeFillTint="33"/>
      </w:tcPr>
    </w:tblStylePr>
    <w:tblStylePr w:type="band1Horz">
      <w:tblPr/>
      <w:tcPr>
        <w:shd w:val="clear" w:color="auto" w:fill="D9E2F3" w:themeFill="accent1" w:themeFillTint="33"/>
      </w:tcPr>
    </w:tblStylePr>
  </w:style>
  <w:style w:type="table" w:customStyle="1" w:styleId="Tablanormal12">
    <w:name w:val="Tabla normal 12"/>
    <w:basedOn w:val="Tablanormal"/>
    <w:next w:val="Tablanormal1"/>
    <w:uiPriority w:val="41"/>
    <w:rsid w:val="006F3A02"/>
    <w:pPr>
      <w:spacing w:after="0" w:line="240" w:lineRule="auto"/>
    </w:pPr>
    <w:rPr>
      <w:rFonts w:eastAsiaTheme="minorEastAsia"/>
      <w:lang w:val="es-MX"/>
    </w:r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Tablaconcuadrcula4">
    <w:name w:val="Tabla con cuadrícula4"/>
    <w:basedOn w:val="Tablanormal"/>
    <w:next w:val="Tablaconcuadrcula"/>
    <w:uiPriority w:val="39"/>
    <w:rsid w:val="006F3A02"/>
    <w:pPr>
      <w:spacing w:after="0" w:line="240" w:lineRule="auto"/>
    </w:pPr>
    <w:rPr>
      <w:rFonts w:eastAsiaTheme="minorEastAsia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aconcuadrcula2-nfasis11">
    <w:name w:val="Tabla con cuadrícula 2 - Énfasis 11"/>
    <w:basedOn w:val="Tablanormal"/>
    <w:next w:val="Tablaconcuadrcula2-nfasis1"/>
    <w:uiPriority w:val="47"/>
    <w:rsid w:val="006F3A02"/>
    <w:pPr>
      <w:spacing w:after="0" w:line="240" w:lineRule="auto"/>
    </w:pPr>
    <w:rPr>
      <w:rFonts w:eastAsiaTheme="minorEastAsia"/>
    </w:rPr>
    <w:tblPr>
      <w:tblStyleRowBandSize w:val="1"/>
      <w:tblStyleColBandSize w:val="1"/>
      <w:tblBorders>
        <w:top w:val="single" w:sz="2" w:space="0" w:color="8EAADB" w:themeColor="accent1" w:themeTint="99"/>
        <w:bottom w:val="single" w:sz="2" w:space="0" w:color="8EAADB" w:themeColor="accent1" w:themeTint="99"/>
        <w:insideH w:val="single" w:sz="2" w:space="0" w:color="8EAADB" w:themeColor="accent1" w:themeTint="99"/>
        <w:insideV w:val="single" w:sz="2" w:space="0" w:color="8EAADB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EAADB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EAADB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9E2F3" w:themeFill="accent1" w:themeFillTint="33"/>
      </w:tcPr>
    </w:tblStylePr>
    <w:tblStylePr w:type="band1Horz">
      <w:tblPr/>
      <w:tcPr>
        <w:shd w:val="clear" w:color="auto" w:fill="D9E2F3" w:themeFill="accent1" w:themeFillTint="33"/>
      </w:tcPr>
    </w:tblStylePr>
  </w:style>
  <w:style w:type="table" w:customStyle="1" w:styleId="Tabladelista3-nfasis61">
    <w:name w:val="Tabla de lista 3 - Énfasis 61"/>
    <w:basedOn w:val="Tablanormal"/>
    <w:next w:val="Tabladelista3-nfasis6"/>
    <w:uiPriority w:val="48"/>
    <w:rsid w:val="006F3A02"/>
    <w:pPr>
      <w:spacing w:after="0" w:line="240" w:lineRule="auto"/>
    </w:pPr>
    <w:rPr>
      <w:rFonts w:eastAsiaTheme="minorEastAsia"/>
    </w:rPr>
    <w:tblPr>
      <w:tblStyleRowBandSize w:val="1"/>
      <w:tblStyleColBandSize w:val="1"/>
      <w:tblBorders>
        <w:top w:val="single" w:sz="4" w:space="0" w:color="70AD47" w:themeColor="accent6"/>
        <w:left w:val="single" w:sz="4" w:space="0" w:color="70AD47" w:themeColor="accent6"/>
        <w:bottom w:val="single" w:sz="4" w:space="0" w:color="70AD47" w:themeColor="accent6"/>
        <w:right w:val="single" w:sz="4" w:space="0" w:color="70AD47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0AD47" w:themeFill="accent6"/>
      </w:tcPr>
    </w:tblStylePr>
    <w:tblStylePr w:type="lastRow">
      <w:rPr>
        <w:b/>
        <w:bCs/>
      </w:rPr>
      <w:tblPr/>
      <w:tcPr>
        <w:tcBorders>
          <w:top w:val="double" w:sz="4" w:space="0" w:color="70AD47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0AD47" w:themeColor="accent6"/>
          <w:right w:val="single" w:sz="4" w:space="0" w:color="70AD47" w:themeColor="accent6"/>
        </w:tcBorders>
      </w:tcPr>
    </w:tblStylePr>
    <w:tblStylePr w:type="band1Horz">
      <w:tblPr/>
      <w:tcPr>
        <w:tcBorders>
          <w:top w:val="single" w:sz="4" w:space="0" w:color="70AD47" w:themeColor="accent6"/>
          <w:bottom w:val="single" w:sz="4" w:space="0" w:color="70AD47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0AD47" w:themeColor="accent6"/>
          <w:left w:val="nil"/>
        </w:tcBorders>
      </w:tcPr>
    </w:tblStylePr>
    <w:tblStylePr w:type="swCell">
      <w:tblPr/>
      <w:tcPr>
        <w:tcBorders>
          <w:top w:val="double" w:sz="4" w:space="0" w:color="70AD47" w:themeColor="accent6"/>
          <w:right w:val="nil"/>
        </w:tcBorders>
      </w:tcPr>
    </w:tblStylePr>
  </w:style>
  <w:style w:type="table" w:customStyle="1" w:styleId="Tablaconcuadrcula2-nfasis31">
    <w:name w:val="Tabla con cuadrícula 2 - Énfasis 31"/>
    <w:basedOn w:val="Tablanormal"/>
    <w:next w:val="Tablaconcuadrcula2-nfasis3"/>
    <w:uiPriority w:val="47"/>
    <w:rsid w:val="006F3A02"/>
    <w:pPr>
      <w:spacing w:after="0" w:line="240" w:lineRule="auto"/>
    </w:pPr>
    <w:rPr>
      <w:rFonts w:eastAsiaTheme="minorEastAsia"/>
    </w:rPr>
    <w:tblPr>
      <w:tblStyleRowBandSize w:val="1"/>
      <w:tblStyleColBandSize w:val="1"/>
      <w:tblBorders>
        <w:top w:val="single" w:sz="2" w:space="0" w:color="C9C9C9" w:themeColor="accent3" w:themeTint="99"/>
        <w:bottom w:val="single" w:sz="2" w:space="0" w:color="C9C9C9" w:themeColor="accent3" w:themeTint="99"/>
        <w:insideH w:val="single" w:sz="2" w:space="0" w:color="C9C9C9" w:themeColor="accent3" w:themeTint="99"/>
        <w:insideV w:val="single" w:sz="2" w:space="0" w:color="C9C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9C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9C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customStyle="1" w:styleId="Tablaconcuadrcula11">
    <w:name w:val="Tabla con cuadrícula11"/>
    <w:basedOn w:val="Tablanormal"/>
    <w:next w:val="Tablaconcuadrcula"/>
    <w:uiPriority w:val="39"/>
    <w:rsid w:val="006F3A02"/>
    <w:pPr>
      <w:spacing w:after="0" w:line="240" w:lineRule="auto"/>
    </w:pPr>
    <w:rPr>
      <w:rFonts w:eastAsiaTheme="minorEastAsia"/>
      <w:lang w:val="es-MX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aconcuadrcula4-nfasis34">
    <w:name w:val="Tabla con cuadrícula 4 - Énfasis 34"/>
    <w:basedOn w:val="Tablanormal"/>
    <w:next w:val="Tablaconcuadrcula4-nfasis3"/>
    <w:uiPriority w:val="49"/>
    <w:rsid w:val="006F3A02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  <w:insideV w:val="single" w:sz="4" w:space="0" w:color="C9C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5A5" w:themeColor="accent3"/>
          <w:left w:val="single" w:sz="4" w:space="0" w:color="A5A5A5" w:themeColor="accent3"/>
          <w:bottom w:val="single" w:sz="4" w:space="0" w:color="A5A5A5" w:themeColor="accent3"/>
          <w:right w:val="single" w:sz="4" w:space="0" w:color="A5A5A5" w:themeColor="accent3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A5A5A5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customStyle="1" w:styleId="Tabladelista4-nfasis33">
    <w:name w:val="Tabla de lista 4 - Énfasis 33"/>
    <w:basedOn w:val="Tablanormal"/>
    <w:next w:val="Tabladelista4-nfasis3"/>
    <w:uiPriority w:val="49"/>
    <w:rsid w:val="006F3A02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5A5" w:themeColor="accent3"/>
          <w:left w:val="single" w:sz="4" w:space="0" w:color="A5A5A5" w:themeColor="accent3"/>
          <w:bottom w:val="single" w:sz="4" w:space="0" w:color="A5A5A5" w:themeColor="accent3"/>
          <w:right w:val="single" w:sz="4" w:space="0" w:color="A5A5A5" w:themeColor="accent3"/>
          <w:insideH w:val="nil"/>
        </w:tcBorders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C9C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customStyle="1" w:styleId="Tablaconcuadrcula5oscura-nfasis33">
    <w:name w:val="Tabla con cuadrícula 5 oscura - Énfasis 33"/>
    <w:basedOn w:val="Tablanormal"/>
    <w:next w:val="Tablaconcuadrcula5oscura-nfasis3"/>
    <w:uiPriority w:val="50"/>
    <w:rsid w:val="006F3A02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ED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5A5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5A5A5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5A5A5" w:themeFill="accent3"/>
      </w:tcPr>
    </w:tblStylePr>
    <w:tblStylePr w:type="band1Vert">
      <w:tblPr/>
      <w:tcPr>
        <w:shd w:val="clear" w:color="auto" w:fill="DBDBDB" w:themeFill="accent3" w:themeFillTint="66"/>
      </w:tcPr>
    </w:tblStylePr>
    <w:tblStylePr w:type="band1Horz">
      <w:tblPr/>
      <w:tcPr>
        <w:shd w:val="clear" w:color="auto" w:fill="DBDBDB" w:themeFill="accent3" w:themeFillTint="66"/>
      </w:tcPr>
    </w:tblStylePr>
  </w:style>
  <w:style w:type="numbering" w:customStyle="1" w:styleId="Sinlista11">
    <w:name w:val="Sin lista11"/>
    <w:next w:val="Sinlista"/>
    <w:uiPriority w:val="99"/>
    <w:semiHidden/>
    <w:unhideWhenUsed/>
    <w:rsid w:val="006F3A02"/>
  </w:style>
  <w:style w:type="table" w:customStyle="1" w:styleId="Tablaconcuadrcula21">
    <w:name w:val="Tabla con cuadrícula21"/>
    <w:basedOn w:val="Tablanormal"/>
    <w:next w:val="Tablaconcuadrcula"/>
    <w:uiPriority w:val="39"/>
    <w:rsid w:val="006F3A02"/>
    <w:pPr>
      <w:spacing w:after="0" w:line="240" w:lineRule="auto"/>
    </w:pPr>
    <w:rPr>
      <w:rFonts w:eastAsiaTheme="minorEastAsia"/>
      <w:sz w:val="21"/>
      <w:szCs w:val="21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aconcuadrcula6concolores-nfasis31">
    <w:name w:val="Tabla con cuadrícula 6 con colores - Énfasis 31"/>
    <w:basedOn w:val="Tablanormal"/>
    <w:next w:val="Tablaconcuadrcula6concolores-nfasis3"/>
    <w:uiPriority w:val="51"/>
    <w:rsid w:val="006F3A02"/>
    <w:pPr>
      <w:spacing w:after="0" w:line="240" w:lineRule="auto"/>
    </w:pPr>
    <w:rPr>
      <w:rFonts w:eastAsiaTheme="minorEastAsia"/>
      <w:color w:val="7B7B7B" w:themeColor="accent3" w:themeShade="BF"/>
      <w:sz w:val="21"/>
      <w:szCs w:val="21"/>
    </w:r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  <w:insideV w:val="single" w:sz="4" w:space="0" w:color="C9C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9C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9C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customStyle="1" w:styleId="Tablanormal111">
    <w:name w:val="Tabla normal 111"/>
    <w:basedOn w:val="Tablanormal"/>
    <w:next w:val="Tablanormal1"/>
    <w:uiPriority w:val="41"/>
    <w:rsid w:val="006F3A02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Tabladecuadrcula4-nfasis313">
    <w:name w:val="Tabla de cuadrícula 4 - Énfasis 313"/>
    <w:basedOn w:val="Tablanormal"/>
    <w:next w:val="Tablaconcuadrcula4-nfasis3"/>
    <w:uiPriority w:val="49"/>
    <w:rsid w:val="006F3A02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  <w:insideV w:val="single" w:sz="4" w:space="0" w:color="C9C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5A5" w:themeColor="accent3"/>
          <w:left w:val="single" w:sz="4" w:space="0" w:color="A5A5A5" w:themeColor="accent3"/>
          <w:bottom w:val="single" w:sz="4" w:space="0" w:color="A5A5A5" w:themeColor="accent3"/>
          <w:right w:val="single" w:sz="4" w:space="0" w:color="A5A5A5" w:themeColor="accent3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A5A5A5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customStyle="1" w:styleId="Tabladelista3-nfasis31">
    <w:name w:val="Tabla de lista 3 - Énfasis 31"/>
    <w:basedOn w:val="Tablanormal"/>
    <w:next w:val="Tabladelista3-nfasis3"/>
    <w:uiPriority w:val="48"/>
    <w:rsid w:val="006F3A02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A5A5A5" w:themeColor="accent3"/>
        <w:left w:val="single" w:sz="4" w:space="0" w:color="A5A5A5" w:themeColor="accent3"/>
        <w:bottom w:val="single" w:sz="4" w:space="0" w:color="A5A5A5" w:themeColor="accent3"/>
        <w:right w:val="single" w:sz="4" w:space="0" w:color="A5A5A5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A5A5A5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5A5A5" w:themeColor="accent3"/>
          <w:right w:val="single" w:sz="4" w:space="0" w:color="A5A5A5" w:themeColor="accent3"/>
        </w:tcBorders>
      </w:tcPr>
    </w:tblStylePr>
    <w:tblStylePr w:type="band1Horz">
      <w:tblPr/>
      <w:tcPr>
        <w:tcBorders>
          <w:top w:val="single" w:sz="4" w:space="0" w:color="A5A5A5" w:themeColor="accent3"/>
          <w:bottom w:val="single" w:sz="4" w:space="0" w:color="A5A5A5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5A5A5" w:themeColor="accent3"/>
          <w:left w:val="nil"/>
        </w:tcBorders>
      </w:tcPr>
    </w:tblStylePr>
    <w:tblStylePr w:type="swCell">
      <w:tblPr/>
      <w:tcPr>
        <w:tcBorders>
          <w:top w:val="double" w:sz="4" w:space="0" w:color="A5A5A5" w:themeColor="accent3"/>
          <w:right w:val="nil"/>
        </w:tcBorders>
      </w:tcPr>
    </w:tblStylePr>
  </w:style>
  <w:style w:type="table" w:customStyle="1" w:styleId="Tabladelista4-nfasis311">
    <w:name w:val="Tabla de lista 4 - Énfasis 311"/>
    <w:basedOn w:val="Tablanormal"/>
    <w:next w:val="Tabladelista4-nfasis3"/>
    <w:uiPriority w:val="49"/>
    <w:rsid w:val="006F3A02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5A5" w:themeColor="accent3"/>
          <w:left w:val="single" w:sz="4" w:space="0" w:color="A5A5A5" w:themeColor="accent3"/>
          <w:bottom w:val="single" w:sz="4" w:space="0" w:color="A5A5A5" w:themeColor="accent3"/>
          <w:right w:val="single" w:sz="4" w:space="0" w:color="A5A5A5" w:themeColor="accent3"/>
          <w:insideH w:val="nil"/>
        </w:tcBorders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C9C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customStyle="1" w:styleId="Tabladecuadrcula5oscura-nfasis311">
    <w:name w:val="Tabla de cuadrícula 5 oscura - Énfasis 311"/>
    <w:basedOn w:val="Tablanormal"/>
    <w:next w:val="Tablaconcuadrcula5oscura-nfasis3"/>
    <w:uiPriority w:val="50"/>
    <w:rsid w:val="006F3A02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ED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5A5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5A5A5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5A5A5" w:themeFill="accent3"/>
      </w:tcPr>
    </w:tblStylePr>
    <w:tblStylePr w:type="band1Vert">
      <w:tblPr/>
      <w:tcPr>
        <w:shd w:val="clear" w:color="auto" w:fill="DBDBDB" w:themeFill="accent3" w:themeFillTint="66"/>
      </w:tcPr>
    </w:tblStylePr>
    <w:tblStylePr w:type="band1Horz">
      <w:tblPr/>
      <w:tcPr>
        <w:shd w:val="clear" w:color="auto" w:fill="DBDBDB" w:themeFill="accent3" w:themeFillTint="66"/>
      </w:tcPr>
    </w:tblStylePr>
  </w:style>
  <w:style w:type="table" w:customStyle="1" w:styleId="Tabladecuadrcula4-nfasis321">
    <w:name w:val="Tabla de cuadrícula 4 - Énfasis 321"/>
    <w:basedOn w:val="Tablanormal"/>
    <w:next w:val="Tablaconcuadrcula4-nfasis3"/>
    <w:uiPriority w:val="49"/>
    <w:rsid w:val="006F3A02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  <w:insideV w:val="single" w:sz="4" w:space="0" w:color="C9C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5A5" w:themeColor="accent3"/>
          <w:left w:val="single" w:sz="4" w:space="0" w:color="A5A5A5" w:themeColor="accent3"/>
          <w:bottom w:val="single" w:sz="4" w:space="0" w:color="A5A5A5" w:themeColor="accent3"/>
          <w:right w:val="single" w:sz="4" w:space="0" w:color="A5A5A5" w:themeColor="accent3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A5A5A5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customStyle="1" w:styleId="Tabladecuadrcula4-nfasis331">
    <w:name w:val="Tabla de cuadrícula 4 - Énfasis 331"/>
    <w:basedOn w:val="Tablanormal"/>
    <w:next w:val="Tablaconcuadrcula4-nfasis3"/>
    <w:uiPriority w:val="49"/>
    <w:rsid w:val="006F3A02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  <w:insideV w:val="single" w:sz="4" w:space="0" w:color="C9C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5A5" w:themeColor="accent3"/>
          <w:left w:val="single" w:sz="4" w:space="0" w:color="A5A5A5" w:themeColor="accent3"/>
          <w:bottom w:val="single" w:sz="4" w:space="0" w:color="A5A5A5" w:themeColor="accent3"/>
          <w:right w:val="single" w:sz="4" w:space="0" w:color="A5A5A5" w:themeColor="accent3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A5A5A5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  <w:style w:type="table" w:customStyle="1" w:styleId="Tabladecuadrcula5oscura-nfasis321">
    <w:name w:val="Tabla de cuadrícula 5 oscura - Énfasis 321"/>
    <w:basedOn w:val="Tablanormal"/>
    <w:next w:val="Tablaconcuadrcula5oscura-nfasis3"/>
    <w:uiPriority w:val="50"/>
    <w:rsid w:val="006F3A02"/>
    <w:pPr>
      <w:spacing w:after="0" w:line="240" w:lineRule="auto"/>
    </w:pPr>
    <w:rPr>
      <w:rFonts w:eastAsiaTheme="minorEastAsia"/>
      <w:sz w:val="21"/>
      <w:szCs w:val="21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ED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5A5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5A5A5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5A5A5" w:themeFill="accent3"/>
      </w:tcPr>
    </w:tblStylePr>
    <w:tblStylePr w:type="band1Vert">
      <w:tblPr/>
      <w:tcPr>
        <w:shd w:val="clear" w:color="auto" w:fill="DBDBDB" w:themeFill="accent3" w:themeFillTint="66"/>
      </w:tcPr>
    </w:tblStylePr>
    <w:tblStylePr w:type="band1Horz">
      <w:tblPr/>
      <w:tcPr>
        <w:shd w:val="clear" w:color="auto" w:fill="DBDBDB" w:themeFill="accent3" w:themeFillTint="66"/>
      </w:tcPr>
    </w:tblStylePr>
  </w:style>
  <w:style w:type="table" w:customStyle="1" w:styleId="Tablaconcuadrcula31">
    <w:name w:val="Tabla con cuadrícula31"/>
    <w:basedOn w:val="Tablanormal"/>
    <w:next w:val="Tablaconcuadrcula"/>
    <w:uiPriority w:val="39"/>
    <w:rsid w:val="006F3A02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aconcuadrcula4-nfasis311">
    <w:name w:val="Tabla con cuadrícula 4 - Énfasis 311"/>
    <w:basedOn w:val="Tablanormal"/>
    <w:next w:val="Tablaconcuadrcula4-nfasis3"/>
    <w:uiPriority w:val="49"/>
    <w:rsid w:val="006F3A02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C9C9C9"/>
        <w:left w:val="single" w:sz="4" w:space="0" w:color="C9C9C9"/>
        <w:bottom w:val="single" w:sz="4" w:space="0" w:color="C9C9C9"/>
        <w:right w:val="single" w:sz="4" w:space="0" w:color="C9C9C9"/>
        <w:insideH w:val="single" w:sz="4" w:space="0" w:color="C9C9C9"/>
        <w:insideV w:val="single" w:sz="4" w:space="0" w:color="C9C9C9"/>
      </w:tblBorders>
    </w:tblPr>
    <w:tblStylePr w:type="firstRow">
      <w:rPr>
        <w:b/>
        <w:bCs/>
        <w:color w:val="FFFFFF"/>
      </w:rPr>
      <w:tblPr/>
      <w:tcPr>
        <w:tcBorders>
          <w:top w:val="single" w:sz="4" w:space="0" w:color="A5A5A5"/>
          <w:left w:val="single" w:sz="4" w:space="0" w:color="A5A5A5"/>
          <w:bottom w:val="single" w:sz="4" w:space="0" w:color="A5A5A5"/>
          <w:right w:val="single" w:sz="4" w:space="0" w:color="A5A5A5"/>
          <w:insideH w:val="nil"/>
          <w:insideV w:val="nil"/>
        </w:tcBorders>
        <w:shd w:val="clear" w:color="auto" w:fill="A5A5A5"/>
      </w:tcPr>
    </w:tblStylePr>
    <w:tblStylePr w:type="lastRow">
      <w:rPr>
        <w:b/>
        <w:bCs/>
      </w:rPr>
      <w:tblPr/>
      <w:tcPr>
        <w:tcBorders>
          <w:top w:val="double" w:sz="4" w:space="0" w:color="A5A5A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/>
      </w:tcPr>
    </w:tblStylePr>
    <w:tblStylePr w:type="band1Horz">
      <w:tblPr/>
      <w:tcPr>
        <w:shd w:val="clear" w:color="auto" w:fill="EDEDED"/>
      </w:tcPr>
    </w:tblStylePr>
  </w:style>
  <w:style w:type="table" w:customStyle="1" w:styleId="Tabladelista4-nfasis321">
    <w:name w:val="Tabla de lista 4 - Énfasis 321"/>
    <w:basedOn w:val="Tablanormal"/>
    <w:next w:val="Tabladelista4-nfasis3"/>
    <w:uiPriority w:val="49"/>
    <w:rsid w:val="006F3A02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C9C9C9"/>
        <w:left w:val="single" w:sz="4" w:space="0" w:color="C9C9C9"/>
        <w:bottom w:val="single" w:sz="4" w:space="0" w:color="C9C9C9"/>
        <w:right w:val="single" w:sz="4" w:space="0" w:color="C9C9C9"/>
        <w:insideH w:val="single" w:sz="4" w:space="0" w:color="C9C9C9"/>
      </w:tblBorders>
    </w:tblPr>
    <w:tblStylePr w:type="firstRow">
      <w:rPr>
        <w:b/>
        <w:bCs/>
        <w:color w:val="FFFFFF"/>
      </w:rPr>
      <w:tblPr/>
      <w:tcPr>
        <w:tcBorders>
          <w:top w:val="single" w:sz="4" w:space="0" w:color="A5A5A5"/>
          <w:left w:val="single" w:sz="4" w:space="0" w:color="A5A5A5"/>
          <w:bottom w:val="single" w:sz="4" w:space="0" w:color="A5A5A5"/>
          <w:right w:val="single" w:sz="4" w:space="0" w:color="A5A5A5"/>
          <w:insideH w:val="nil"/>
        </w:tcBorders>
        <w:shd w:val="clear" w:color="auto" w:fill="A5A5A5"/>
      </w:tcPr>
    </w:tblStylePr>
    <w:tblStylePr w:type="lastRow">
      <w:rPr>
        <w:b/>
        <w:bCs/>
      </w:rPr>
      <w:tblPr/>
      <w:tcPr>
        <w:tcBorders>
          <w:top w:val="double" w:sz="4" w:space="0" w:color="C9C9C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/>
      </w:tcPr>
    </w:tblStylePr>
    <w:tblStylePr w:type="band1Horz">
      <w:tblPr/>
      <w:tcPr>
        <w:shd w:val="clear" w:color="auto" w:fill="EDEDED"/>
      </w:tcPr>
    </w:tblStylePr>
  </w:style>
  <w:style w:type="table" w:customStyle="1" w:styleId="Tablaconcuadrcula5oscura-nfasis311">
    <w:name w:val="Tabla con cuadrícula 5 oscura - Énfasis 311"/>
    <w:basedOn w:val="Tablanormal"/>
    <w:next w:val="Tablaconcuadrcula5oscura-nfasis3"/>
    <w:uiPriority w:val="50"/>
    <w:rsid w:val="006F3A02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FFFFFF"/>
        <w:left w:val="single" w:sz="4" w:space="0" w:color="FFFFFF"/>
        <w:bottom w:val="single" w:sz="4" w:space="0" w:color="FFFFFF"/>
        <w:right w:val="single" w:sz="4" w:space="0" w:color="FFFFFF"/>
        <w:insideH w:val="single" w:sz="4" w:space="0" w:color="FFFFFF"/>
        <w:insideV w:val="single" w:sz="4" w:space="0" w:color="FFFFFF"/>
      </w:tblBorders>
    </w:tblPr>
    <w:tcPr>
      <w:shd w:val="clear" w:color="auto" w:fill="EDEDED"/>
    </w:tcPr>
    <w:tblStylePr w:type="firstRow">
      <w:rPr>
        <w:b/>
        <w:bCs/>
        <w:color w:val="FFFFFF"/>
      </w:rPr>
      <w:tblPr/>
      <w:tcPr>
        <w:tcBorders>
          <w:top w:val="single" w:sz="4" w:space="0" w:color="FFFFFF"/>
          <w:left w:val="single" w:sz="4" w:space="0" w:color="FFFFFF"/>
          <w:right w:val="single" w:sz="4" w:space="0" w:color="FFFFFF"/>
          <w:insideH w:val="nil"/>
          <w:insideV w:val="nil"/>
        </w:tcBorders>
        <w:shd w:val="clear" w:color="auto" w:fill="A5A5A5"/>
      </w:tcPr>
    </w:tblStylePr>
    <w:tblStylePr w:type="lastRow">
      <w:rPr>
        <w:b/>
        <w:bCs/>
        <w:color w:val="FFFFFF"/>
      </w:rPr>
      <w:tblPr/>
      <w:tcPr>
        <w:tcBorders>
          <w:left w:val="single" w:sz="4" w:space="0" w:color="FFFFFF"/>
          <w:bottom w:val="single" w:sz="4" w:space="0" w:color="FFFFFF"/>
          <w:right w:val="single" w:sz="4" w:space="0" w:color="FFFFFF"/>
          <w:insideH w:val="nil"/>
          <w:insideV w:val="nil"/>
        </w:tcBorders>
        <w:shd w:val="clear" w:color="auto" w:fill="A5A5A5"/>
      </w:tcPr>
    </w:tblStylePr>
    <w:tblStylePr w:type="firstCol">
      <w:rPr>
        <w:b/>
        <w:bCs/>
        <w:color w:val="FFFFFF"/>
      </w:rPr>
      <w:tblPr/>
      <w:tcPr>
        <w:tcBorders>
          <w:top w:val="single" w:sz="4" w:space="0" w:color="FFFFFF"/>
          <w:left w:val="single" w:sz="4" w:space="0" w:color="FFFFFF"/>
          <w:bottom w:val="single" w:sz="4" w:space="0" w:color="FFFFFF"/>
          <w:insideV w:val="nil"/>
        </w:tcBorders>
        <w:shd w:val="clear" w:color="auto" w:fill="A5A5A5"/>
      </w:tcPr>
    </w:tblStylePr>
    <w:tblStylePr w:type="lastCol">
      <w:rPr>
        <w:b/>
        <w:bCs/>
        <w:color w:val="FFFFFF"/>
      </w:rPr>
      <w:tblPr/>
      <w:tcPr>
        <w:tcBorders>
          <w:top w:val="single" w:sz="4" w:space="0" w:color="FFFFFF"/>
          <w:bottom w:val="single" w:sz="4" w:space="0" w:color="FFFFFF"/>
          <w:right w:val="single" w:sz="4" w:space="0" w:color="FFFFFF"/>
          <w:insideV w:val="nil"/>
        </w:tcBorders>
        <w:shd w:val="clear" w:color="auto" w:fill="A5A5A5"/>
      </w:tcPr>
    </w:tblStylePr>
    <w:tblStylePr w:type="band1Vert">
      <w:tblPr/>
      <w:tcPr>
        <w:shd w:val="clear" w:color="auto" w:fill="DBDBDB"/>
      </w:tcPr>
    </w:tblStylePr>
    <w:tblStylePr w:type="band1Horz">
      <w:tblPr/>
      <w:tcPr>
        <w:shd w:val="clear" w:color="auto" w:fill="DBDBDB"/>
      </w:tcPr>
    </w:tblStylePr>
  </w:style>
  <w:style w:type="table" w:customStyle="1" w:styleId="Tabladecuadrcula4-nfasis3111">
    <w:name w:val="Tabla de cuadrícula 4 - Énfasis 3111"/>
    <w:basedOn w:val="Tablanormal"/>
    <w:uiPriority w:val="49"/>
    <w:rsid w:val="006F3A02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C9C9C9"/>
        <w:left w:val="single" w:sz="4" w:space="0" w:color="C9C9C9"/>
        <w:bottom w:val="single" w:sz="4" w:space="0" w:color="C9C9C9"/>
        <w:right w:val="single" w:sz="4" w:space="0" w:color="C9C9C9"/>
        <w:insideH w:val="single" w:sz="4" w:space="0" w:color="C9C9C9"/>
        <w:insideV w:val="single" w:sz="4" w:space="0" w:color="C9C9C9"/>
      </w:tblBorders>
    </w:tblPr>
    <w:tblStylePr w:type="firstRow">
      <w:rPr>
        <w:b/>
        <w:bCs/>
        <w:color w:val="FFFFFF"/>
      </w:rPr>
      <w:tblPr/>
      <w:tcPr>
        <w:tcBorders>
          <w:top w:val="single" w:sz="4" w:space="0" w:color="A5A5A5"/>
          <w:left w:val="single" w:sz="4" w:space="0" w:color="A5A5A5"/>
          <w:bottom w:val="single" w:sz="4" w:space="0" w:color="A5A5A5"/>
          <w:right w:val="single" w:sz="4" w:space="0" w:color="A5A5A5"/>
          <w:insideH w:val="nil"/>
          <w:insideV w:val="nil"/>
        </w:tcBorders>
        <w:shd w:val="clear" w:color="auto" w:fill="A5A5A5"/>
      </w:tcPr>
    </w:tblStylePr>
    <w:tblStylePr w:type="lastRow">
      <w:rPr>
        <w:b/>
        <w:bCs/>
      </w:rPr>
      <w:tblPr/>
      <w:tcPr>
        <w:tcBorders>
          <w:top w:val="double" w:sz="4" w:space="0" w:color="A5A5A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/>
      </w:tcPr>
    </w:tblStylePr>
    <w:tblStylePr w:type="band1Horz">
      <w:tblPr/>
      <w:tcPr>
        <w:shd w:val="clear" w:color="auto" w:fill="EDEDED"/>
      </w:tcPr>
    </w:tblStylePr>
  </w:style>
  <w:style w:type="table" w:customStyle="1" w:styleId="Tablaconcuadrcula4-nfasis321">
    <w:name w:val="Tabla con cuadrícula 4 - Énfasis 321"/>
    <w:basedOn w:val="Tablanormal"/>
    <w:next w:val="Tablaconcuadrcula4-nfasis3"/>
    <w:uiPriority w:val="49"/>
    <w:rsid w:val="006F3A02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C9C9C9"/>
        <w:left w:val="single" w:sz="4" w:space="0" w:color="C9C9C9"/>
        <w:bottom w:val="single" w:sz="4" w:space="0" w:color="C9C9C9"/>
        <w:right w:val="single" w:sz="4" w:space="0" w:color="C9C9C9"/>
        <w:insideH w:val="single" w:sz="4" w:space="0" w:color="C9C9C9"/>
        <w:insideV w:val="single" w:sz="4" w:space="0" w:color="C9C9C9"/>
      </w:tblBorders>
    </w:tblPr>
    <w:tblStylePr w:type="firstRow">
      <w:rPr>
        <w:b/>
        <w:bCs/>
        <w:color w:val="FFFFFF"/>
      </w:rPr>
      <w:tblPr/>
      <w:tcPr>
        <w:tcBorders>
          <w:top w:val="single" w:sz="4" w:space="0" w:color="A5A5A5"/>
          <w:left w:val="single" w:sz="4" w:space="0" w:color="A5A5A5"/>
          <w:bottom w:val="single" w:sz="4" w:space="0" w:color="A5A5A5"/>
          <w:right w:val="single" w:sz="4" w:space="0" w:color="A5A5A5"/>
          <w:insideH w:val="nil"/>
          <w:insideV w:val="nil"/>
        </w:tcBorders>
        <w:shd w:val="clear" w:color="auto" w:fill="A5A5A5"/>
      </w:tcPr>
    </w:tblStylePr>
    <w:tblStylePr w:type="lastRow">
      <w:rPr>
        <w:b/>
        <w:bCs/>
      </w:rPr>
      <w:tblPr/>
      <w:tcPr>
        <w:tcBorders>
          <w:top w:val="double" w:sz="4" w:space="0" w:color="A5A5A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/>
      </w:tcPr>
    </w:tblStylePr>
    <w:tblStylePr w:type="band1Horz">
      <w:tblPr/>
      <w:tcPr>
        <w:shd w:val="clear" w:color="auto" w:fill="EDEDED"/>
      </w:tcPr>
    </w:tblStylePr>
  </w:style>
  <w:style w:type="table" w:customStyle="1" w:styleId="Tablaconcuadrcula4-nfasis331">
    <w:name w:val="Tabla con cuadrícula 4 - Énfasis 331"/>
    <w:basedOn w:val="Tablanormal"/>
    <w:next w:val="Tablaconcuadrcula4-nfasis3"/>
    <w:uiPriority w:val="49"/>
    <w:rsid w:val="006F3A02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C9C9C9"/>
        <w:left w:val="single" w:sz="4" w:space="0" w:color="C9C9C9"/>
        <w:bottom w:val="single" w:sz="4" w:space="0" w:color="C9C9C9"/>
        <w:right w:val="single" w:sz="4" w:space="0" w:color="C9C9C9"/>
        <w:insideH w:val="single" w:sz="4" w:space="0" w:color="C9C9C9"/>
        <w:insideV w:val="single" w:sz="4" w:space="0" w:color="C9C9C9"/>
      </w:tblBorders>
    </w:tblPr>
    <w:tblStylePr w:type="firstRow">
      <w:rPr>
        <w:b/>
        <w:bCs/>
        <w:color w:val="FFFFFF"/>
      </w:rPr>
      <w:tblPr/>
      <w:tcPr>
        <w:tcBorders>
          <w:top w:val="single" w:sz="4" w:space="0" w:color="A5A5A5"/>
          <w:left w:val="single" w:sz="4" w:space="0" w:color="A5A5A5"/>
          <w:bottom w:val="single" w:sz="4" w:space="0" w:color="A5A5A5"/>
          <w:right w:val="single" w:sz="4" w:space="0" w:color="A5A5A5"/>
          <w:insideH w:val="nil"/>
          <w:insideV w:val="nil"/>
        </w:tcBorders>
        <w:shd w:val="clear" w:color="auto" w:fill="A5A5A5"/>
      </w:tcPr>
    </w:tblStylePr>
    <w:tblStylePr w:type="lastRow">
      <w:rPr>
        <w:b/>
        <w:bCs/>
      </w:rPr>
      <w:tblPr/>
      <w:tcPr>
        <w:tcBorders>
          <w:top w:val="double" w:sz="4" w:space="0" w:color="A5A5A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/>
      </w:tcPr>
    </w:tblStylePr>
    <w:tblStylePr w:type="band1Horz">
      <w:tblPr/>
      <w:tcPr>
        <w:shd w:val="clear" w:color="auto" w:fill="EDEDED"/>
      </w:tcPr>
    </w:tblStylePr>
  </w:style>
  <w:style w:type="table" w:customStyle="1" w:styleId="Tablaconcuadrcula5oscura-nfasis321">
    <w:name w:val="Tabla con cuadrícula 5 oscura - Énfasis 321"/>
    <w:basedOn w:val="Tablanormal"/>
    <w:next w:val="Tablaconcuadrcula5oscura-nfasis3"/>
    <w:uiPriority w:val="50"/>
    <w:rsid w:val="006F3A02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FFFFFF"/>
        <w:left w:val="single" w:sz="4" w:space="0" w:color="FFFFFF"/>
        <w:bottom w:val="single" w:sz="4" w:space="0" w:color="FFFFFF"/>
        <w:right w:val="single" w:sz="4" w:space="0" w:color="FFFFFF"/>
        <w:insideH w:val="single" w:sz="4" w:space="0" w:color="FFFFFF"/>
        <w:insideV w:val="single" w:sz="4" w:space="0" w:color="FFFFFF"/>
      </w:tblBorders>
    </w:tblPr>
    <w:tcPr>
      <w:shd w:val="clear" w:color="auto" w:fill="EDEDED"/>
    </w:tcPr>
    <w:tblStylePr w:type="firstRow">
      <w:rPr>
        <w:b/>
        <w:bCs/>
        <w:color w:val="FFFFFF"/>
      </w:rPr>
      <w:tblPr/>
      <w:tcPr>
        <w:tcBorders>
          <w:top w:val="single" w:sz="4" w:space="0" w:color="FFFFFF"/>
          <w:left w:val="single" w:sz="4" w:space="0" w:color="FFFFFF"/>
          <w:right w:val="single" w:sz="4" w:space="0" w:color="FFFFFF"/>
          <w:insideH w:val="nil"/>
          <w:insideV w:val="nil"/>
        </w:tcBorders>
        <w:shd w:val="clear" w:color="auto" w:fill="A5A5A5"/>
      </w:tcPr>
    </w:tblStylePr>
    <w:tblStylePr w:type="lastRow">
      <w:rPr>
        <w:b/>
        <w:bCs/>
        <w:color w:val="FFFFFF"/>
      </w:rPr>
      <w:tblPr/>
      <w:tcPr>
        <w:tcBorders>
          <w:left w:val="single" w:sz="4" w:space="0" w:color="FFFFFF"/>
          <w:bottom w:val="single" w:sz="4" w:space="0" w:color="FFFFFF"/>
          <w:right w:val="single" w:sz="4" w:space="0" w:color="FFFFFF"/>
          <w:insideH w:val="nil"/>
          <w:insideV w:val="nil"/>
        </w:tcBorders>
        <w:shd w:val="clear" w:color="auto" w:fill="A5A5A5"/>
      </w:tcPr>
    </w:tblStylePr>
    <w:tblStylePr w:type="firstCol">
      <w:rPr>
        <w:b/>
        <w:bCs/>
        <w:color w:val="FFFFFF"/>
      </w:rPr>
      <w:tblPr/>
      <w:tcPr>
        <w:tcBorders>
          <w:top w:val="single" w:sz="4" w:space="0" w:color="FFFFFF"/>
          <w:left w:val="single" w:sz="4" w:space="0" w:color="FFFFFF"/>
          <w:bottom w:val="single" w:sz="4" w:space="0" w:color="FFFFFF"/>
          <w:insideV w:val="nil"/>
        </w:tcBorders>
        <w:shd w:val="clear" w:color="auto" w:fill="A5A5A5"/>
      </w:tcPr>
    </w:tblStylePr>
    <w:tblStylePr w:type="lastCol">
      <w:rPr>
        <w:b/>
        <w:bCs/>
        <w:color w:val="FFFFFF"/>
      </w:rPr>
      <w:tblPr/>
      <w:tcPr>
        <w:tcBorders>
          <w:top w:val="single" w:sz="4" w:space="0" w:color="FFFFFF"/>
          <w:bottom w:val="single" w:sz="4" w:space="0" w:color="FFFFFF"/>
          <w:right w:val="single" w:sz="4" w:space="0" w:color="FFFFFF"/>
          <w:insideV w:val="nil"/>
        </w:tcBorders>
        <w:shd w:val="clear" w:color="auto" w:fill="A5A5A5"/>
      </w:tcPr>
    </w:tblStylePr>
    <w:tblStylePr w:type="band1Vert">
      <w:tblPr/>
      <w:tcPr>
        <w:shd w:val="clear" w:color="auto" w:fill="DBDBDB"/>
      </w:tcPr>
    </w:tblStylePr>
    <w:tblStylePr w:type="band1Horz">
      <w:tblPr/>
      <w:tcPr>
        <w:shd w:val="clear" w:color="auto" w:fill="DBDBDB"/>
      </w:tcPr>
    </w:tblStylePr>
  </w:style>
  <w:style w:type="table" w:customStyle="1" w:styleId="Tabladecuadrcula4-nfasis3121">
    <w:name w:val="Tabla de cuadrícula 4 - Énfasis 3121"/>
    <w:basedOn w:val="Tablanormal"/>
    <w:uiPriority w:val="49"/>
    <w:rsid w:val="006F3A02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C9C9C9"/>
        <w:left w:val="single" w:sz="4" w:space="0" w:color="C9C9C9"/>
        <w:bottom w:val="single" w:sz="4" w:space="0" w:color="C9C9C9"/>
        <w:right w:val="single" w:sz="4" w:space="0" w:color="C9C9C9"/>
        <w:insideH w:val="single" w:sz="4" w:space="0" w:color="C9C9C9"/>
        <w:insideV w:val="single" w:sz="4" w:space="0" w:color="C9C9C9"/>
      </w:tblBorders>
    </w:tblPr>
    <w:tblStylePr w:type="firstRow">
      <w:rPr>
        <w:b/>
        <w:bCs/>
        <w:color w:val="FFFFFF"/>
      </w:rPr>
      <w:tblPr/>
      <w:tcPr>
        <w:tcBorders>
          <w:top w:val="single" w:sz="4" w:space="0" w:color="A5A5A5"/>
          <w:left w:val="single" w:sz="4" w:space="0" w:color="A5A5A5"/>
          <w:bottom w:val="single" w:sz="4" w:space="0" w:color="A5A5A5"/>
          <w:right w:val="single" w:sz="4" w:space="0" w:color="A5A5A5"/>
          <w:insideH w:val="nil"/>
          <w:insideV w:val="nil"/>
        </w:tcBorders>
        <w:shd w:val="clear" w:color="auto" w:fill="A5A5A5"/>
      </w:tcPr>
    </w:tblStylePr>
    <w:tblStylePr w:type="lastRow">
      <w:rPr>
        <w:b/>
        <w:bCs/>
      </w:rPr>
      <w:tblPr/>
      <w:tcPr>
        <w:tcBorders>
          <w:top w:val="double" w:sz="4" w:space="0" w:color="A5A5A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/>
      </w:tcPr>
    </w:tblStylePr>
    <w:tblStylePr w:type="band1Horz">
      <w:tblPr/>
      <w:tcPr>
        <w:shd w:val="clear" w:color="auto" w:fill="EDEDED"/>
      </w:tcPr>
    </w:tblStylePr>
  </w:style>
  <w:style w:type="numbering" w:customStyle="1" w:styleId="Sinlista21">
    <w:name w:val="Sin lista21"/>
    <w:next w:val="Sinlista"/>
    <w:uiPriority w:val="99"/>
    <w:semiHidden/>
    <w:unhideWhenUsed/>
    <w:rsid w:val="006F3A02"/>
  </w:style>
  <w:style w:type="table" w:customStyle="1" w:styleId="Tablaconcuadrcula41">
    <w:name w:val="Tabla con cuadrícula41"/>
    <w:basedOn w:val="Tablanormal"/>
    <w:next w:val="Tablaconcuadrcula"/>
    <w:uiPriority w:val="39"/>
    <w:rsid w:val="006F3A02"/>
    <w:pPr>
      <w:spacing w:after="0" w:line="240" w:lineRule="auto"/>
    </w:pPr>
    <w:rPr>
      <w:rFonts w:eastAsia="Times New Roman"/>
      <w:sz w:val="21"/>
      <w:szCs w:val="21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anormal121">
    <w:name w:val="Tabla normal 121"/>
    <w:basedOn w:val="Tablanormal"/>
    <w:next w:val="Tablanormal1"/>
    <w:uiPriority w:val="41"/>
    <w:rsid w:val="006F3A02"/>
    <w:pPr>
      <w:spacing w:after="0" w:line="240" w:lineRule="auto"/>
    </w:pPr>
    <w:rPr>
      <w:rFonts w:eastAsia="Times New Roman"/>
      <w:sz w:val="21"/>
      <w:szCs w:val="21"/>
    </w:rPr>
    <w:tblPr>
      <w:tblStyleRowBandSize w:val="1"/>
      <w:tblStyleColBandSize w:val="1"/>
      <w:tblBorders>
        <w:top w:val="single" w:sz="4" w:space="0" w:color="BFBFBF"/>
        <w:left w:val="single" w:sz="4" w:space="0" w:color="BFBFBF"/>
        <w:bottom w:val="single" w:sz="4" w:space="0" w:color="BFBFBF"/>
        <w:right w:val="single" w:sz="4" w:space="0" w:color="BFBFBF"/>
        <w:insideH w:val="single" w:sz="4" w:space="0" w:color="BFBFBF"/>
        <w:insideV w:val="single" w:sz="4" w:space="0" w:color="BFBF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/>
      </w:tcPr>
    </w:tblStylePr>
    <w:tblStylePr w:type="band1Horz">
      <w:tblPr/>
      <w:tcPr>
        <w:shd w:val="clear" w:color="auto" w:fill="F2F2F2"/>
      </w:tcPr>
    </w:tblStylePr>
  </w:style>
  <w:style w:type="character" w:styleId="Refdecomentario">
    <w:name w:val="annotation reference"/>
    <w:basedOn w:val="Fuentedeprrafopredeter"/>
    <w:uiPriority w:val="99"/>
    <w:semiHidden/>
    <w:unhideWhenUsed/>
    <w:rsid w:val="006F3A02"/>
    <w:rPr>
      <w:sz w:val="16"/>
      <w:szCs w:val="16"/>
    </w:rPr>
  </w:style>
  <w:style w:type="paragraph" w:customStyle="1" w:styleId="Textocomentario1">
    <w:name w:val="Texto comentario1"/>
    <w:basedOn w:val="Normal"/>
    <w:next w:val="Textocomentario"/>
    <w:link w:val="TextocomentarioCar"/>
    <w:uiPriority w:val="99"/>
    <w:semiHidden/>
    <w:unhideWhenUsed/>
    <w:rsid w:val="006F3A02"/>
    <w:pPr>
      <w:spacing w:after="200"/>
    </w:pPr>
    <w:rPr>
      <w:rFonts w:asciiTheme="minorHAnsi" w:eastAsiaTheme="minorHAnsi" w:hAnsiTheme="minorHAnsi" w:cstheme="minorBidi"/>
      <w:szCs w:val="20"/>
      <w:lang w:val="es-CL"/>
    </w:rPr>
  </w:style>
  <w:style w:type="character" w:customStyle="1" w:styleId="TextocomentarioCar">
    <w:name w:val="Texto comentario Car"/>
    <w:basedOn w:val="Fuentedeprrafopredeter"/>
    <w:link w:val="Textocomentario1"/>
    <w:uiPriority w:val="99"/>
    <w:semiHidden/>
    <w:rsid w:val="006F3A02"/>
    <w:rPr>
      <w:sz w:val="20"/>
      <w:szCs w:val="20"/>
    </w:rPr>
  </w:style>
  <w:style w:type="paragraph" w:customStyle="1" w:styleId="Asuntodelcomentario1">
    <w:name w:val="Asunto del comentario1"/>
    <w:basedOn w:val="Textocomentario"/>
    <w:next w:val="Textocomentario"/>
    <w:uiPriority w:val="99"/>
    <w:semiHidden/>
    <w:unhideWhenUsed/>
    <w:rsid w:val="006F3A02"/>
    <w:pPr>
      <w:spacing w:after="200"/>
    </w:pPr>
    <w:rPr>
      <w:rFonts w:ascii="Calibri" w:eastAsia="Times New Roman" w:hAnsi="Calibri"/>
      <w:b/>
      <w:bCs/>
      <w:lang w:val="es-CL"/>
    </w:rPr>
  </w:style>
  <w:style w:type="character" w:customStyle="1" w:styleId="AsuntodelcomentarioCar">
    <w:name w:val="Asunto del comentario Car"/>
    <w:basedOn w:val="TextocomentarioCar"/>
    <w:link w:val="Asuntodelcomentario"/>
    <w:uiPriority w:val="99"/>
    <w:semiHidden/>
    <w:rsid w:val="006F3A02"/>
    <w:rPr>
      <w:b/>
      <w:bCs/>
      <w:sz w:val="20"/>
      <w:szCs w:val="20"/>
    </w:rPr>
  </w:style>
  <w:style w:type="paragraph" w:styleId="Textocomentario">
    <w:name w:val="annotation text"/>
    <w:basedOn w:val="Normal"/>
    <w:link w:val="TextocomentarioCar1"/>
    <w:uiPriority w:val="99"/>
    <w:semiHidden/>
    <w:unhideWhenUsed/>
    <w:rsid w:val="006F3A02"/>
    <w:rPr>
      <w:szCs w:val="20"/>
    </w:rPr>
  </w:style>
  <w:style w:type="character" w:customStyle="1" w:styleId="TextocomentarioCar1">
    <w:name w:val="Texto comentario Car1"/>
    <w:basedOn w:val="Fuentedeprrafopredeter"/>
    <w:link w:val="Textocomentario"/>
    <w:uiPriority w:val="99"/>
    <w:semiHidden/>
    <w:rsid w:val="006F3A02"/>
    <w:rPr>
      <w:rFonts w:ascii="Verdana" w:eastAsia="Cambria" w:hAnsi="Verdana" w:cs="Times New Roman"/>
      <w:sz w:val="20"/>
      <w:szCs w:val="20"/>
      <w:lang w:val="es-ES_tradnl"/>
    </w:rPr>
  </w:style>
  <w:style w:type="paragraph" w:styleId="Asuntodelcomentario">
    <w:name w:val="annotation subject"/>
    <w:basedOn w:val="Textocomentario"/>
    <w:next w:val="Textocomentario"/>
    <w:link w:val="AsuntodelcomentarioCar"/>
    <w:uiPriority w:val="99"/>
    <w:semiHidden/>
    <w:unhideWhenUsed/>
    <w:rsid w:val="006F3A02"/>
    <w:rPr>
      <w:rFonts w:asciiTheme="minorHAnsi" w:eastAsiaTheme="minorHAnsi" w:hAnsiTheme="minorHAnsi" w:cstheme="minorBidi"/>
      <w:b/>
      <w:bCs/>
      <w:lang w:val="es-CL"/>
    </w:rPr>
  </w:style>
  <w:style w:type="character" w:customStyle="1" w:styleId="AsuntodelcomentarioCar1">
    <w:name w:val="Asunto del comentario Car1"/>
    <w:basedOn w:val="TextocomentarioCar1"/>
    <w:uiPriority w:val="99"/>
    <w:semiHidden/>
    <w:rsid w:val="006F3A02"/>
    <w:rPr>
      <w:rFonts w:ascii="Verdana" w:eastAsia="Cambria" w:hAnsi="Verdana" w:cs="Times New Roman"/>
      <w:b/>
      <w:bCs/>
      <w:sz w:val="20"/>
      <w:szCs w:val="20"/>
      <w:lang w:val="es-ES_tradnl"/>
    </w:rPr>
  </w:style>
  <w:style w:type="table" w:customStyle="1" w:styleId="Tablaconcuadrcula5">
    <w:name w:val="Tabla con cuadrícula5"/>
    <w:basedOn w:val="Tablanormal"/>
    <w:next w:val="Tablaconcuadrcula"/>
    <w:uiPriority w:val="39"/>
    <w:rsid w:val="006F3A02"/>
    <w:pPr>
      <w:spacing w:after="0" w:line="240" w:lineRule="auto"/>
    </w:pPr>
    <w:rPr>
      <w:rFonts w:eastAsia="Times New Roman"/>
      <w:sz w:val="21"/>
      <w:szCs w:val="21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aconcuadrcula4-nfasis35">
    <w:name w:val="Tabla con cuadrícula 4 - Énfasis 35"/>
    <w:basedOn w:val="Tablanormal"/>
    <w:next w:val="Tablaconcuadrcula4-nfasis3"/>
    <w:uiPriority w:val="49"/>
    <w:rsid w:val="00520F5F"/>
    <w:pPr>
      <w:spacing w:after="0" w:line="240" w:lineRule="auto"/>
    </w:pPr>
    <w:tblPr>
      <w:tblStyleRowBandSize w:val="1"/>
      <w:tblStyleColBandSize w:val="1"/>
      <w:tblBorders>
        <w:top w:val="single" w:sz="4" w:space="0" w:color="C9C9C9" w:themeColor="accent3" w:themeTint="99"/>
        <w:left w:val="single" w:sz="4" w:space="0" w:color="C9C9C9" w:themeColor="accent3" w:themeTint="99"/>
        <w:bottom w:val="single" w:sz="4" w:space="0" w:color="C9C9C9" w:themeColor="accent3" w:themeTint="99"/>
        <w:right w:val="single" w:sz="4" w:space="0" w:color="C9C9C9" w:themeColor="accent3" w:themeTint="99"/>
        <w:insideH w:val="single" w:sz="4" w:space="0" w:color="C9C9C9" w:themeColor="accent3" w:themeTint="99"/>
        <w:insideV w:val="single" w:sz="4" w:space="0" w:color="C9C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5A5" w:themeColor="accent3"/>
          <w:left w:val="single" w:sz="4" w:space="0" w:color="A5A5A5" w:themeColor="accent3"/>
          <w:bottom w:val="single" w:sz="4" w:space="0" w:color="A5A5A5" w:themeColor="accent3"/>
          <w:right w:val="single" w:sz="4" w:space="0" w:color="A5A5A5" w:themeColor="accent3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</w:rPr>
      <w:tblPr/>
      <w:tcPr>
        <w:tcBorders>
          <w:top w:val="double" w:sz="4" w:space="0" w:color="A5A5A5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DED" w:themeFill="accent3" w:themeFillTint="33"/>
      </w:tcPr>
    </w:tblStylePr>
    <w:tblStylePr w:type="band1Horz">
      <w:tblPr/>
      <w:tcPr>
        <w:shd w:val="clear" w:color="auto" w:fill="EDEDED" w:themeFill="accent3" w:themeFillTint="33"/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726412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87234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31190258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699318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55675556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diagramColors" Target="diagrams/colors1.xml"/><Relationship Id="rId18" Type="http://schemas.openxmlformats.org/officeDocument/2006/relationships/image" Target="media/image6.svg"/><Relationship Id="rId26" Type="http://schemas.openxmlformats.org/officeDocument/2006/relationships/image" Target="media/image9.png"/><Relationship Id="rId39" Type="http://schemas.openxmlformats.org/officeDocument/2006/relationships/diagramQuickStyle" Target="diagrams/quickStyle5.xml"/><Relationship Id="rId21" Type="http://schemas.openxmlformats.org/officeDocument/2006/relationships/diagramLayout" Target="diagrams/layout2.xml"/><Relationship Id="rId34" Type="http://schemas.openxmlformats.org/officeDocument/2006/relationships/diagramQuickStyle" Target="diagrams/quickStyle4.xml"/><Relationship Id="rId42" Type="http://schemas.openxmlformats.org/officeDocument/2006/relationships/image" Target="media/image10.png"/><Relationship Id="rId47" Type="http://schemas.openxmlformats.org/officeDocument/2006/relationships/theme" Target="theme/theme1.xml"/><Relationship Id="rId50" Type="http://schemas.openxmlformats.org/officeDocument/2006/relationships/customXml" Target="../customXml/item4.xml"/><Relationship Id="rId7" Type="http://schemas.openxmlformats.org/officeDocument/2006/relationships/endnotes" Target="endnotes.xml"/><Relationship Id="rId2" Type="http://schemas.openxmlformats.org/officeDocument/2006/relationships/numbering" Target="numbering.xml"/><Relationship Id="rId16" Type="http://schemas.openxmlformats.org/officeDocument/2006/relationships/image" Target="media/image4.svg"/><Relationship Id="rId29" Type="http://schemas.openxmlformats.org/officeDocument/2006/relationships/diagramQuickStyle" Target="diagrams/quickStyle3.xml"/><Relationship Id="rId11" Type="http://schemas.openxmlformats.org/officeDocument/2006/relationships/diagramLayout" Target="diagrams/layout1.xml"/><Relationship Id="rId24" Type="http://schemas.microsoft.com/office/2007/relationships/diagramDrawing" Target="diagrams/drawing2.xml"/><Relationship Id="rId32" Type="http://schemas.openxmlformats.org/officeDocument/2006/relationships/diagramData" Target="diagrams/data4.xml"/><Relationship Id="rId37" Type="http://schemas.openxmlformats.org/officeDocument/2006/relationships/diagramData" Target="diagrams/data5.xml"/><Relationship Id="rId40" Type="http://schemas.openxmlformats.org/officeDocument/2006/relationships/diagramColors" Target="diagrams/colors5.xml"/><Relationship Id="rId45" Type="http://schemas.openxmlformats.org/officeDocument/2006/relationships/footer" Target="footer1.xml"/><Relationship Id="rId5" Type="http://schemas.openxmlformats.org/officeDocument/2006/relationships/webSettings" Target="webSettings.xml"/><Relationship Id="rId15" Type="http://schemas.openxmlformats.org/officeDocument/2006/relationships/image" Target="media/image3.png"/><Relationship Id="rId23" Type="http://schemas.openxmlformats.org/officeDocument/2006/relationships/diagramColors" Target="diagrams/colors2.xml"/><Relationship Id="rId28" Type="http://schemas.openxmlformats.org/officeDocument/2006/relationships/diagramLayout" Target="diagrams/layout3.xml"/><Relationship Id="rId36" Type="http://schemas.microsoft.com/office/2007/relationships/diagramDrawing" Target="diagrams/drawing4.xml"/><Relationship Id="rId49" Type="http://schemas.openxmlformats.org/officeDocument/2006/relationships/customXml" Target="../customXml/item3.xml"/><Relationship Id="rId10" Type="http://schemas.openxmlformats.org/officeDocument/2006/relationships/diagramData" Target="diagrams/data1.xml"/><Relationship Id="rId19" Type="http://schemas.openxmlformats.org/officeDocument/2006/relationships/image" Target="media/image7.png"/><Relationship Id="rId31" Type="http://schemas.microsoft.com/office/2007/relationships/diagramDrawing" Target="diagrams/drawing3.xml"/><Relationship Id="rId44" Type="http://schemas.openxmlformats.org/officeDocument/2006/relationships/header" Target="header2.xml"/><Relationship Id="rId4" Type="http://schemas.openxmlformats.org/officeDocument/2006/relationships/settings" Target="settings.xml"/><Relationship Id="rId9" Type="http://schemas.openxmlformats.org/officeDocument/2006/relationships/image" Target="media/image2.jpeg"/><Relationship Id="rId14" Type="http://schemas.microsoft.com/office/2007/relationships/diagramDrawing" Target="diagrams/drawing1.xml"/><Relationship Id="rId22" Type="http://schemas.openxmlformats.org/officeDocument/2006/relationships/diagramQuickStyle" Target="diagrams/quickStyle2.xml"/><Relationship Id="rId27" Type="http://schemas.openxmlformats.org/officeDocument/2006/relationships/diagramData" Target="diagrams/data3.xml"/><Relationship Id="rId30" Type="http://schemas.openxmlformats.org/officeDocument/2006/relationships/diagramColors" Target="diagrams/colors3.xml"/><Relationship Id="rId35" Type="http://schemas.openxmlformats.org/officeDocument/2006/relationships/diagramColors" Target="diagrams/colors4.xml"/><Relationship Id="rId43" Type="http://schemas.openxmlformats.org/officeDocument/2006/relationships/header" Target="header1.xml"/><Relationship Id="rId48" Type="http://schemas.openxmlformats.org/officeDocument/2006/relationships/customXml" Target="../customXml/item2.xml"/><Relationship Id="rId8" Type="http://schemas.openxmlformats.org/officeDocument/2006/relationships/image" Target="media/image1.jpg"/><Relationship Id="rId51" Type="http://schemas.openxmlformats.org/officeDocument/2006/relationships/customXml" Target="../customXml/item5.xml"/><Relationship Id="rId3" Type="http://schemas.openxmlformats.org/officeDocument/2006/relationships/styles" Target="styles.xml"/><Relationship Id="rId12" Type="http://schemas.openxmlformats.org/officeDocument/2006/relationships/diagramQuickStyle" Target="diagrams/quickStyle1.xml"/><Relationship Id="rId17" Type="http://schemas.openxmlformats.org/officeDocument/2006/relationships/image" Target="media/image5.png"/><Relationship Id="rId25" Type="http://schemas.openxmlformats.org/officeDocument/2006/relationships/image" Target="media/image8.png"/><Relationship Id="rId33" Type="http://schemas.openxmlformats.org/officeDocument/2006/relationships/diagramLayout" Target="diagrams/layout4.xml"/><Relationship Id="rId38" Type="http://schemas.openxmlformats.org/officeDocument/2006/relationships/diagramLayout" Target="diagrams/layout5.xml"/><Relationship Id="rId46" Type="http://schemas.openxmlformats.org/officeDocument/2006/relationships/fontTable" Target="fontTable.xml"/><Relationship Id="rId20" Type="http://schemas.openxmlformats.org/officeDocument/2006/relationships/diagramData" Target="diagrams/data2.xml"/><Relationship Id="rId41" Type="http://schemas.microsoft.com/office/2007/relationships/diagramDrawing" Target="diagrams/drawing5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1.jpg"/></Relationships>
</file>

<file path=word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5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data1.xml><?xml version="1.0" encoding="utf-8"?>
<dgm:dataModel xmlns:dgm="http://schemas.openxmlformats.org/drawingml/2006/diagram" xmlns:a="http://schemas.openxmlformats.org/drawingml/2006/main">
  <dgm:ptLst>
    <dgm:pt modelId="{033EC672-3E07-4B71-AB9D-6567622F0502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37354C71-E464-4010-981B-E39EE706F0B2}">
      <dgm:prSet phldrT="[Texto]" custT="1"/>
      <dgm:spPr/>
      <dgm:t>
        <a:bodyPr/>
        <a:lstStyle/>
        <a:p>
          <a:r>
            <a:rPr lang="es-CL" sz="1000">
              <a:latin typeface="Verdana" panose="020B0604030504040204" pitchFamily="34" charset="0"/>
              <a:ea typeface="Verdana" panose="020B0604030504040204" pitchFamily="34" charset="0"/>
            </a:rPr>
            <a:t>Línea Base (IDS-LB)</a:t>
          </a:r>
        </a:p>
      </dgm:t>
    </dgm:pt>
    <dgm:pt modelId="{5136DF39-6B9A-41AA-9556-574C0B94FB33}" type="parTrans" cxnId="{152C36A3-1BF9-4711-AFAA-F7E84D3A03D2}">
      <dgm:prSet/>
      <dgm:spPr/>
      <dgm:t>
        <a:bodyPr/>
        <a:lstStyle/>
        <a:p>
          <a:endParaRPr lang="es-CL"/>
        </a:p>
      </dgm:t>
    </dgm:pt>
    <dgm:pt modelId="{44B9F69D-7174-416C-9534-71A32E78FD11}" type="sibTrans" cxnId="{152C36A3-1BF9-4711-AFAA-F7E84D3A03D2}">
      <dgm:prSet/>
      <dgm:spPr/>
      <dgm:t>
        <a:bodyPr/>
        <a:lstStyle/>
        <a:p>
          <a:endParaRPr lang="es-CL"/>
        </a:p>
      </dgm:t>
    </dgm:pt>
    <dgm:pt modelId="{D349F8EF-B2B0-4AB9-90E3-3BB90C3CAF81}">
      <dgm:prSet phldrT="[Texto]" custT="1"/>
      <dgm:spPr/>
      <dgm:t>
        <a:bodyPr/>
        <a:lstStyle/>
        <a:p>
          <a:r>
            <a:rPr lang="es-CL" sz="1000">
              <a:latin typeface="Verdana" panose="020B0604030504040204" pitchFamily="34" charset="0"/>
              <a:ea typeface="Verdana" panose="020B0604030504040204" pitchFamily="34" charset="0"/>
            </a:rPr>
            <a:t>Línea Intermedia </a:t>
          </a:r>
        </a:p>
        <a:p>
          <a:r>
            <a:rPr lang="es-CL" sz="1000">
              <a:latin typeface="Verdana" panose="020B0604030504040204" pitchFamily="34" charset="0"/>
              <a:ea typeface="Verdana" panose="020B0604030504040204" pitchFamily="34" charset="0"/>
            </a:rPr>
            <a:t>(LI)</a:t>
          </a:r>
        </a:p>
      </dgm:t>
    </dgm:pt>
    <dgm:pt modelId="{2880CF86-8ACB-445C-9475-8591CF5D6798}" type="parTrans" cxnId="{5C6C31EE-EBC7-48D8-A3D8-8200528DEBCA}">
      <dgm:prSet/>
      <dgm:spPr/>
      <dgm:t>
        <a:bodyPr/>
        <a:lstStyle/>
        <a:p>
          <a:endParaRPr lang="es-CL"/>
        </a:p>
      </dgm:t>
    </dgm:pt>
    <dgm:pt modelId="{6B60A7BC-D2EF-422C-BCCC-84B29C9CF262}" type="sibTrans" cxnId="{5C6C31EE-EBC7-48D8-A3D8-8200528DEBCA}">
      <dgm:prSet/>
      <dgm:spPr/>
      <dgm:t>
        <a:bodyPr/>
        <a:lstStyle/>
        <a:p>
          <a:endParaRPr lang="es-CL"/>
        </a:p>
      </dgm:t>
    </dgm:pt>
    <dgm:pt modelId="{5F9F2CF3-A2DE-4E4B-9427-C337EBD4D9C6}">
      <dgm:prSet phldrT="[Texto]" custT="1"/>
      <dgm:spPr/>
      <dgm:t>
        <a:bodyPr/>
        <a:lstStyle/>
        <a:p>
          <a:r>
            <a:rPr lang="es-CL" sz="1000">
              <a:latin typeface="Verdana" panose="020B0604030504040204" pitchFamily="34" charset="0"/>
              <a:ea typeface="Verdana" panose="020B0604030504040204" pitchFamily="34" charset="0"/>
            </a:rPr>
            <a:t>Línea de Salida (LS)</a:t>
          </a:r>
        </a:p>
      </dgm:t>
    </dgm:pt>
    <dgm:pt modelId="{A9F848FE-6B3B-4E6A-ADB5-D201E6759749}" type="parTrans" cxnId="{A3370B1D-347C-43A1-B8AE-B91C1413DEF6}">
      <dgm:prSet/>
      <dgm:spPr/>
      <dgm:t>
        <a:bodyPr/>
        <a:lstStyle/>
        <a:p>
          <a:endParaRPr lang="es-CL"/>
        </a:p>
      </dgm:t>
    </dgm:pt>
    <dgm:pt modelId="{BB8395D0-B0B9-4FF7-B949-FAE724C4FEDC}" type="sibTrans" cxnId="{A3370B1D-347C-43A1-B8AE-B91C1413DEF6}">
      <dgm:prSet/>
      <dgm:spPr/>
      <dgm:t>
        <a:bodyPr/>
        <a:lstStyle/>
        <a:p>
          <a:endParaRPr lang="es-CL"/>
        </a:p>
      </dgm:t>
    </dgm:pt>
    <dgm:pt modelId="{ABBF6513-D1D2-4E4E-964F-798131B1E98C}" type="pres">
      <dgm:prSet presAssocID="{033EC672-3E07-4B71-AB9D-6567622F0502}" presName="Name0" presStyleCnt="0">
        <dgm:presLayoutVars>
          <dgm:dir/>
          <dgm:resizeHandles val="exact"/>
        </dgm:presLayoutVars>
      </dgm:prSet>
      <dgm:spPr/>
    </dgm:pt>
    <dgm:pt modelId="{EB536C12-0AD1-4500-AAF3-C9D29A473F09}" type="pres">
      <dgm:prSet presAssocID="{033EC672-3E07-4B71-AB9D-6567622F0502}" presName="arrow" presStyleLbl="bgShp" presStyleIdx="0" presStyleCnt="1" custLinFactNeighborX="2240" custLinFactNeighborY="1237"/>
      <dgm:spPr/>
    </dgm:pt>
    <dgm:pt modelId="{1C7A9E5D-13A3-4B5B-B21E-DC0FE9F38042}" type="pres">
      <dgm:prSet presAssocID="{033EC672-3E07-4B71-AB9D-6567622F0502}" presName="points" presStyleCnt="0"/>
      <dgm:spPr/>
    </dgm:pt>
    <dgm:pt modelId="{8B48AD7F-10D3-4CDC-AD93-0E8B5F0F1D79}" type="pres">
      <dgm:prSet presAssocID="{37354C71-E464-4010-981B-E39EE706F0B2}" presName="compositeA" presStyleCnt="0"/>
      <dgm:spPr/>
    </dgm:pt>
    <dgm:pt modelId="{3F381349-DC93-4B67-83BE-476AA3C198D0}" type="pres">
      <dgm:prSet presAssocID="{37354C71-E464-4010-981B-E39EE706F0B2}" presName="textA" presStyleLbl="revTx" presStyleIdx="0" presStyleCnt="3" custScaleX="146656">
        <dgm:presLayoutVars>
          <dgm:bulletEnabled val="1"/>
        </dgm:presLayoutVars>
      </dgm:prSet>
      <dgm:spPr/>
    </dgm:pt>
    <dgm:pt modelId="{295C604A-7AA4-4E02-87B4-BBAF3B0D9A9F}" type="pres">
      <dgm:prSet presAssocID="{37354C71-E464-4010-981B-E39EE706F0B2}" presName="circleA" presStyleLbl="node1" presStyleIdx="0" presStyleCnt="3"/>
      <dgm:spPr/>
    </dgm:pt>
    <dgm:pt modelId="{B90466D2-B627-41B0-B2A4-5A6306A7C592}" type="pres">
      <dgm:prSet presAssocID="{37354C71-E464-4010-981B-E39EE706F0B2}" presName="spaceA" presStyleCnt="0"/>
      <dgm:spPr/>
    </dgm:pt>
    <dgm:pt modelId="{6159B2E5-E83C-4DDC-9EA4-20CF383FF29C}" type="pres">
      <dgm:prSet presAssocID="{44B9F69D-7174-416C-9534-71A32E78FD11}" presName="space" presStyleCnt="0"/>
      <dgm:spPr/>
    </dgm:pt>
    <dgm:pt modelId="{62A224A0-5F72-4FCC-80B2-BA9D965893F0}" type="pres">
      <dgm:prSet presAssocID="{D349F8EF-B2B0-4AB9-90E3-3BB90C3CAF81}" presName="compositeB" presStyleCnt="0"/>
      <dgm:spPr/>
    </dgm:pt>
    <dgm:pt modelId="{D1498288-37F1-4CE2-9E17-55BADAEDEEA5}" type="pres">
      <dgm:prSet presAssocID="{D349F8EF-B2B0-4AB9-90E3-3BB90C3CAF81}" presName="textB" presStyleLbl="revTx" presStyleIdx="1" presStyleCnt="3" custScaleX="126822">
        <dgm:presLayoutVars>
          <dgm:bulletEnabled val="1"/>
        </dgm:presLayoutVars>
      </dgm:prSet>
      <dgm:spPr/>
    </dgm:pt>
    <dgm:pt modelId="{3E8271FD-AE03-4844-B322-3F8005FEA127}" type="pres">
      <dgm:prSet presAssocID="{D349F8EF-B2B0-4AB9-90E3-3BB90C3CAF81}" presName="circleB" presStyleLbl="node1" presStyleIdx="1" presStyleCnt="3"/>
      <dgm:spPr/>
    </dgm:pt>
    <dgm:pt modelId="{C2E4AB7A-7DEF-4B60-A240-71089475D556}" type="pres">
      <dgm:prSet presAssocID="{D349F8EF-B2B0-4AB9-90E3-3BB90C3CAF81}" presName="spaceB" presStyleCnt="0"/>
      <dgm:spPr/>
    </dgm:pt>
    <dgm:pt modelId="{6F1E951C-3DF7-4242-BB5C-39EB0561053A}" type="pres">
      <dgm:prSet presAssocID="{6B60A7BC-D2EF-422C-BCCC-84B29C9CF262}" presName="space" presStyleCnt="0"/>
      <dgm:spPr/>
    </dgm:pt>
    <dgm:pt modelId="{4FB21254-39BF-4844-BE3A-4D5FAE7BC226}" type="pres">
      <dgm:prSet presAssocID="{5F9F2CF3-A2DE-4E4B-9427-C337EBD4D9C6}" presName="compositeA" presStyleCnt="0"/>
      <dgm:spPr/>
    </dgm:pt>
    <dgm:pt modelId="{CC392566-FCAF-41BB-B117-DF96A17E474B}" type="pres">
      <dgm:prSet presAssocID="{5F9F2CF3-A2DE-4E4B-9427-C337EBD4D9C6}" presName="textA" presStyleLbl="revTx" presStyleIdx="2" presStyleCnt="3" custScaleX="187764">
        <dgm:presLayoutVars>
          <dgm:bulletEnabled val="1"/>
        </dgm:presLayoutVars>
      </dgm:prSet>
      <dgm:spPr/>
    </dgm:pt>
    <dgm:pt modelId="{510E1B46-955E-4A63-B19B-72ECE4CF0440}" type="pres">
      <dgm:prSet presAssocID="{5F9F2CF3-A2DE-4E4B-9427-C337EBD4D9C6}" presName="circleA" presStyleLbl="node1" presStyleIdx="2" presStyleCnt="3"/>
      <dgm:spPr/>
    </dgm:pt>
    <dgm:pt modelId="{2BEE5717-8D61-4F93-BC4C-1106A08C66F3}" type="pres">
      <dgm:prSet presAssocID="{5F9F2CF3-A2DE-4E4B-9427-C337EBD4D9C6}" presName="spaceA" presStyleCnt="0"/>
      <dgm:spPr/>
    </dgm:pt>
  </dgm:ptLst>
  <dgm:cxnLst>
    <dgm:cxn modelId="{A3370B1D-347C-43A1-B8AE-B91C1413DEF6}" srcId="{033EC672-3E07-4B71-AB9D-6567622F0502}" destId="{5F9F2CF3-A2DE-4E4B-9427-C337EBD4D9C6}" srcOrd="2" destOrd="0" parTransId="{A9F848FE-6B3B-4E6A-ADB5-D201E6759749}" sibTransId="{BB8395D0-B0B9-4FF7-B949-FAE724C4FEDC}"/>
    <dgm:cxn modelId="{56DC5F25-0166-4146-BC57-A727A77BB45C}" type="presOf" srcId="{D349F8EF-B2B0-4AB9-90E3-3BB90C3CAF81}" destId="{D1498288-37F1-4CE2-9E17-55BADAEDEEA5}" srcOrd="0" destOrd="0" presId="urn:microsoft.com/office/officeart/2005/8/layout/hProcess11"/>
    <dgm:cxn modelId="{CE233F2A-2C7D-4476-AC42-D2B0AAF082EF}" type="presOf" srcId="{033EC672-3E07-4B71-AB9D-6567622F0502}" destId="{ABBF6513-D1D2-4E4E-964F-798131B1E98C}" srcOrd="0" destOrd="0" presId="urn:microsoft.com/office/officeart/2005/8/layout/hProcess11"/>
    <dgm:cxn modelId="{D6C17C36-D269-4C91-8B49-906871D3F6EB}" type="presOf" srcId="{5F9F2CF3-A2DE-4E4B-9427-C337EBD4D9C6}" destId="{CC392566-FCAF-41BB-B117-DF96A17E474B}" srcOrd="0" destOrd="0" presId="urn:microsoft.com/office/officeart/2005/8/layout/hProcess11"/>
    <dgm:cxn modelId="{152C36A3-1BF9-4711-AFAA-F7E84D3A03D2}" srcId="{033EC672-3E07-4B71-AB9D-6567622F0502}" destId="{37354C71-E464-4010-981B-E39EE706F0B2}" srcOrd="0" destOrd="0" parTransId="{5136DF39-6B9A-41AA-9556-574C0B94FB33}" sibTransId="{44B9F69D-7174-416C-9534-71A32E78FD11}"/>
    <dgm:cxn modelId="{9D5E05B1-E60D-462E-BF8F-C36028D98211}" type="presOf" srcId="{37354C71-E464-4010-981B-E39EE706F0B2}" destId="{3F381349-DC93-4B67-83BE-476AA3C198D0}" srcOrd="0" destOrd="0" presId="urn:microsoft.com/office/officeart/2005/8/layout/hProcess11"/>
    <dgm:cxn modelId="{5C6C31EE-EBC7-48D8-A3D8-8200528DEBCA}" srcId="{033EC672-3E07-4B71-AB9D-6567622F0502}" destId="{D349F8EF-B2B0-4AB9-90E3-3BB90C3CAF81}" srcOrd="1" destOrd="0" parTransId="{2880CF86-8ACB-445C-9475-8591CF5D6798}" sibTransId="{6B60A7BC-D2EF-422C-BCCC-84B29C9CF262}"/>
    <dgm:cxn modelId="{CDFB29C7-92A5-4EF9-8B57-A81F160F1037}" type="presParOf" srcId="{ABBF6513-D1D2-4E4E-964F-798131B1E98C}" destId="{EB536C12-0AD1-4500-AAF3-C9D29A473F09}" srcOrd="0" destOrd="0" presId="urn:microsoft.com/office/officeart/2005/8/layout/hProcess11"/>
    <dgm:cxn modelId="{4ED4630C-AB04-4C7B-9721-588647F6CE3A}" type="presParOf" srcId="{ABBF6513-D1D2-4E4E-964F-798131B1E98C}" destId="{1C7A9E5D-13A3-4B5B-B21E-DC0FE9F38042}" srcOrd="1" destOrd="0" presId="urn:microsoft.com/office/officeart/2005/8/layout/hProcess11"/>
    <dgm:cxn modelId="{94A163C6-0915-476C-B08A-556179629A85}" type="presParOf" srcId="{1C7A9E5D-13A3-4B5B-B21E-DC0FE9F38042}" destId="{8B48AD7F-10D3-4CDC-AD93-0E8B5F0F1D79}" srcOrd="0" destOrd="0" presId="urn:microsoft.com/office/officeart/2005/8/layout/hProcess11"/>
    <dgm:cxn modelId="{5B133AE6-968E-40EB-A4CB-16567F10A551}" type="presParOf" srcId="{8B48AD7F-10D3-4CDC-AD93-0E8B5F0F1D79}" destId="{3F381349-DC93-4B67-83BE-476AA3C198D0}" srcOrd="0" destOrd="0" presId="urn:microsoft.com/office/officeart/2005/8/layout/hProcess11"/>
    <dgm:cxn modelId="{D2DAA4BA-D903-403F-9BFA-ACE61A6F55B7}" type="presParOf" srcId="{8B48AD7F-10D3-4CDC-AD93-0E8B5F0F1D79}" destId="{295C604A-7AA4-4E02-87B4-BBAF3B0D9A9F}" srcOrd="1" destOrd="0" presId="urn:microsoft.com/office/officeart/2005/8/layout/hProcess11"/>
    <dgm:cxn modelId="{FB247BAB-A112-4710-AC30-6B366CCA952E}" type="presParOf" srcId="{8B48AD7F-10D3-4CDC-AD93-0E8B5F0F1D79}" destId="{B90466D2-B627-41B0-B2A4-5A6306A7C592}" srcOrd="2" destOrd="0" presId="urn:microsoft.com/office/officeart/2005/8/layout/hProcess11"/>
    <dgm:cxn modelId="{B51080D1-A1C6-4520-91E1-42941F91C842}" type="presParOf" srcId="{1C7A9E5D-13A3-4B5B-B21E-DC0FE9F38042}" destId="{6159B2E5-E83C-4DDC-9EA4-20CF383FF29C}" srcOrd="1" destOrd="0" presId="urn:microsoft.com/office/officeart/2005/8/layout/hProcess11"/>
    <dgm:cxn modelId="{67F7BFD1-A239-4D2D-8B71-7BA43C922328}" type="presParOf" srcId="{1C7A9E5D-13A3-4B5B-B21E-DC0FE9F38042}" destId="{62A224A0-5F72-4FCC-80B2-BA9D965893F0}" srcOrd="2" destOrd="0" presId="urn:microsoft.com/office/officeart/2005/8/layout/hProcess11"/>
    <dgm:cxn modelId="{97B94928-43C0-41E3-94B5-BA772A714EA2}" type="presParOf" srcId="{62A224A0-5F72-4FCC-80B2-BA9D965893F0}" destId="{D1498288-37F1-4CE2-9E17-55BADAEDEEA5}" srcOrd="0" destOrd="0" presId="urn:microsoft.com/office/officeart/2005/8/layout/hProcess11"/>
    <dgm:cxn modelId="{8AF6E530-2DA3-4D37-B44E-020AEF024A5D}" type="presParOf" srcId="{62A224A0-5F72-4FCC-80B2-BA9D965893F0}" destId="{3E8271FD-AE03-4844-B322-3F8005FEA127}" srcOrd="1" destOrd="0" presId="urn:microsoft.com/office/officeart/2005/8/layout/hProcess11"/>
    <dgm:cxn modelId="{0F956415-08C3-4D8A-B8FC-9BDBB56D3322}" type="presParOf" srcId="{62A224A0-5F72-4FCC-80B2-BA9D965893F0}" destId="{C2E4AB7A-7DEF-4B60-A240-71089475D556}" srcOrd="2" destOrd="0" presId="urn:microsoft.com/office/officeart/2005/8/layout/hProcess11"/>
    <dgm:cxn modelId="{DD91F3EC-592A-4EB6-B092-A148AF2E1FA9}" type="presParOf" srcId="{1C7A9E5D-13A3-4B5B-B21E-DC0FE9F38042}" destId="{6F1E951C-3DF7-4242-BB5C-39EB0561053A}" srcOrd="3" destOrd="0" presId="urn:microsoft.com/office/officeart/2005/8/layout/hProcess11"/>
    <dgm:cxn modelId="{BB114757-08B6-4313-9C68-74974E91EF5B}" type="presParOf" srcId="{1C7A9E5D-13A3-4B5B-B21E-DC0FE9F38042}" destId="{4FB21254-39BF-4844-BE3A-4D5FAE7BC226}" srcOrd="4" destOrd="0" presId="urn:microsoft.com/office/officeart/2005/8/layout/hProcess11"/>
    <dgm:cxn modelId="{6FC68C7A-CADA-4AC5-865D-306C2A3C1486}" type="presParOf" srcId="{4FB21254-39BF-4844-BE3A-4D5FAE7BC226}" destId="{CC392566-FCAF-41BB-B117-DF96A17E474B}" srcOrd="0" destOrd="0" presId="urn:microsoft.com/office/officeart/2005/8/layout/hProcess11"/>
    <dgm:cxn modelId="{63E6E2A3-0AE3-4142-82ED-8EB9D6A24146}" type="presParOf" srcId="{4FB21254-39BF-4844-BE3A-4D5FAE7BC226}" destId="{510E1B46-955E-4A63-B19B-72ECE4CF0440}" srcOrd="1" destOrd="0" presId="urn:microsoft.com/office/officeart/2005/8/layout/hProcess11"/>
    <dgm:cxn modelId="{D8948160-E56F-43F9-B215-6C0DDEB655D4}" type="presParOf" srcId="{4FB21254-39BF-4844-BE3A-4D5FAE7BC226}" destId="{2BEE5717-8D61-4F93-BC4C-1106A08C66F3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word/diagrams/data2.xml><?xml version="1.0" encoding="utf-8"?>
<dgm:dataModel xmlns:dgm="http://schemas.openxmlformats.org/drawingml/2006/diagram" xmlns:a="http://schemas.openxmlformats.org/drawingml/2006/main">
  <dgm:ptLst>
    <dgm:pt modelId="{13979CB8-0AC2-4EE6-BA7D-29E86D72CDE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A100CAD8-7A32-4164-AAEB-0660BDD37C72}">
      <dgm:prSet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pPr algn="ctr"/>
          <a:r>
            <a:rPr lang="es-CL" cap="all" baseline="0"/>
            <a:t>administración</a:t>
          </a:r>
        </a:p>
      </dgm:t>
    </dgm:pt>
    <dgm:pt modelId="{B7DDD652-A3DE-4B8C-BED7-2DB78B64B19E}" type="parTrans" cxnId="{1B8831CB-DE16-453A-A5B3-345D2E66C347}">
      <dgm:prSet/>
      <dgm:spPr/>
      <dgm:t>
        <a:bodyPr/>
        <a:lstStyle/>
        <a:p>
          <a:pPr algn="ctr"/>
          <a:endParaRPr lang="es-ES"/>
        </a:p>
      </dgm:t>
    </dgm:pt>
    <dgm:pt modelId="{2C72F6CE-DCA4-4355-A53B-FE8544BBFB8D}" type="sibTrans" cxnId="{1B8831CB-DE16-453A-A5B3-345D2E66C347}">
      <dgm:prSet/>
      <dgm:spPr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pPr algn="ctr"/>
          <a:endParaRPr lang="es-ES"/>
        </a:p>
      </dgm:t>
    </dgm:pt>
    <dgm:pt modelId="{6E94611A-12AC-4E7C-8F46-18AC8007BFCB}">
      <dgm:prSet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pPr algn="ctr"/>
          <a:r>
            <a:rPr lang="es-CL" cap="all" baseline="0"/>
            <a:t>supervisión</a:t>
          </a:r>
        </a:p>
      </dgm:t>
    </dgm:pt>
    <dgm:pt modelId="{34685297-9317-4BCA-9131-5F938CB0CC36}" type="parTrans" cxnId="{EE6FEA5D-8E55-47E6-82A1-E808DDD77CB5}">
      <dgm:prSet/>
      <dgm:spPr/>
      <dgm:t>
        <a:bodyPr/>
        <a:lstStyle/>
        <a:p>
          <a:pPr algn="ctr"/>
          <a:endParaRPr lang="es-ES"/>
        </a:p>
      </dgm:t>
    </dgm:pt>
    <dgm:pt modelId="{199DAFF5-6BBF-44BF-9F93-DC5D736BA254}" type="sibTrans" cxnId="{EE6FEA5D-8E55-47E6-82A1-E808DDD77CB5}">
      <dgm:prSet/>
      <dgm:spPr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pPr algn="ctr"/>
          <a:endParaRPr lang="es-ES"/>
        </a:p>
      </dgm:t>
    </dgm:pt>
    <dgm:pt modelId="{8A6939B5-4D8A-48A2-8727-C1C99D771DAE}">
      <dgm:prSet>
        <dgm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dgm:style>
      </dgm:prSet>
      <dgm:spPr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pPr algn="ctr"/>
          <a:r>
            <a:rPr lang="es-CL" cap="all" baseline="0"/>
            <a:t>registro de  información</a:t>
          </a:r>
        </a:p>
      </dgm:t>
    </dgm:pt>
    <dgm:pt modelId="{D517F998-2D6F-4A6F-B71F-7D90742A8236}" type="parTrans" cxnId="{AEFF578B-8708-4636-B043-F0F19506F3D3}">
      <dgm:prSet/>
      <dgm:spPr/>
      <dgm:t>
        <a:bodyPr/>
        <a:lstStyle/>
        <a:p>
          <a:pPr algn="ctr"/>
          <a:endParaRPr lang="es-ES"/>
        </a:p>
      </dgm:t>
    </dgm:pt>
    <dgm:pt modelId="{D5D2B425-9D70-452C-BE0C-92E517715D7E}" type="sibTrans" cxnId="{AEFF578B-8708-4636-B043-F0F19506F3D3}">
      <dgm:prSet/>
      <dgm:spPr/>
      <dgm:t>
        <a:bodyPr/>
        <a:lstStyle/>
        <a:p>
          <a:pPr algn="ctr"/>
          <a:endParaRPr lang="es-ES"/>
        </a:p>
      </dgm:t>
    </dgm:pt>
    <dgm:pt modelId="{C52F6152-F7EA-453D-8047-E4AA949AE621}" type="pres">
      <dgm:prSet presAssocID="{13979CB8-0AC2-4EE6-BA7D-29E86D72CDE8}" presName="Name0" presStyleCnt="0">
        <dgm:presLayoutVars>
          <dgm:dir/>
          <dgm:resizeHandles val="exact"/>
        </dgm:presLayoutVars>
      </dgm:prSet>
      <dgm:spPr/>
    </dgm:pt>
    <dgm:pt modelId="{F0A96327-22AC-4AC7-9D06-97CB8BCE433B}" type="pres">
      <dgm:prSet presAssocID="{A100CAD8-7A32-4164-AAEB-0660BDD37C72}" presName="node" presStyleLbl="node1" presStyleIdx="0" presStyleCnt="3">
        <dgm:presLayoutVars>
          <dgm:bulletEnabled val="1"/>
        </dgm:presLayoutVars>
      </dgm:prSet>
      <dgm:spPr/>
    </dgm:pt>
    <dgm:pt modelId="{F75AF5CD-B348-4DB6-AD69-2942C23ADC49}" type="pres">
      <dgm:prSet presAssocID="{2C72F6CE-DCA4-4355-A53B-FE8544BBFB8D}" presName="sibTrans" presStyleLbl="sibTrans2D1" presStyleIdx="0" presStyleCnt="2"/>
      <dgm:spPr/>
    </dgm:pt>
    <dgm:pt modelId="{6FEAFA1E-A9F5-43A8-AC2F-0FE3A90B2943}" type="pres">
      <dgm:prSet presAssocID="{2C72F6CE-DCA4-4355-A53B-FE8544BBFB8D}" presName="connectorText" presStyleLbl="sibTrans2D1" presStyleIdx="0" presStyleCnt="2"/>
      <dgm:spPr/>
    </dgm:pt>
    <dgm:pt modelId="{F875C483-6742-44A9-84DB-B61D51673AF8}" type="pres">
      <dgm:prSet presAssocID="{6E94611A-12AC-4E7C-8F46-18AC8007BFCB}" presName="node" presStyleLbl="node1" presStyleIdx="1" presStyleCnt="3">
        <dgm:presLayoutVars>
          <dgm:bulletEnabled val="1"/>
        </dgm:presLayoutVars>
      </dgm:prSet>
      <dgm:spPr/>
    </dgm:pt>
    <dgm:pt modelId="{CCB45F5C-D4F3-4528-AAA1-300CD8CF452E}" type="pres">
      <dgm:prSet presAssocID="{199DAFF5-6BBF-44BF-9F93-DC5D736BA254}" presName="sibTrans" presStyleLbl="sibTrans2D1" presStyleIdx="1" presStyleCnt="2"/>
      <dgm:spPr/>
    </dgm:pt>
    <dgm:pt modelId="{36A22529-0E0D-4132-A128-3F51FB90326A}" type="pres">
      <dgm:prSet presAssocID="{199DAFF5-6BBF-44BF-9F93-DC5D736BA254}" presName="connectorText" presStyleLbl="sibTrans2D1" presStyleIdx="1" presStyleCnt="2"/>
      <dgm:spPr/>
    </dgm:pt>
    <dgm:pt modelId="{BAAF36A2-26DD-43F5-839E-86C078EC509A}" type="pres">
      <dgm:prSet presAssocID="{8A6939B5-4D8A-48A2-8727-C1C99D771DAE}" presName="node" presStyleLbl="node1" presStyleIdx="2" presStyleCnt="3">
        <dgm:presLayoutVars>
          <dgm:bulletEnabled val="1"/>
        </dgm:presLayoutVars>
      </dgm:prSet>
      <dgm:spPr/>
    </dgm:pt>
  </dgm:ptLst>
  <dgm:cxnLst>
    <dgm:cxn modelId="{ED022015-87D6-4FFA-BD19-AEF87EA9F012}" type="presOf" srcId="{6E94611A-12AC-4E7C-8F46-18AC8007BFCB}" destId="{F875C483-6742-44A9-84DB-B61D51673AF8}" srcOrd="0" destOrd="0" presId="urn:microsoft.com/office/officeart/2005/8/layout/process1"/>
    <dgm:cxn modelId="{EE6FEA5D-8E55-47E6-82A1-E808DDD77CB5}" srcId="{13979CB8-0AC2-4EE6-BA7D-29E86D72CDE8}" destId="{6E94611A-12AC-4E7C-8F46-18AC8007BFCB}" srcOrd="1" destOrd="0" parTransId="{34685297-9317-4BCA-9131-5F938CB0CC36}" sibTransId="{199DAFF5-6BBF-44BF-9F93-DC5D736BA254}"/>
    <dgm:cxn modelId="{5248EF42-EB7E-499C-8667-EBE96A83A4D1}" type="presOf" srcId="{199DAFF5-6BBF-44BF-9F93-DC5D736BA254}" destId="{CCB45F5C-D4F3-4528-AAA1-300CD8CF452E}" srcOrd="0" destOrd="0" presId="urn:microsoft.com/office/officeart/2005/8/layout/process1"/>
    <dgm:cxn modelId="{4FB5A563-CBF0-467B-AE53-805B0403BBE2}" type="presOf" srcId="{2C72F6CE-DCA4-4355-A53B-FE8544BBFB8D}" destId="{F75AF5CD-B348-4DB6-AD69-2942C23ADC49}" srcOrd="0" destOrd="0" presId="urn:microsoft.com/office/officeart/2005/8/layout/process1"/>
    <dgm:cxn modelId="{852F8C84-3690-4B56-A2D3-874683E159CB}" type="presOf" srcId="{2C72F6CE-DCA4-4355-A53B-FE8544BBFB8D}" destId="{6FEAFA1E-A9F5-43A8-AC2F-0FE3A90B2943}" srcOrd="1" destOrd="0" presId="urn:microsoft.com/office/officeart/2005/8/layout/process1"/>
    <dgm:cxn modelId="{AEFF578B-8708-4636-B043-F0F19506F3D3}" srcId="{13979CB8-0AC2-4EE6-BA7D-29E86D72CDE8}" destId="{8A6939B5-4D8A-48A2-8727-C1C99D771DAE}" srcOrd="2" destOrd="0" parTransId="{D517F998-2D6F-4A6F-B71F-7D90742A8236}" sibTransId="{D5D2B425-9D70-452C-BE0C-92E517715D7E}"/>
    <dgm:cxn modelId="{EC6BF5A2-357A-404B-B3C9-18FFAF4773AF}" type="presOf" srcId="{8A6939B5-4D8A-48A2-8727-C1C99D771DAE}" destId="{BAAF36A2-26DD-43F5-839E-86C078EC509A}" srcOrd="0" destOrd="0" presId="urn:microsoft.com/office/officeart/2005/8/layout/process1"/>
    <dgm:cxn modelId="{3794DDB3-19DE-450A-9058-A17495BDC15D}" type="presOf" srcId="{13979CB8-0AC2-4EE6-BA7D-29E86D72CDE8}" destId="{C52F6152-F7EA-453D-8047-E4AA949AE621}" srcOrd="0" destOrd="0" presId="urn:microsoft.com/office/officeart/2005/8/layout/process1"/>
    <dgm:cxn modelId="{A62E5AB6-3692-4F8E-A8F5-A3F14E7ABE4C}" type="presOf" srcId="{A100CAD8-7A32-4164-AAEB-0660BDD37C72}" destId="{F0A96327-22AC-4AC7-9D06-97CB8BCE433B}" srcOrd="0" destOrd="0" presId="urn:microsoft.com/office/officeart/2005/8/layout/process1"/>
    <dgm:cxn modelId="{1B8831CB-DE16-453A-A5B3-345D2E66C347}" srcId="{13979CB8-0AC2-4EE6-BA7D-29E86D72CDE8}" destId="{A100CAD8-7A32-4164-AAEB-0660BDD37C72}" srcOrd="0" destOrd="0" parTransId="{B7DDD652-A3DE-4B8C-BED7-2DB78B64B19E}" sibTransId="{2C72F6CE-DCA4-4355-A53B-FE8544BBFB8D}"/>
    <dgm:cxn modelId="{D1549CFB-235B-4855-AFC9-312D5E4F63D9}" type="presOf" srcId="{199DAFF5-6BBF-44BF-9F93-DC5D736BA254}" destId="{36A22529-0E0D-4132-A128-3F51FB90326A}" srcOrd="1" destOrd="0" presId="urn:microsoft.com/office/officeart/2005/8/layout/process1"/>
    <dgm:cxn modelId="{F19A62E0-D135-413F-A8E0-A8BA49897596}" type="presParOf" srcId="{C52F6152-F7EA-453D-8047-E4AA949AE621}" destId="{F0A96327-22AC-4AC7-9D06-97CB8BCE433B}" srcOrd="0" destOrd="0" presId="urn:microsoft.com/office/officeart/2005/8/layout/process1"/>
    <dgm:cxn modelId="{FD0D7E2B-2810-4B53-9D41-872AEF62E2A0}" type="presParOf" srcId="{C52F6152-F7EA-453D-8047-E4AA949AE621}" destId="{F75AF5CD-B348-4DB6-AD69-2942C23ADC49}" srcOrd="1" destOrd="0" presId="urn:microsoft.com/office/officeart/2005/8/layout/process1"/>
    <dgm:cxn modelId="{564FB1BB-2A8A-4FF3-A6BE-70569683B2E6}" type="presParOf" srcId="{F75AF5CD-B348-4DB6-AD69-2942C23ADC49}" destId="{6FEAFA1E-A9F5-43A8-AC2F-0FE3A90B2943}" srcOrd="0" destOrd="0" presId="urn:microsoft.com/office/officeart/2005/8/layout/process1"/>
    <dgm:cxn modelId="{4620E52E-0036-4138-A942-03D9CEB4DF16}" type="presParOf" srcId="{C52F6152-F7EA-453D-8047-E4AA949AE621}" destId="{F875C483-6742-44A9-84DB-B61D51673AF8}" srcOrd="2" destOrd="0" presId="urn:microsoft.com/office/officeart/2005/8/layout/process1"/>
    <dgm:cxn modelId="{BA275C73-3E85-4C99-A30D-D4AA0D6737DD}" type="presParOf" srcId="{C52F6152-F7EA-453D-8047-E4AA949AE621}" destId="{CCB45F5C-D4F3-4528-AAA1-300CD8CF452E}" srcOrd="3" destOrd="0" presId="urn:microsoft.com/office/officeart/2005/8/layout/process1"/>
    <dgm:cxn modelId="{80E1363B-7141-4DE0-972A-0D0FE48AAD73}" type="presParOf" srcId="{CCB45F5C-D4F3-4528-AAA1-300CD8CF452E}" destId="{36A22529-0E0D-4132-A128-3F51FB90326A}" srcOrd="0" destOrd="0" presId="urn:microsoft.com/office/officeart/2005/8/layout/process1"/>
    <dgm:cxn modelId="{15A300D5-5FA7-4CD8-86F7-69A5728390EC}" type="presParOf" srcId="{C52F6152-F7EA-453D-8047-E4AA949AE621}" destId="{BAAF36A2-26DD-43F5-839E-86C078EC509A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24" minVer="http://schemas.openxmlformats.org/drawingml/2006/diagram"/>
    </a:ext>
  </dgm:extLst>
</dgm:dataModel>
</file>

<file path=word/diagrams/data3.xml><?xml version="1.0" encoding="utf-8"?>
<dgm:dataModel xmlns:dgm="http://schemas.openxmlformats.org/drawingml/2006/diagram" xmlns:a="http://schemas.openxmlformats.org/drawingml/2006/main">
  <dgm:ptLst>
    <dgm:pt modelId="{545165A4-9B11-4A9E-939C-96B27D01B31D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ES"/>
        </a:p>
      </dgm:t>
    </dgm:pt>
    <dgm:pt modelId="{D48312F6-D0B9-4756-A25F-04B0A69EBE01}">
      <dgm:prSet phldrT="[Texto]" custT="1"/>
      <dgm:spPr/>
      <dgm:t>
        <a:bodyPr/>
        <a:lstStyle/>
        <a:p>
          <a:pPr algn="l"/>
          <a:r>
            <a:rPr lang="es-ES" sz="1200"/>
            <a:t>Propósito del Programa</a:t>
          </a:r>
        </a:p>
      </dgm:t>
    </dgm:pt>
    <dgm:pt modelId="{D7693771-5D82-4A18-B2DA-132FBAE80478}" type="parTrans" cxnId="{876B23CF-16A3-4672-8D74-AA80E5A95EC5}">
      <dgm:prSet/>
      <dgm:spPr/>
      <dgm:t>
        <a:bodyPr/>
        <a:lstStyle/>
        <a:p>
          <a:pPr algn="l"/>
          <a:endParaRPr lang="es-ES"/>
        </a:p>
      </dgm:t>
    </dgm:pt>
    <dgm:pt modelId="{0ED81206-D678-49F6-A967-DC4D7441143E}" type="sibTrans" cxnId="{876B23CF-16A3-4672-8D74-AA80E5A95EC5}">
      <dgm:prSet/>
      <dgm:spPr/>
      <dgm:t>
        <a:bodyPr/>
        <a:lstStyle/>
        <a:p>
          <a:pPr algn="l"/>
          <a:endParaRPr lang="es-ES"/>
        </a:p>
      </dgm:t>
    </dgm:pt>
    <dgm:pt modelId="{06B71D43-FF3B-4606-925D-6CFC0F543CEF}">
      <dgm:prSet phldrT="[Texto]" custT="1"/>
      <dgm:spPr/>
      <dgm:t>
        <a:bodyPr/>
        <a:lstStyle/>
        <a:p>
          <a:pPr algn="l"/>
          <a:r>
            <a:rPr lang="es-CL" sz="1000"/>
            <a:t>Mejorar las condiciones de empleabilidad de los beneficiarios del Sistema Seguridades y Oportunidades a través del financiamiento de bienes y servicios identificados previamente en el Plan Laboral de los beneficiarios, para lograr su ingreso al mercado laboral.</a:t>
          </a:r>
          <a:endParaRPr lang="es-ES" sz="1200"/>
        </a:p>
      </dgm:t>
    </dgm:pt>
    <dgm:pt modelId="{FB262D86-7866-4DB6-A9A8-49251EB717FF}" type="parTrans" cxnId="{D47E31A8-C406-42DC-9899-ECAFC90BA832}">
      <dgm:prSet/>
      <dgm:spPr/>
      <dgm:t>
        <a:bodyPr/>
        <a:lstStyle/>
        <a:p>
          <a:endParaRPr lang="es-CL"/>
        </a:p>
      </dgm:t>
    </dgm:pt>
    <dgm:pt modelId="{D1EF6F0A-9061-42F8-8B8A-2DCBA0284E24}" type="sibTrans" cxnId="{D47E31A8-C406-42DC-9899-ECAFC90BA832}">
      <dgm:prSet/>
      <dgm:spPr/>
      <dgm:t>
        <a:bodyPr/>
        <a:lstStyle/>
        <a:p>
          <a:endParaRPr lang="es-CL"/>
        </a:p>
      </dgm:t>
    </dgm:pt>
    <dgm:pt modelId="{442D59C2-F0D2-4649-99A3-FD0549BD2199}" type="pres">
      <dgm:prSet presAssocID="{545165A4-9B11-4A9E-939C-96B27D01B31D}" presName="linear" presStyleCnt="0">
        <dgm:presLayoutVars>
          <dgm:dir/>
          <dgm:animLvl val="lvl"/>
          <dgm:resizeHandles val="exact"/>
        </dgm:presLayoutVars>
      </dgm:prSet>
      <dgm:spPr/>
    </dgm:pt>
    <dgm:pt modelId="{C3927605-1371-4382-8CC9-A424131E9372}" type="pres">
      <dgm:prSet presAssocID="{D48312F6-D0B9-4756-A25F-04B0A69EBE01}" presName="parentLin" presStyleCnt="0"/>
      <dgm:spPr/>
    </dgm:pt>
    <dgm:pt modelId="{253679FF-3D9A-4C1F-A7F0-714374780E47}" type="pres">
      <dgm:prSet presAssocID="{D48312F6-D0B9-4756-A25F-04B0A69EBE01}" presName="parentLeftMargin" presStyleLbl="node1" presStyleIdx="0" presStyleCnt="1"/>
      <dgm:spPr/>
    </dgm:pt>
    <dgm:pt modelId="{4F63A5C1-5030-4A25-AAA5-ED85CF57D4BA}" type="pres">
      <dgm:prSet presAssocID="{D48312F6-D0B9-4756-A25F-04B0A69EBE01}" presName="parentText" presStyleLbl="node1" presStyleIdx="0" presStyleCnt="1" custScaleY="30640" custLinFactNeighborX="21004" custLinFactNeighborY="-34016">
        <dgm:presLayoutVars>
          <dgm:chMax val="0"/>
          <dgm:bulletEnabled val="1"/>
        </dgm:presLayoutVars>
      </dgm:prSet>
      <dgm:spPr/>
    </dgm:pt>
    <dgm:pt modelId="{3B2B4C2A-6DA6-497C-B6FD-FC4D18497BAD}" type="pres">
      <dgm:prSet presAssocID="{D48312F6-D0B9-4756-A25F-04B0A69EBE01}" presName="negativeSpace" presStyleCnt="0"/>
      <dgm:spPr/>
    </dgm:pt>
    <dgm:pt modelId="{5FAA86CA-B658-4C51-9B67-9FEEA451C34A}" type="pres">
      <dgm:prSet presAssocID="{D48312F6-D0B9-4756-A25F-04B0A69EBE01}" presName="childText" presStyleLbl="conFgAcc1" presStyleIdx="0" presStyleCnt="1" custScaleY="65609">
        <dgm:presLayoutVars>
          <dgm:bulletEnabled val="1"/>
        </dgm:presLayoutVars>
      </dgm:prSet>
      <dgm:spPr/>
    </dgm:pt>
  </dgm:ptLst>
  <dgm:cxnLst>
    <dgm:cxn modelId="{A0253038-666E-4D2E-9E87-9970FFB6B4FB}" type="presOf" srcId="{D48312F6-D0B9-4756-A25F-04B0A69EBE01}" destId="{253679FF-3D9A-4C1F-A7F0-714374780E47}" srcOrd="0" destOrd="0" presId="urn:microsoft.com/office/officeart/2005/8/layout/list1"/>
    <dgm:cxn modelId="{56256242-369F-4491-B176-D7FFD6067D08}" type="presOf" srcId="{D48312F6-D0B9-4756-A25F-04B0A69EBE01}" destId="{4F63A5C1-5030-4A25-AAA5-ED85CF57D4BA}" srcOrd="1" destOrd="0" presId="urn:microsoft.com/office/officeart/2005/8/layout/list1"/>
    <dgm:cxn modelId="{802E697E-D3A5-44AF-9B4C-08F2DBF32D9D}" type="presOf" srcId="{545165A4-9B11-4A9E-939C-96B27D01B31D}" destId="{442D59C2-F0D2-4649-99A3-FD0549BD2199}" srcOrd="0" destOrd="0" presId="urn:microsoft.com/office/officeart/2005/8/layout/list1"/>
    <dgm:cxn modelId="{D47E31A8-C406-42DC-9899-ECAFC90BA832}" srcId="{D48312F6-D0B9-4756-A25F-04B0A69EBE01}" destId="{06B71D43-FF3B-4606-925D-6CFC0F543CEF}" srcOrd="0" destOrd="0" parTransId="{FB262D86-7866-4DB6-A9A8-49251EB717FF}" sibTransId="{D1EF6F0A-9061-42F8-8B8A-2DCBA0284E24}"/>
    <dgm:cxn modelId="{876B23CF-16A3-4672-8D74-AA80E5A95EC5}" srcId="{545165A4-9B11-4A9E-939C-96B27D01B31D}" destId="{D48312F6-D0B9-4756-A25F-04B0A69EBE01}" srcOrd="0" destOrd="0" parTransId="{D7693771-5D82-4A18-B2DA-132FBAE80478}" sibTransId="{0ED81206-D678-49F6-A967-DC4D7441143E}"/>
    <dgm:cxn modelId="{F7022FF5-7548-4039-9170-BE0CF28DE4A3}" type="presOf" srcId="{06B71D43-FF3B-4606-925D-6CFC0F543CEF}" destId="{5FAA86CA-B658-4C51-9B67-9FEEA451C34A}" srcOrd="0" destOrd="0" presId="urn:microsoft.com/office/officeart/2005/8/layout/list1"/>
    <dgm:cxn modelId="{B5E8FCFF-2C6F-47DA-8CA6-A7B23831F3E6}" type="presParOf" srcId="{442D59C2-F0D2-4649-99A3-FD0549BD2199}" destId="{C3927605-1371-4382-8CC9-A424131E9372}" srcOrd="0" destOrd="0" presId="urn:microsoft.com/office/officeart/2005/8/layout/list1"/>
    <dgm:cxn modelId="{BDDC0943-3328-4042-A69F-6987995FEDCA}" type="presParOf" srcId="{C3927605-1371-4382-8CC9-A424131E9372}" destId="{253679FF-3D9A-4C1F-A7F0-714374780E47}" srcOrd="0" destOrd="0" presId="urn:microsoft.com/office/officeart/2005/8/layout/list1"/>
    <dgm:cxn modelId="{D3147E7F-0EC2-4693-A13D-97B67E5B6E44}" type="presParOf" srcId="{C3927605-1371-4382-8CC9-A424131E9372}" destId="{4F63A5C1-5030-4A25-AAA5-ED85CF57D4BA}" srcOrd="1" destOrd="0" presId="urn:microsoft.com/office/officeart/2005/8/layout/list1"/>
    <dgm:cxn modelId="{E3373A52-CA6F-4E57-874D-EB790E7A49DC}" type="presParOf" srcId="{442D59C2-F0D2-4649-99A3-FD0549BD2199}" destId="{3B2B4C2A-6DA6-497C-B6FD-FC4D18497BAD}" srcOrd="1" destOrd="0" presId="urn:microsoft.com/office/officeart/2005/8/layout/list1"/>
    <dgm:cxn modelId="{77836F33-4C89-4894-A23A-87C185D690BA}" type="presParOf" srcId="{442D59C2-F0D2-4649-99A3-FD0549BD2199}" destId="{5FAA86CA-B658-4C51-9B67-9FEEA451C34A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31" minVer="http://schemas.openxmlformats.org/drawingml/2006/diagram"/>
    </a:ext>
  </dgm:extLst>
</dgm:dataModel>
</file>

<file path=word/diagrams/data4.xml><?xml version="1.0" encoding="utf-8"?>
<dgm:dataModel xmlns:dgm="http://schemas.openxmlformats.org/drawingml/2006/diagram" xmlns:a="http://schemas.openxmlformats.org/drawingml/2006/main">
  <dgm:ptLst>
    <dgm:pt modelId="{545165A4-9B11-4A9E-939C-96B27D01B31D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ES"/>
        </a:p>
      </dgm:t>
    </dgm:pt>
    <dgm:pt modelId="{D48312F6-D0B9-4756-A25F-04B0A69EBE01}">
      <dgm:prSet phldrT="[Texto]" custT="1"/>
      <dgm:spPr>
        <a:xfrm>
          <a:off x="337124" y="44836"/>
          <a:ext cx="3900487" cy="578875"/>
        </a:xfrm>
        <a:prstGeom prst="roundRect">
          <a:avLst/>
        </a:prstGeom>
        <a:solidFill>
          <a:srgbClr val="4472C4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l">
            <a:buNone/>
          </a:pPr>
          <a:r>
            <a:rPr lang="es-ES" sz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Población del programa</a:t>
          </a:r>
        </a:p>
      </dgm:t>
    </dgm:pt>
    <dgm:pt modelId="{D7693771-5D82-4A18-B2DA-132FBAE80478}" type="parTrans" cxnId="{876B23CF-16A3-4672-8D74-AA80E5A95EC5}">
      <dgm:prSet/>
      <dgm:spPr/>
      <dgm:t>
        <a:bodyPr/>
        <a:lstStyle/>
        <a:p>
          <a:pPr algn="l"/>
          <a:endParaRPr lang="es-ES"/>
        </a:p>
      </dgm:t>
    </dgm:pt>
    <dgm:pt modelId="{0ED81206-D678-49F6-A967-DC4D7441143E}" type="sibTrans" cxnId="{876B23CF-16A3-4672-8D74-AA80E5A95EC5}">
      <dgm:prSet/>
      <dgm:spPr/>
      <dgm:t>
        <a:bodyPr/>
        <a:lstStyle/>
        <a:p>
          <a:pPr algn="l"/>
          <a:endParaRPr lang="es-ES"/>
        </a:p>
      </dgm:t>
    </dgm:pt>
    <dgm:pt modelId="{06B71D43-FF3B-4606-925D-6CFC0F543CEF}">
      <dgm:prSet phldrT="[Texto]" custT="1"/>
      <dgm:spPr>
        <a:xfrm>
          <a:off x="0" y="276897"/>
          <a:ext cx="5572125" cy="128961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4472C4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 algn="l">
            <a:buChar char="•"/>
          </a:pPr>
          <a:r>
            <a:rPr lang="es-CL" sz="10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Se prioriza a personas que tengan más antigüedad en el Acompañamiento Sociolaboral (ASL) y que tengan el Plan Laboral. En el marco del Subsistema se distinguen dos líneas. Familias SSyOO: Los beneficiarios deben ser miembros de una familia del Subsistema de Seguridades y Oportunidades. Los criterios de priorización en esta línea son los siguientes: Antigüedad y Participación previa en programas FOSIS (YTJ, SSyOO, YT, YES). Usuarios Calle, Camino o Vínculo: Los beneficiarios deben ser miembros de una familia que participa en programa Calle, Camino o Vínculos. Los criterios de priorización de esta línea son los siguientes: antigüedad y participación previa en programas FOSIS (YTJ SSyOO, YT, YES). Se asignarán los beneficios hasta agotar los recursos disponibles.</a:t>
          </a:r>
          <a:endParaRPr lang="es-ES" sz="10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FB262D86-7866-4DB6-A9A8-49251EB717FF}" type="parTrans" cxnId="{D47E31A8-C406-42DC-9899-ECAFC90BA832}">
      <dgm:prSet/>
      <dgm:spPr/>
      <dgm:t>
        <a:bodyPr/>
        <a:lstStyle/>
        <a:p>
          <a:endParaRPr lang="es-CL"/>
        </a:p>
      </dgm:t>
    </dgm:pt>
    <dgm:pt modelId="{D1EF6F0A-9061-42F8-8B8A-2DCBA0284E24}" type="sibTrans" cxnId="{D47E31A8-C406-42DC-9899-ECAFC90BA832}">
      <dgm:prSet/>
      <dgm:spPr/>
      <dgm:t>
        <a:bodyPr/>
        <a:lstStyle/>
        <a:p>
          <a:endParaRPr lang="es-CL"/>
        </a:p>
      </dgm:t>
    </dgm:pt>
    <dgm:pt modelId="{442D59C2-F0D2-4649-99A3-FD0549BD2199}" type="pres">
      <dgm:prSet presAssocID="{545165A4-9B11-4A9E-939C-96B27D01B31D}" presName="linear" presStyleCnt="0">
        <dgm:presLayoutVars>
          <dgm:dir/>
          <dgm:animLvl val="lvl"/>
          <dgm:resizeHandles val="exact"/>
        </dgm:presLayoutVars>
      </dgm:prSet>
      <dgm:spPr/>
    </dgm:pt>
    <dgm:pt modelId="{C3927605-1371-4382-8CC9-A424131E9372}" type="pres">
      <dgm:prSet presAssocID="{D48312F6-D0B9-4756-A25F-04B0A69EBE01}" presName="parentLin" presStyleCnt="0"/>
      <dgm:spPr/>
    </dgm:pt>
    <dgm:pt modelId="{253679FF-3D9A-4C1F-A7F0-714374780E47}" type="pres">
      <dgm:prSet presAssocID="{D48312F6-D0B9-4756-A25F-04B0A69EBE01}" presName="parentLeftMargin" presStyleLbl="node1" presStyleIdx="0" presStyleCnt="1"/>
      <dgm:spPr/>
    </dgm:pt>
    <dgm:pt modelId="{4F63A5C1-5030-4A25-AAA5-ED85CF57D4BA}" type="pres">
      <dgm:prSet presAssocID="{D48312F6-D0B9-4756-A25F-04B0A69EBE01}" presName="parentText" presStyleLbl="node1" presStyleIdx="0" presStyleCnt="1" custScaleY="30640" custLinFactNeighborX="39384" custLinFactNeighborY="-31832">
        <dgm:presLayoutVars>
          <dgm:chMax val="0"/>
          <dgm:bulletEnabled val="1"/>
        </dgm:presLayoutVars>
      </dgm:prSet>
      <dgm:spPr/>
    </dgm:pt>
    <dgm:pt modelId="{3B2B4C2A-6DA6-497C-B6FD-FC4D18497BAD}" type="pres">
      <dgm:prSet presAssocID="{D48312F6-D0B9-4756-A25F-04B0A69EBE01}" presName="negativeSpace" presStyleCnt="0"/>
      <dgm:spPr/>
    </dgm:pt>
    <dgm:pt modelId="{5FAA86CA-B658-4C51-9B67-9FEEA451C34A}" type="pres">
      <dgm:prSet presAssocID="{D48312F6-D0B9-4756-A25F-04B0A69EBE01}" presName="childText" presStyleLbl="conFgAcc1" presStyleIdx="0" presStyleCnt="1" custScaleY="65609">
        <dgm:presLayoutVars>
          <dgm:bulletEnabled val="1"/>
        </dgm:presLayoutVars>
      </dgm:prSet>
      <dgm:spPr/>
    </dgm:pt>
  </dgm:ptLst>
  <dgm:cxnLst>
    <dgm:cxn modelId="{A0253038-666E-4D2E-9E87-9970FFB6B4FB}" type="presOf" srcId="{D48312F6-D0B9-4756-A25F-04B0A69EBE01}" destId="{253679FF-3D9A-4C1F-A7F0-714374780E47}" srcOrd="0" destOrd="0" presId="urn:microsoft.com/office/officeart/2005/8/layout/list1"/>
    <dgm:cxn modelId="{56256242-369F-4491-B176-D7FFD6067D08}" type="presOf" srcId="{D48312F6-D0B9-4756-A25F-04B0A69EBE01}" destId="{4F63A5C1-5030-4A25-AAA5-ED85CF57D4BA}" srcOrd="1" destOrd="0" presId="urn:microsoft.com/office/officeart/2005/8/layout/list1"/>
    <dgm:cxn modelId="{802E697E-D3A5-44AF-9B4C-08F2DBF32D9D}" type="presOf" srcId="{545165A4-9B11-4A9E-939C-96B27D01B31D}" destId="{442D59C2-F0D2-4649-99A3-FD0549BD2199}" srcOrd="0" destOrd="0" presId="urn:microsoft.com/office/officeart/2005/8/layout/list1"/>
    <dgm:cxn modelId="{D47E31A8-C406-42DC-9899-ECAFC90BA832}" srcId="{D48312F6-D0B9-4756-A25F-04B0A69EBE01}" destId="{06B71D43-FF3B-4606-925D-6CFC0F543CEF}" srcOrd="0" destOrd="0" parTransId="{FB262D86-7866-4DB6-A9A8-49251EB717FF}" sibTransId="{D1EF6F0A-9061-42F8-8B8A-2DCBA0284E24}"/>
    <dgm:cxn modelId="{876B23CF-16A3-4672-8D74-AA80E5A95EC5}" srcId="{545165A4-9B11-4A9E-939C-96B27D01B31D}" destId="{D48312F6-D0B9-4756-A25F-04B0A69EBE01}" srcOrd="0" destOrd="0" parTransId="{D7693771-5D82-4A18-B2DA-132FBAE80478}" sibTransId="{0ED81206-D678-49F6-A967-DC4D7441143E}"/>
    <dgm:cxn modelId="{F7022FF5-7548-4039-9170-BE0CF28DE4A3}" type="presOf" srcId="{06B71D43-FF3B-4606-925D-6CFC0F543CEF}" destId="{5FAA86CA-B658-4C51-9B67-9FEEA451C34A}" srcOrd="0" destOrd="0" presId="urn:microsoft.com/office/officeart/2005/8/layout/list1"/>
    <dgm:cxn modelId="{B5E8FCFF-2C6F-47DA-8CA6-A7B23831F3E6}" type="presParOf" srcId="{442D59C2-F0D2-4649-99A3-FD0549BD2199}" destId="{C3927605-1371-4382-8CC9-A424131E9372}" srcOrd="0" destOrd="0" presId="urn:microsoft.com/office/officeart/2005/8/layout/list1"/>
    <dgm:cxn modelId="{BDDC0943-3328-4042-A69F-6987995FEDCA}" type="presParOf" srcId="{C3927605-1371-4382-8CC9-A424131E9372}" destId="{253679FF-3D9A-4C1F-A7F0-714374780E47}" srcOrd="0" destOrd="0" presId="urn:microsoft.com/office/officeart/2005/8/layout/list1"/>
    <dgm:cxn modelId="{D3147E7F-0EC2-4693-A13D-97B67E5B6E44}" type="presParOf" srcId="{C3927605-1371-4382-8CC9-A424131E9372}" destId="{4F63A5C1-5030-4A25-AAA5-ED85CF57D4BA}" srcOrd="1" destOrd="0" presId="urn:microsoft.com/office/officeart/2005/8/layout/list1"/>
    <dgm:cxn modelId="{E3373A52-CA6F-4E57-874D-EB790E7A49DC}" type="presParOf" srcId="{442D59C2-F0D2-4649-99A3-FD0549BD2199}" destId="{3B2B4C2A-6DA6-497C-B6FD-FC4D18497BAD}" srcOrd="1" destOrd="0" presId="urn:microsoft.com/office/officeart/2005/8/layout/list1"/>
    <dgm:cxn modelId="{77836F33-4C89-4894-A23A-87C185D690BA}" type="presParOf" srcId="{442D59C2-F0D2-4649-99A3-FD0549BD2199}" destId="{5FAA86CA-B658-4C51-9B67-9FEEA451C34A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36" minVer="http://schemas.openxmlformats.org/drawingml/2006/diagram"/>
    </a:ext>
  </dgm:extLst>
</dgm:dataModel>
</file>

<file path=word/diagrams/data5.xml><?xml version="1.0" encoding="utf-8"?>
<dgm:dataModel xmlns:dgm="http://schemas.openxmlformats.org/drawingml/2006/diagram" xmlns:a="http://schemas.openxmlformats.org/drawingml/2006/main">
  <dgm:ptLst>
    <dgm:pt modelId="{25E6934B-8B9F-42F9-B241-D252DC6A914A}" type="doc">
      <dgm:prSet loTypeId="urn:microsoft.com/office/officeart/2005/8/layout/lProcess3" loCatId="process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s-ES"/>
        </a:p>
      </dgm:t>
    </dgm:pt>
    <dgm:pt modelId="{71E6C98D-5234-4260-A11A-8B868E8A46E3}">
      <dgm:prSet phldrT="[Texto]" custT="1"/>
      <dgm:spPr>
        <a:xfrm>
          <a:off x="395559" y="1740"/>
          <a:ext cx="2189838" cy="875935"/>
        </a:xfrm>
        <a:prstGeom prst="chevron">
          <a:avLst/>
        </a:prstGeom>
        <a:solidFill>
          <a:srgbClr val="4472C4">
            <a:shade val="8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pPr>
            <a:buNone/>
          </a:pPr>
          <a:r>
            <a:rPr lang="es-ES" sz="9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Instrumento de Diagnóstico para la Selección (IDS/LB)</a:t>
          </a:r>
        </a:p>
      </dgm:t>
    </dgm:pt>
    <dgm:pt modelId="{A00959FD-FE66-4E33-A857-CA18751ADAE6}" type="parTrans" cxnId="{AF65C0AC-F279-4D96-BA26-1AFA5F8DA59D}">
      <dgm:prSet/>
      <dgm:spPr/>
      <dgm:t>
        <a:bodyPr/>
        <a:lstStyle/>
        <a:p>
          <a:endParaRPr lang="es-ES" sz="800"/>
        </a:p>
      </dgm:t>
    </dgm:pt>
    <dgm:pt modelId="{382098C3-DE88-4CEB-9F4F-B04594A5DBF0}" type="sibTrans" cxnId="{AF65C0AC-F279-4D96-BA26-1AFA5F8DA59D}">
      <dgm:prSet/>
      <dgm:spPr/>
      <dgm:t>
        <a:bodyPr/>
        <a:lstStyle/>
        <a:p>
          <a:endParaRPr lang="es-ES" sz="800"/>
        </a:p>
      </dgm:t>
    </dgm:pt>
    <dgm:pt modelId="{7A05AE49-5FC5-4033-A640-830B4496102C}">
      <dgm:prSet phldrT="[Texto]" custT="1"/>
      <dgm:spPr>
        <a:xfrm>
          <a:off x="3863825" y="2073328"/>
          <a:ext cx="1817565" cy="727026"/>
        </a:xfrm>
        <a:prstGeom prst="chevron">
          <a:avLst/>
        </a:prstGeom>
        <a:solidFill>
          <a:srgbClr val="4472C4">
            <a:alpha val="90000"/>
            <a:tint val="4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4472C4">
              <a:alpha val="90000"/>
              <a:tint val="4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pPr>
            <a:buNone/>
          </a:pPr>
          <a:r>
            <a:rPr lang="es-ES" sz="8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Permite levantar información para evaluar los resultados de la intervención una vez concluido el programa.</a:t>
          </a:r>
        </a:p>
      </dgm:t>
    </dgm:pt>
    <dgm:pt modelId="{0E1FB6EE-2923-4014-9513-CD72A0BEF37B}" type="sibTrans" cxnId="{AC561441-1B6D-4330-8ED9-B68C55759A69}">
      <dgm:prSet/>
      <dgm:spPr/>
      <dgm:t>
        <a:bodyPr/>
        <a:lstStyle/>
        <a:p>
          <a:endParaRPr lang="es-ES" sz="800"/>
        </a:p>
      </dgm:t>
    </dgm:pt>
    <dgm:pt modelId="{D276E420-D5FC-40C4-AEA4-B6240BF4E110}" type="parTrans" cxnId="{AC561441-1B6D-4330-8ED9-B68C55759A69}">
      <dgm:prSet/>
      <dgm:spPr/>
      <dgm:t>
        <a:bodyPr/>
        <a:lstStyle/>
        <a:p>
          <a:endParaRPr lang="es-ES" sz="800"/>
        </a:p>
      </dgm:t>
    </dgm:pt>
    <dgm:pt modelId="{2DF140D0-6462-4121-8889-15C683DA02A2}">
      <dgm:prSet phldrT="[Texto]" custT="1"/>
      <dgm:spPr>
        <a:xfrm>
          <a:off x="2300718" y="2073328"/>
          <a:ext cx="1817565" cy="727026"/>
        </a:xfrm>
        <a:prstGeom prst="chevron">
          <a:avLst/>
        </a:prstGeom>
        <a:solidFill>
          <a:srgbClr val="4472C4">
            <a:alpha val="90000"/>
            <a:tint val="4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4472C4">
              <a:alpha val="90000"/>
              <a:tint val="4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pPr>
            <a:buNone/>
          </a:pPr>
          <a:r>
            <a:rPr lang="es-ES" sz="8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Se aplica al egreso del programa.</a:t>
          </a:r>
        </a:p>
      </dgm:t>
    </dgm:pt>
    <dgm:pt modelId="{39311A5A-7861-41A2-AA07-0F0CF4AC8245}" type="sibTrans" cxnId="{694B8057-8FCE-4925-9E58-AAD9A5CC63C5}">
      <dgm:prSet/>
      <dgm:spPr/>
      <dgm:t>
        <a:bodyPr/>
        <a:lstStyle/>
        <a:p>
          <a:endParaRPr lang="es-ES" sz="800"/>
        </a:p>
      </dgm:t>
    </dgm:pt>
    <dgm:pt modelId="{4F4A7E43-4B33-4285-8098-8FFF9B3A6954}" type="parTrans" cxnId="{694B8057-8FCE-4925-9E58-AAD9A5CC63C5}">
      <dgm:prSet/>
      <dgm:spPr/>
      <dgm:t>
        <a:bodyPr/>
        <a:lstStyle/>
        <a:p>
          <a:endParaRPr lang="es-ES" sz="800"/>
        </a:p>
      </dgm:t>
    </dgm:pt>
    <dgm:pt modelId="{90D23A28-62B0-466E-9398-42A2FAEBE100}">
      <dgm:prSet phldrT="[Texto]" custT="1"/>
      <dgm:spPr>
        <a:xfrm>
          <a:off x="395559" y="1998873"/>
          <a:ext cx="2189838" cy="875935"/>
        </a:xfrm>
        <a:prstGeom prst="chevron">
          <a:avLst/>
        </a:prstGeom>
        <a:solidFill>
          <a:srgbClr val="4472C4">
            <a:shade val="80000"/>
            <a:hueOff val="349283"/>
            <a:satOff val="-6256"/>
            <a:lumOff val="26585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pPr>
            <a:buNone/>
          </a:pPr>
          <a:r>
            <a:rPr lang="es-ES" sz="9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Registro Línea de Salida (LS)</a:t>
          </a:r>
        </a:p>
      </dgm:t>
    </dgm:pt>
    <dgm:pt modelId="{CEDAEE45-0A56-461D-9324-E0A894DDB33D}" type="sibTrans" cxnId="{C93CC48A-F53E-47C5-A8CA-93A9694FF4BE}">
      <dgm:prSet/>
      <dgm:spPr/>
      <dgm:t>
        <a:bodyPr/>
        <a:lstStyle/>
        <a:p>
          <a:endParaRPr lang="es-ES" sz="800"/>
        </a:p>
      </dgm:t>
    </dgm:pt>
    <dgm:pt modelId="{B32B0282-B1DB-4DA0-9C0D-4C480F735FCF}" type="parTrans" cxnId="{C93CC48A-F53E-47C5-A8CA-93A9694FF4BE}">
      <dgm:prSet/>
      <dgm:spPr/>
      <dgm:t>
        <a:bodyPr/>
        <a:lstStyle/>
        <a:p>
          <a:endParaRPr lang="es-ES" sz="800"/>
        </a:p>
      </dgm:t>
    </dgm:pt>
    <dgm:pt modelId="{83DE273E-BD2F-4D6A-853F-96D919586EE6}">
      <dgm:prSet custT="1"/>
      <dgm:spPr>
        <a:xfrm>
          <a:off x="2300718" y="76195"/>
          <a:ext cx="1817565" cy="727026"/>
        </a:xfrm>
        <a:prstGeom prst="chevron">
          <a:avLst/>
        </a:prstGeom>
        <a:solidFill>
          <a:srgbClr val="4472C4">
            <a:alpha val="90000"/>
            <a:tint val="4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4472C4">
              <a:alpha val="90000"/>
              <a:tint val="4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pPr>
            <a:buFont typeface="+mj-lt"/>
            <a:buNone/>
          </a:pPr>
          <a:r>
            <a:rPr lang="es-MX" sz="8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Se aplica una vez realizada la postulación y priorizados los postulantes a participar del programa.</a:t>
          </a:r>
          <a:endParaRPr lang="es-CL" sz="8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95D2B592-EDFC-4862-B620-12A55F1F8D84}" type="parTrans" cxnId="{2A318F0C-6C8C-4CA5-99FD-BD60304C7D61}">
      <dgm:prSet/>
      <dgm:spPr/>
      <dgm:t>
        <a:bodyPr/>
        <a:lstStyle/>
        <a:p>
          <a:endParaRPr lang="es-ES" sz="800"/>
        </a:p>
      </dgm:t>
    </dgm:pt>
    <dgm:pt modelId="{39B66253-D3E3-415C-AA71-FE071CCC56F0}" type="sibTrans" cxnId="{2A318F0C-6C8C-4CA5-99FD-BD60304C7D61}">
      <dgm:prSet/>
      <dgm:spPr/>
      <dgm:t>
        <a:bodyPr/>
        <a:lstStyle/>
        <a:p>
          <a:endParaRPr lang="es-ES" sz="800"/>
        </a:p>
      </dgm:t>
    </dgm:pt>
    <dgm:pt modelId="{2A4EE092-A5C3-48B6-903B-4EBCFCC76598}">
      <dgm:prSet custT="1"/>
      <dgm:spPr>
        <a:xfrm>
          <a:off x="3863825" y="76195"/>
          <a:ext cx="1817565" cy="727026"/>
        </a:xfrm>
        <a:prstGeom prst="chevron">
          <a:avLst/>
        </a:prstGeom>
        <a:solidFill>
          <a:srgbClr val="4472C4">
            <a:alpha val="90000"/>
            <a:tint val="4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4472C4">
              <a:alpha val="90000"/>
              <a:tint val="4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pPr>
            <a:buNone/>
          </a:pPr>
          <a:r>
            <a:rPr lang="es-MX" sz="8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Permite levantar información para corregir la selección inicial en caso de cambio en la situación laboral del postulante y realizar diagnótico de Línea Base.</a:t>
          </a:r>
          <a:endParaRPr lang="es-ES" sz="8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8C8ED3B0-8DA9-421D-BE2C-88E93E7F4272}" type="parTrans" cxnId="{D55EBB5E-5625-4393-934E-8E0BD7627C2F}">
      <dgm:prSet/>
      <dgm:spPr/>
      <dgm:t>
        <a:bodyPr/>
        <a:lstStyle/>
        <a:p>
          <a:endParaRPr lang="es-ES" sz="800"/>
        </a:p>
      </dgm:t>
    </dgm:pt>
    <dgm:pt modelId="{41E24B24-70B5-437B-9EC4-BF03C0F216B0}" type="sibTrans" cxnId="{D55EBB5E-5625-4393-934E-8E0BD7627C2F}">
      <dgm:prSet/>
      <dgm:spPr/>
      <dgm:t>
        <a:bodyPr/>
        <a:lstStyle/>
        <a:p>
          <a:endParaRPr lang="es-ES" sz="800"/>
        </a:p>
      </dgm:t>
    </dgm:pt>
    <dgm:pt modelId="{22DE9C60-B874-408D-AF7F-6A0AB2DB2FEA}" type="pres">
      <dgm:prSet presAssocID="{25E6934B-8B9F-42F9-B241-D252DC6A914A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ABA6A53B-0EE8-475D-84F9-909F6C2E1335}" type="pres">
      <dgm:prSet presAssocID="{71E6C98D-5234-4260-A11A-8B868E8A46E3}" presName="horFlow" presStyleCnt="0"/>
      <dgm:spPr/>
    </dgm:pt>
    <dgm:pt modelId="{A07F8944-D292-4628-977A-6785C91E1648}" type="pres">
      <dgm:prSet presAssocID="{71E6C98D-5234-4260-A11A-8B868E8A46E3}" presName="bigChev" presStyleLbl="node1" presStyleIdx="0" presStyleCnt="2"/>
      <dgm:spPr/>
    </dgm:pt>
    <dgm:pt modelId="{D75E21FD-69AB-4DA9-9505-8C2BDA6C7017}" type="pres">
      <dgm:prSet presAssocID="{95D2B592-EDFC-4862-B620-12A55F1F8D84}" presName="parTrans" presStyleCnt="0"/>
      <dgm:spPr/>
    </dgm:pt>
    <dgm:pt modelId="{23BF6DE2-80D7-4776-921F-4605FB43AC00}" type="pres">
      <dgm:prSet presAssocID="{83DE273E-BD2F-4D6A-853F-96D919586EE6}" presName="node" presStyleLbl="alignAccFollowNode1" presStyleIdx="0" presStyleCnt="4">
        <dgm:presLayoutVars>
          <dgm:bulletEnabled val="1"/>
        </dgm:presLayoutVars>
      </dgm:prSet>
      <dgm:spPr/>
    </dgm:pt>
    <dgm:pt modelId="{C8B23EC8-85BA-44FF-B1C7-7EB2F31696BC}" type="pres">
      <dgm:prSet presAssocID="{39B66253-D3E3-415C-AA71-FE071CCC56F0}" presName="sibTrans" presStyleCnt="0"/>
      <dgm:spPr/>
    </dgm:pt>
    <dgm:pt modelId="{021DADA3-0864-467F-983A-CC946E349852}" type="pres">
      <dgm:prSet presAssocID="{2A4EE092-A5C3-48B6-903B-4EBCFCC76598}" presName="node" presStyleLbl="alignAccFollowNode1" presStyleIdx="1" presStyleCnt="4">
        <dgm:presLayoutVars>
          <dgm:bulletEnabled val="1"/>
        </dgm:presLayoutVars>
      </dgm:prSet>
      <dgm:spPr/>
    </dgm:pt>
    <dgm:pt modelId="{AB72BCD7-75C8-45ED-AD92-A23021D2F900}" type="pres">
      <dgm:prSet presAssocID="{71E6C98D-5234-4260-A11A-8B868E8A46E3}" presName="vSp" presStyleCnt="0"/>
      <dgm:spPr/>
    </dgm:pt>
    <dgm:pt modelId="{22E2C876-8714-4525-AB02-BF64AACC20F8}" type="pres">
      <dgm:prSet presAssocID="{90D23A28-62B0-466E-9398-42A2FAEBE100}" presName="horFlow" presStyleCnt="0"/>
      <dgm:spPr/>
    </dgm:pt>
    <dgm:pt modelId="{2678F179-72B0-49D8-ABCF-FEFF3535DD9A}" type="pres">
      <dgm:prSet presAssocID="{90D23A28-62B0-466E-9398-42A2FAEBE100}" presName="bigChev" presStyleLbl="node1" presStyleIdx="1" presStyleCnt="2"/>
      <dgm:spPr/>
    </dgm:pt>
    <dgm:pt modelId="{52633E47-2594-46E8-A7E7-4F4B80BE9BF6}" type="pres">
      <dgm:prSet presAssocID="{4F4A7E43-4B33-4285-8098-8FFF9B3A6954}" presName="parTrans" presStyleCnt="0"/>
      <dgm:spPr/>
    </dgm:pt>
    <dgm:pt modelId="{319DA6B2-5C0B-46BF-BA8E-79C09D6B6D9D}" type="pres">
      <dgm:prSet presAssocID="{2DF140D0-6462-4121-8889-15C683DA02A2}" presName="node" presStyleLbl="alignAccFollowNode1" presStyleIdx="2" presStyleCnt="4">
        <dgm:presLayoutVars>
          <dgm:bulletEnabled val="1"/>
        </dgm:presLayoutVars>
      </dgm:prSet>
      <dgm:spPr/>
    </dgm:pt>
    <dgm:pt modelId="{A89DD952-DE41-4A0F-A2C9-F3DB1CCCE8DA}" type="pres">
      <dgm:prSet presAssocID="{39311A5A-7861-41A2-AA07-0F0CF4AC8245}" presName="sibTrans" presStyleCnt="0"/>
      <dgm:spPr/>
    </dgm:pt>
    <dgm:pt modelId="{E0CEB105-21E8-4F2F-A038-467BD92402F4}" type="pres">
      <dgm:prSet presAssocID="{7A05AE49-5FC5-4033-A640-830B4496102C}" presName="node" presStyleLbl="alignAccFollowNode1" presStyleIdx="3" presStyleCnt="4">
        <dgm:presLayoutVars>
          <dgm:bulletEnabled val="1"/>
        </dgm:presLayoutVars>
      </dgm:prSet>
      <dgm:spPr/>
    </dgm:pt>
  </dgm:ptLst>
  <dgm:cxnLst>
    <dgm:cxn modelId="{2A318F0C-6C8C-4CA5-99FD-BD60304C7D61}" srcId="{71E6C98D-5234-4260-A11A-8B868E8A46E3}" destId="{83DE273E-BD2F-4D6A-853F-96D919586EE6}" srcOrd="0" destOrd="0" parTransId="{95D2B592-EDFC-4862-B620-12A55F1F8D84}" sibTransId="{39B66253-D3E3-415C-AA71-FE071CCC56F0}"/>
    <dgm:cxn modelId="{22447123-F974-44B9-B0A2-54FA025BA3DC}" type="presOf" srcId="{83DE273E-BD2F-4D6A-853F-96D919586EE6}" destId="{23BF6DE2-80D7-4776-921F-4605FB43AC00}" srcOrd="0" destOrd="0" presId="urn:microsoft.com/office/officeart/2005/8/layout/lProcess3"/>
    <dgm:cxn modelId="{0B42FE2E-1871-4D77-A96F-C5B521DE39EA}" type="presOf" srcId="{2DF140D0-6462-4121-8889-15C683DA02A2}" destId="{319DA6B2-5C0B-46BF-BA8E-79C09D6B6D9D}" srcOrd="0" destOrd="0" presId="urn:microsoft.com/office/officeart/2005/8/layout/lProcess3"/>
    <dgm:cxn modelId="{E605923A-F457-49E0-9D96-C17E6AD0E5C0}" type="presOf" srcId="{25E6934B-8B9F-42F9-B241-D252DC6A914A}" destId="{22DE9C60-B874-408D-AF7F-6A0AB2DB2FEA}" srcOrd="0" destOrd="0" presId="urn:microsoft.com/office/officeart/2005/8/layout/lProcess3"/>
    <dgm:cxn modelId="{D55EBB5E-5625-4393-934E-8E0BD7627C2F}" srcId="{71E6C98D-5234-4260-A11A-8B868E8A46E3}" destId="{2A4EE092-A5C3-48B6-903B-4EBCFCC76598}" srcOrd="1" destOrd="0" parTransId="{8C8ED3B0-8DA9-421D-BE2C-88E93E7F4272}" sibTransId="{41E24B24-70B5-437B-9EC4-BF03C0F216B0}"/>
    <dgm:cxn modelId="{AC561441-1B6D-4330-8ED9-B68C55759A69}" srcId="{90D23A28-62B0-466E-9398-42A2FAEBE100}" destId="{7A05AE49-5FC5-4033-A640-830B4496102C}" srcOrd="1" destOrd="0" parTransId="{D276E420-D5FC-40C4-AEA4-B6240BF4E110}" sibTransId="{0E1FB6EE-2923-4014-9513-CD72A0BEF37B}"/>
    <dgm:cxn modelId="{FCD18744-2CA5-48A7-9D39-3ACDCC4B2DC9}" type="presOf" srcId="{90D23A28-62B0-466E-9398-42A2FAEBE100}" destId="{2678F179-72B0-49D8-ABCF-FEFF3535DD9A}" srcOrd="0" destOrd="0" presId="urn:microsoft.com/office/officeart/2005/8/layout/lProcess3"/>
    <dgm:cxn modelId="{293EC244-7302-440E-A7B1-36EF308949A7}" type="presOf" srcId="{7A05AE49-5FC5-4033-A640-830B4496102C}" destId="{E0CEB105-21E8-4F2F-A038-467BD92402F4}" srcOrd="0" destOrd="0" presId="urn:microsoft.com/office/officeart/2005/8/layout/lProcess3"/>
    <dgm:cxn modelId="{478EE54B-E0FA-4206-A144-8A4599564D18}" type="presOf" srcId="{2A4EE092-A5C3-48B6-903B-4EBCFCC76598}" destId="{021DADA3-0864-467F-983A-CC946E349852}" srcOrd="0" destOrd="0" presId="urn:microsoft.com/office/officeart/2005/8/layout/lProcess3"/>
    <dgm:cxn modelId="{694B8057-8FCE-4925-9E58-AAD9A5CC63C5}" srcId="{90D23A28-62B0-466E-9398-42A2FAEBE100}" destId="{2DF140D0-6462-4121-8889-15C683DA02A2}" srcOrd="0" destOrd="0" parTransId="{4F4A7E43-4B33-4285-8098-8FFF9B3A6954}" sibTransId="{39311A5A-7861-41A2-AA07-0F0CF4AC8245}"/>
    <dgm:cxn modelId="{C93CC48A-F53E-47C5-A8CA-93A9694FF4BE}" srcId="{25E6934B-8B9F-42F9-B241-D252DC6A914A}" destId="{90D23A28-62B0-466E-9398-42A2FAEBE100}" srcOrd="1" destOrd="0" parTransId="{B32B0282-B1DB-4DA0-9C0D-4C480F735FCF}" sibTransId="{CEDAEE45-0A56-461D-9324-E0A894DDB33D}"/>
    <dgm:cxn modelId="{AF65C0AC-F279-4D96-BA26-1AFA5F8DA59D}" srcId="{25E6934B-8B9F-42F9-B241-D252DC6A914A}" destId="{71E6C98D-5234-4260-A11A-8B868E8A46E3}" srcOrd="0" destOrd="0" parTransId="{A00959FD-FE66-4E33-A857-CA18751ADAE6}" sibTransId="{382098C3-DE88-4CEB-9F4F-B04594A5DBF0}"/>
    <dgm:cxn modelId="{8B8EBBF7-38F7-41CF-A529-6AF2654C5150}" type="presOf" srcId="{71E6C98D-5234-4260-A11A-8B868E8A46E3}" destId="{A07F8944-D292-4628-977A-6785C91E1648}" srcOrd="0" destOrd="0" presId="urn:microsoft.com/office/officeart/2005/8/layout/lProcess3"/>
    <dgm:cxn modelId="{AD225A6F-0E5B-46D5-9654-971B80AE34C4}" type="presParOf" srcId="{22DE9C60-B874-408D-AF7F-6A0AB2DB2FEA}" destId="{ABA6A53B-0EE8-475D-84F9-909F6C2E1335}" srcOrd="0" destOrd="0" presId="urn:microsoft.com/office/officeart/2005/8/layout/lProcess3"/>
    <dgm:cxn modelId="{FEBBEF29-52AC-47E8-81AB-24A9C890FA2D}" type="presParOf" srcId="{ABA6A53B-0EE8-475D-84F9-909F6C2E1335}" destId="{A07F8944-D292-4628-977A-6785C91E1648}" srcOrd="0" destOrd="0" presId="urn:microsoft.com/office/officeart/2005/8/layout/lProcess3"/>
    <dgm:cxn modelId="{265C1613-D5A4-4787-9D7B-2AAB7EA05AAE}" type="presParOf" srcId="{ABA6A53B-0EE8-475D-84F9-909F6C2E1335}" destId="{D75E21FD-69AB-4DA9-9505-8C2BDA6C7017}" srcOrd="1" destOrd="0" presId="urn:microsoft.com/office/officeart/2005/8/layout/lProcess3"/>
    <dgm:cxn modelId="{02946D40-2081-4C7D-8432-200098426486}" type="presParOf" srcId="{ABA6A53B-0EE8-475D-84F9-909F6C2E1335}" destId="{23BF6DE2-80D7-4776-921F-4605FB43AC00}" srcOrd="2" destOrd="0" presId="urn:microsoft.com/office/officeart/2005/8/layout/lProcess3"/>
    <dgm:cxn modelId="{1A804C8A-40E7-40CD-A5AE-AB796B54C74E}" type="presParOf" srcId="{ABA6A53B-0EE8-475D-84F9-909F6C2E1335}" destId="{C8B23EC8-85BA-44FF-B1C7-7EB2F31696BC}" srcOrd="3" destOrd="0" presId="urn:microsoft.com/office/officeart/2005/8/layout/lProcess3"/>
    <dgm:cxn modelId="{2A13F3B1-EE27-4249-A75E-5D9FFB7B9F9A}" type="presParOf" srcId="{ABA6A53B-0EE8-475D-84F9-909F6C2E1335}" destId="{021DADA3-0864-467F-983A-CC946E349852}" srcOrd="4" destOrd="0" presId="urn:microsoft.com/office/officeart/2005/8/layout/lProcess3"/>
    <dgm:cxn modelId="{58573071-09C8-4E3B-9274-85FF8D511D8E}" type="presParOf" srcId="{22DE9C60-B874-408D-AF7F-6A0AB2DB2FEA}" destId="{AB72BCD7-75C8-45ED-AD92-A23021D2F900}" srcOrd="1" destOrd="0" presId="urn:microsoft.com/office/officeart/2005/8/layout/lProcess3"/>
    <dgm:cxn modelId="{41A4A506-D8E0-4062-925D-13B32B54F899}" type="presParOf" srcId="{22DE9C60-B874-408D-AF7F-6A0AB2DB2FEA}" destId="{22E2C876-8714-4525-AB02-BF64AACC20F8}" srcOrd="2" destOrd="0" presId="urn:microsoft.com/office/officeart/2005/8/layout/lProcess3"/>
    <dgm:cxn modelId="{2D212908-6EE7-4BB2-94BC-CC50203BF3BE}" type="presParOf" srcId="{22E2C876-8714-4525-AB02-BF64AACC20F8}" destId="{2678F179-72B0-49D8-ABCF-FEFF3535DD9A}" srcOrd="0" destOrd="0" presId="urn:microsoft.com/office/officeart/2005/8/layout/lProcess3"/>
    <dgm:cxn modelId="{DA56C601-5099-414D-8DC1-A86F4CA15F44}" type="presParOf" srcId="{22E2C876-8714-4525-AB02-BF64AACC20F8}" destId="{52633E47-2594-46E8-A7E7-4F4B80BE9BF6}" srcOrd="1" destOrd="0" presId="urn:microsoft.com/office/officeart/2005/8/layout/lProcess3"/>
    <dgm:cxn modelId="{B7C4BC52-C7AD-43C9-B50C-EEEBB01D98CD}" type="presParOf" srcId="{22E2C876-8714-4525-AB02-BF64AACC20F8}" destId="{319DA6B2-5C0B-46BF-BA8E-79C09D6B6D9D}" srcOrd="2" destOrd="0" presId="urn:microsoft.com/office/officeart/2005/8/layout/lProcess3"/>
    <dgm:cxn modelId="{FAFB559C-1D3D-45E1-9AD0-A4939A2ED852}" type="presParOf" srcId="{22E2C876-8714-4525-AB02-BF64AACC20F8}" destId="{A89DD952-DE41-4A0F-A2C9-F3DB1CCCE8DA}" srcOrd="3" destOrd="0" presId="urn:microsoft.com/office/officeart/2005/8/layout/lProcess3"/>
    <dgm:cxn modelId="{45A73ED7-F66F-4611-BFAC-2FC86111CA31}" type="presParOf" srcId="{22E2C876-8714-4525-AB02-BF64AACC20F8}" destId="{E0CEB105-21E8-4F2F-A038-467BD92402F4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41" minVer="http://schemas.openxmlformats.org/drawingml/2006/diagram"/>
    </a:ext>
  </dgm:extLst>
</dgm:dataModel>
</file>

<file path=word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536C12-0AD1-4500-AAF3-C9D29A473F09}">
      <dsp:nvSpPr>
        <dsp:cNvPr id="0" name=""/>
        <dsp:cNvSpPr/>
      </dsp:nvSpPr>
      <dsp:spPr>
        <a:xfrm>
          <a:off x="0" y="479457"/>
          <a:ext cx="3601720" cy="628904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381349-DC93-4B67-83BE-476AA3C198D0}">
      <dsp:nvSpPr>
        <dsp:cNvPr id="0" name=""/>
        <dsp:cNvSpPr/>
      </dsp:nvSpPr>
      <dsp:spPr>
        <a:xfrm>
          <a:off x="358" y="0"/>
          <a:ext cx="1008584" cy="628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b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CL" sz="1000" kern="1200">
              <a:latin typeface="Verdana" panose="020B0604030504040204" pitchFamily="34" charset="0"/>
              <a:ea typeface="Verdana" panose="020B0604030504040204" pitchFamily="34" charset="0"/>
            </a:rPr>
            <a:t>Línea Base (IDS-LB)</a:t>
          </a:r>
        </a:p>
      </dsp:txBody>
      <dsp:txXfrm>
        <a:off x="358" y="0"/>
        <a:ext cx="1008584" cy="628904"/>
      </dsp:txXfrm>
    </dsp:sp>
    <dsp:sp modelId="{295C604A-7AA4-4E02-87B4-BBAF3B0D9A9F}">
      <dsp:nvSpPr>
        <dsp:cNvPr id="0" name=""/>
        <dsp:cNvSpPr/>
      </dsp:nvSpPr>
      <dsp:spPr>
        <a:xfrm>
          <a:off x="426037" y="707517"/>
          <a:ext cx="157226" cy="15722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498288-37F1-4CE2-9E17-55BADAEDEEA5}">
      <dsp:nvSpPr>
        <dsp:cNvPr id="0" name=""/>
        <dsp:cNvSpPr/>
      </dsp:nvSpPr>
      <dsp:spPr>
        <a:xfrm>
          <a:off x="1043329" y="943356"/>
          <a:ext cx="872181" cy="628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t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CL" sz="1000" kern="1200">
              <a:latin typeface="Verdana" panose="020B0604030504040204" pitchFamily="34" charset="0"/>
              <a:ea typeface="Verdana" panose="020B0604030504040204" pitchFamily="34" charset="0"/>
            </a:rPr>
            <a:t>Línea Intermedia 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CL" sz="1000" kern="1200">
              <a:latin typeface="Verdana" panose="020B0604030504040204" pitchFamily="34" charset="0"/>
              <a:ea typeface="Verdana" panose="020B0604030504040204" pitchFamily="34" charset="0"/>
            </a:rPr>
            <a:t>(LI)</a:t>
          </a:r>
        </a:p>
      </dsp:txBody>
      <dsp:txXfrm>
        <a:off x="1043329" y="943356"/>
        <a:ext cx="872181" cy="628904"/>
      </dsp:txXfrm>
    </dsp:sp>
    <dsp:sp modelId="{3E8271FD-AE03-4844-B322-3F8005FEA127}">
      <dsp:nvSpPr>
        <dsp:cNvPr id="0" name=""/>
        <dsp:cNvSpPr/>
      </dsp:nvSpPr>
      <dsp:spPr>
        <a:xfrm>
          <a:off x="1400806" y="707517"/>
          <a:ext cx="157226" cy="15722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392566-FCAF-41BB-B117-DF96A17E474B}">
      <dsp:nvSpPr>
        <dsp:cNvPr id="0" name=""/>
        <dsp:cNvSpPr/>
      </dsp:nvSpPr>
      <dsp:spPr>
        <a:xfrm>
          <a:off x="1949896" y="0"/>
          <a:ext cx="1291292" cy="628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b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CL" sz="1000" kern="1200">
              <a:latin typeface="Verdana" panose="020B0604030504040204" pitchFamily="34" charset="0"/>
              <a:ea typeface="Verdana" panose="020B0604030504040204" pitchFamily="34" charset="0"/>
            </a:rPr>
            <a:t>Línea de Salida (LS)</a:t>
          </a:r>
        </a:p>
      </dsp:txBody>
      <dsp:txXfrm>
        <a:off x="1949896" y="0"/>
        <a:ext cx="1291292" cy="628904"/>
      </dsp:txXfrm>
    </dsp:sp>
    <dsp:sp modelId="{510E1B46-955E-4A63-B19B-72ECE4CF0440}">
      <dsp:nvSpPr>
        <dsp:cNvPr id="0" name=""/>
        <dsp:cNvSpPr/>
      </dsp:nvSpPr>
      <dsp:spPr>
        <a:xfrm>
          <a:off x="2516929" y="707517"/>
          <a:ext cx="157226" cy="15722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word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A96327-22AC-4AC7-9D06-97CB8BCE433B}">
      <dsp:nvSpPr>
        <dsp:cNvPr id="0" name=""/>
        <dsp:cNvSpPr/>
      </dsp:nvSpPr>
      <dsp:spPr>
        <a:xfrm>
          <a:off x="4838" y="0"/>
          <a:ext cx="1446255" cy="371475"/>
        </a:xfrm>
        <a:prstGeom prst="roundRect">
          <a:avLst>
            <a:gd name="adj" fmla="val 10000"/>
          </a:avLst>
        </a:prstGeom>
        <a:solidFill>
          <a:schemeClr val="lt1"/>
        </a:solidFill>
        <a:ln w="12700" cap="flat" cmpd="sng" algn="ctr">
          <a:solidFill>
            <a:schemeClr val="accent1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CL" sz="900" kern="1200" cap="all" baseline="0"/>
            <a:t>administración</a:t>
          </a:r>
        </a:p>
      </dsp:txBody>
      <dsp:txXfrm>
        <a:off x="15718" y="10880"/>
        <a:ext cx="1424495" cy="349715"/>
      </dsp:txXfrm>
    </dsp:sp>
    <dsp:sp modelId="{F75AF5CD-B348-4DB6-AD69-2942C23ADC49}">
      <dsp:nvSpPr>
        <dsp:cNvPr id="0" name=""/>
        <dsp:cNvSpPr/>
      </dsp:nvSpPr>
      <dsp:spPr>
        <a:xfrm>
          <a:off x="1595720" y="6401"/>
          <a:ext cx="306606" cy="3586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800" kern="1200"/>
        </a:p>
      </dsp:txBody>
      <dsp:txXfrm>
        <a:off x="1595720" y="78135"/>
        <a:ext cx="214624" cy="215203"/>
      </dsp:txXfrm>
    </dsp:sp>
    <dsp:sp modelId="{F875C483-6742-44A9-84DB-B61D51673AF8}">
      <dsp:nvSpPr>
        <dsp:cNvPr id="0" name=""/>
        <dsp:cNvSpPr/>
      </dsp:nvSpPr>
      <dsp:spPr>
        <a:xfrm>
          <a:off x="2029597" y="0"/>
          <a:ext cx="1446255" cy="371475"/>
        </a:xfrm>
        <a:prstGeom prst="roundRect">
          <a:avLst>
            <a:gd name="adj" fmla="val 10000"/>
          </a:avLst>
        </a:prstGeom>
        <a:solidFill>
          <a:schemeClr val="lt1"/>
        </a:solidFill>
        <a:ln w="12700" cap="flat" cmpd="sng" algn="ctr">
          <a:solidFill>
            <a:schemeClr val="accent1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CL" sz="900" kern="1200" cap="all" baseline="0"/>
            <a:t>supervisión</a:t>
          </a:r>
        </a:p>
      </dsp:txBody>
      <dsp:txXfrm>
        <a:off x="2040477" y="10880"/>
        <a:ext cx="1424495" cy="349715"/>
      </dsp:txXfrm>
    </dsp:sp>
    <dsp:sp modelId="{CCB45F5C-D4F3-4528-AAA1-300CD8CF452E}">
      <dsp:nvSpPr>
        <dsp:cNvPr id="0" name=""/>
        <dsp:cNvSpPr/>
      </dsp:nvSpPr>
      <dsp:spPr>
        <a:xfrm>
          <a:off x="3620478" y="6401"/>
          <a:ext cx="306606" cy="3586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800" kern="1200"/>
        </a:p>
      </dsp:txBody>
      <dsp:txXfrm>
        <a:off x="3620478" y="78135"/>
        <a:ext cx="214624" cy="215203"/>
      </dsp:txXfrm>
    </dsp:sp>
    <dsp:sp modelId="{BAAF36A2-26DD-43F5-839E-86C078EC509A}">
      <dsp:nvSpPr>
        <dsp:cNvPr id="0" name=""/>
        <dsp:cNvSpPr/>
      </dsp:nvSpPr>
      <dsp:spPr>
        <a:xfrm>
          <a:off x="4054355" y="0"/>
          <a:ext cx="1446255" cy="371475"/>
        </a:xfrm>
        <a:prstGeom prst="roundRect">
          <a:avLst>
            <a:gd name="adj" fmla="val 10000"/>
          </a:avLst>
        </a:prstGeom>
        <a:solidFill>
          <a:schemeClr val="accent1"/>
        </a:solidFill>
        <a:ln w="12700" cap="flat" cmpd="sng" algn="ctr">
          <a:solidFill>
            <a:schemeClr val="accent1">
              <a:shade val="50000"/>
            </a:schemeClr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CL" sz="900" kern="1200" cap="all" baseline="0"/>
            <a:t>registro de  información</a:t>
          </a:r>
        </a:p>
      </dsp:txBody>
      <dsp:txXfrm>
        <a:off x="4065235" y="10880"/>
        <a:ext cx="1424495" cy="349715"/>
      </dsp:txXfrm>
    </dsp:sp>
  </dsp:spTree>
</dsp:drawing>
</file>

<file path=word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AA86CA-B658-4C51-9B67-9FEEA451C34A}">
      <dsp:nvSpPr>
        <dsp:cNvPr id="0" name=""/>
        <dsp:cNvSpPr/>
      </dsp:nvSpPr>
      <dsp:spPr>
        <a:xfrm>
          <a:off x="0" y="276897"/>
          <a:ext cx="5572125" cy="12896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2459" tIns="645668" rIns="432459" bIns="7112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CL" sz="1000" kern="1200"/>
            <a:t>Mejorar las condiciones de empleabilidad de los beneficiarios del Sistema Seguridades y Oportunidades a través del financiamiento de bienes y servicios identificados previamente en el Plan Laboral de los beneficiarios, para lograr su ingreso al mercado laboral.</a:t>
          </a:r>
          <a:endParaRPr lang="es-ES" sz="1200" kern="1200"/>
        </a:p>
      </dsp:txBody>
      <dsp:txXfrm>
        <a:off x="0" y="276897"/>
        <a:ext cx="5572125" cy="1289610"/>
      </dsp:txXfrm>
    </dsp:sp>
    <dsp:sp modelId="{4F63A5C1-5030-4A25-AAA5-ED85CF57D4BA}">
      <dsp:nvSpPr>
        <dsp:cNvPr id="0" name=""/>
        <dsp:cNvSpPr/>
      </dsp:nvSpPr>
      <dsp:spPr>
        <a:xfrm>
          <a:off x="337124" y="4"/>
          <a:ext cx="3900487" cy="5788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7429" tIns="0" rIns="147429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kern="1200"/>
            <a:t>Propósito del Programa</a:t>
          </a:r>
        </a:p>
      </dsp:txBody>
      <dsp:txXfrm>
        <a:off x="365382" y="28262"/>
        <a:ext cx="3843971" cy="522359"/>
      </dsp:txXfrm>
    </dsp:sp>
  </dsp:spTree>
</dsp:drawing>
</file>

<file path=word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AA86CA-B658-4C51-9B67-9FEEA451C34A}">
      <dsp:nvSpPr>
        <dsp:cNvPr id="0" name=""/>
        <dsp:cNvSpPr/>
      </dsp:nvSpPr>
      <dsp:spPr>
        <a:xfrm>
          <a:off x="0" y="312446"/>
          <a:ext cx="5572125" cy="175254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4472C4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2459" tIns="416560" rIns="432459" bIns="7112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CL" sz="1000" kern="12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Se prioriza a personas que tengan más antigüedad en el Acompañamiento Sociolaboral (ASL) y que tengan el Plan Laboral. En el marco del Subsistema se distinguen dos líneas. Familias SSyOO: Los beneficiarios deben ser miembros de una familia del Subsistema de Seguridades y Oportunidades. Los criterios de priorización en esta línea son los siguientes: Antigüedad y Participación previa en programas FOSIS (YTJ, SSyOO, YT, YES). Usuarios Calle, Camino o Vínculo: Los beneficiarios deben ser miembros de una familia que participa en programa Calle, Camino o Vínculos. Los criterios de priorización de esta línea son los siguientes: antigüedad y participación previa en programas FOSIS (YTJ SSyOO, YT, YES). Se asignarán los beneficios hasta agotar los recursos disponibles.</a:t>
          </a:r>
          <a:endParaRPr lang="es-ES" sz="10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12446"/>
        <a:ext cx="5572125" cy="1752547"/>
      </dsp:txXfrm>
    </dsp:sp>
    <dsp:sp modelId="{4F63A5C1-5030-4A25-AAA5-ED85CF57D4BA}">
      <dsp:nvSpPr>
        <dsp:cNvPr id="0" name=""/>
        <dsp:cNvSpPr/>
      </dsp:nvSpPr>
      <dsp:spPr>
        <a:xfrm>
          <a:off x="388332" y="76815"/>
          <a:ext cx="3900487" cy="578875"/>
        </a:xfrm>
        <a:prstGeom prst="roundRect">
          <a:avLst/>
        </a:prstGeom>
        <a:solidFill>
          <a:srgbClr val="4472C4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7429" tIns="0" rIns="147429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Población del programa</a:t>
          </a:r>
        </a:p>
      </dsp:txBody>
      <dsp:txXfrm>
        <a:off x="416590" y="105073"/>
        <a:ext cx="3843971" cy="522359"/>
      </dsp:txXfrm>
    </dsp:sp>
  </dsp:spTree>
</dsp:drawing>
</file>

<file path=word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7F8944-D292-4628-977A-6785C91E1648}">
      <dsp:nvSpPr>
        <dsp:cNvPr id="0" name=""/>
        <dsp:cNvSpPr/>
      </dsp:nvSpPr>
      <dsp:spPr>
        <a:xfrm>
          <a:off x="1628" y="361325"/>
          <a:ext cx="2516237" cy="1006494"/>
        </a:xfrm>
        <a:prstGeom prst="chevron">
          <a:avLst/>
        </a:prstGeom>
        <a:solidFill>
          <a:srgbClr val="4472C4">
            <a:shade val="8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5715" rIns="0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900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Instrumento de Diagnóstico para la Selección (IDS/LB)</a:t>
          </a:r>
        </a:p>
      </dsp:txBody>
      <dsp:txXfrm>
        <a:off x="504875" y="361325"/>
        <a:ext cx="1509743" cy="1006494"/>
      </dsp:txXfrm>
    </dsp:sp>
    <dsp:sp modelId="{23BF6DE2-80D7-4776-921F-4605FB43AC00}">
      <dsp:nvSpPr>
        <dsp:cNvPr id="0" name=""/>
        <dsp:cNvSpPr/>
      </dsp:nvSpPr>
      <dsp:spPr>
        <a:xfrm>
          <a:off x="2190754" y="446877"/>
          <a:ext cx="2088476" cy="835390"/>
        </a:xfrm>
        <a:prstGeom prst="chevron">
          <a:avLst/>
        </a:prstGeom>
        <a:solidFill>
          <a:srgbClr val="4472C4">
            <a:alpha val="90000"/>
            <a:tint val="4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4472C4">
              <a:alpha val="90000"/>
              <a:tint val="4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5080" rIns="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s-MX" sz="800" kern="12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Se aplica una vez realizada la postulación y priorizados los postulantes a participar del programa.</a:t>
          </a:r>
          <a:endParaRPr lang="es-CL" sz="8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2608449" y="446877"/>
        <a:ext cx="1253086" cy="835390"/>
      </dsp:txXfrm>
    </dsp:sp>
    <dsp:sp modelId="{021DADA3-0864-467F-983A-CC946E349852}">
      <dsp:nvSpPr>
        <dsp:cNvPr id="0" name=""/>
        <dsp:cNvSpPr/>
      </dsp:nvSpPr>
      <dsp:spPr>
        <a:xfrm>
          <a:off x="3986844" y="446877"/>
          <a:ext cx="2088476" cy="835390"/>
        </a:xfrm>
        <a:prstGeom prst="chevron">
          <a:avLst/>
        </a:prstGeom>
        <a:solidFill>
          <a:srgbClr val="4472C4">
            <a:alpha val="90000"/>
            <a:tint val="4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4472C4">
              <a:alpha val="90000"/>
              <a:tint val="4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5080" rIns="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800" kern="12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Permite levantar información para corregir la selección inicial en caso de cambio en la situación laboral del postulante y realizar diagnótico de Línea Base.</a:t>
          </a:r>
          <a:endParaRPr lang="es-ES" sz="8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4404539" y="446877"/>
        <a:ext cx="1253086" cy="835390"/>
      </dsp:txXfrm>
    </dsp:sp>
    <dsp:sp modelId="{2678F179-72B0-49D8-ABCF-FEFF3535DD9A}">
      <dsp:nvSpPr>
        <dsp:cNvPr id="0" name=""/>
        <dsp:cNvSpPr/>
      </dsp:nvSpPr>
      <dsp:spPr>
        <a:xfrm>
          <a:off x="1628" y="1508729"/>
          <a:ext cx="2516237" cy="1006494"/>
        </a:xfrm>
        <a:prstGeom prst="chevron">
          <a:avLst/>
        </a:prstGeom>
        <a:solidFill>
          <a:srgbClr val="4472C4">
            <a:shade val="80000"/>
            <a:hueOff val="349283"/>
            <a:satOff val="-6256"/>
            <a:lumOff val="26585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5715" rIns="0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900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Registro Línea de Salida (LS)</a:t>
          </a:r>
        </a:p>
      </dsp:txBody>
      <dsp:txXfrm>
        <a:off x="504875" y="1508729"/>
        <a:ext cx="1509743" cy="1006494"/>
      </dsp:txXfrm>
    </dsp:sp>
    <dsp:sp modelId="{319DA6B2-5C0B-46BF-BA8E-79C09D6B6D9D}">
      <dsp:nvSpPr>
        <dsp:cNvPr id="0" name=""/>
        <dsp:cNvSpPr/>
      </dsp:nvSpPr>
      <dsp:spPr>
        <a:xfrm>
          <a:off x="2190754" y="1594281"/>
          <a:ext cx="2088476" cy="835390"/>
        </a:xfrm>
        <a:prstGeom prst="chevron">
          <a:avLst/>
        </a:prstGeom>
        <a:solidFill>
          <a:srgbClr val="4472C4">
            <a:alpha val="90000"/>
            <a:tint val="4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4472C4">
              <a:alpha val="90000"/>
              <a:tint val="4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5080" rIns="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800" kern="12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Se aplica al egreso del programa.</a:t>
          </a:r>
        </a:p>
      </dsp:txBody>
      <dsp:txXfrm>
        <a:off x="2608449" y="1594281"/>
        <a:ext cx="1253086" cy="835390"/>
      </dsp:txXfrm>
    </dsp:sp>
    <dsp:sp modelId="{E0CEB105-21E8-4F2F-A038-467BD92402F4}">
      <dsp:nvSpPr>
        <dsp:cNvPr id="0" name=""/>
        <dsp:cNvSpPr/>
      </dsp:nvSpPr>
      <dsp:spPr>
        <a:xfrm>
          <a:off x="3986844" y="1594281"/>
          <a:ext cx="2088476" cy="835390"/>
        </a:xfrm>
        <a:prstGeom prst="chevron">
          <a:avLst/>
        </a:prstGeom>
        <a:solidFill>
          <a:srgbClr val="4472C4">
            <a:alpha val="90000"/>
            <a:tint val="4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4472C4">
              <a:alpha val="90000"/>
              <a:tint val="4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5080" rIns="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800" kern="12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Permite levantar información para evaluar los resultados de la intervención una vez concluido el programa.</a:t>
          </a:r>
        </a:p>
      </dsp:txBody>
      <dsp:txXfrm>
        <a:off x="4404539" y="1594281"/>
        <a:ext cx="1253086" cy="835390"/>
      </dsp:txXfrm>
    </dsp:sp>
  </dsp:spTree>
</dsp:drawing>
</file>

<file path=word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word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word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word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word/diagrams/layout5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word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6FA4B0F0BA521F44AEB5CD8C58D8FC15" ma:contentTypeVersion="4" ma:contentTypeDescription="Crear nuevo documento." ma:contentTypeScope="" ma:versionID="6e8dcc807c577276bb9c28636966517e">
  <xsd:schema xmlns:xsd="http://www.w3.org/2001/XMLSchema" xmlns:xs="http://www.w3.org/2001/XMLSchema" xmlns:p="http://schemas.microsoft.com/office/2006/metadata/properties" xmlns:ns2="7ba925a7-499c-4a29-a005-81b4ebbe0bf8" xmlns:ns3="664eadc4-a13b-45b4-bb30-0efaacaeefdb" targetNamespace="http://schemas.microsoft.com/office/2006/metadata/properties" ma:root="true" ma:fieldsID="b126d0125344d8389c12b6843c40822c" ns2:_="" ns3:_="">
    <xsd:import namespace="7ba925a7-499c-4a29-a005-81b4ebbe0bf8"/>
    <xsd:import namespace="664eadc4-a13b-45b4-bb30-0efaacaeefd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a925a7-499c-4a29-a005-81b4ebbe0bf8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9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3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Detalles de uso compartido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eadc4-a13b-45b4-bb30-0efaacaeefd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7ba925a7-499c-4a29-a005-81b4ebbe0bf8">SZFZ3KM2WWSW-1914179064-42</_dlc_DocId>
    <_dlc_DocIdUrl xmlns="7ba925a7-499c-4a29-a005-81b4ebbe0bf8">
      <Url>https://fosis.sharepoint.com/sites/cedoc/subgestiondeprogramas/emprendimiento/_layouts/15/DocIdRedir.aspx?ID=SZFZ3KM2WWSW-1914179064-42</Url>
      <Description>SZFZ3KM2WWSW-1914179064-42</Description>
    </_dlc_DocIdUrl>
  </documentManagement>
</p:properties>
</file>

<file path=customXml/itemProps1.xml><?xml version="1.0" encoding="utf-8"?>
<ds:datastoreItem xmlns:ds="http://schemas.openxmlformats.org/officeDocument/2006/customXml" ds:itemID="{447C02DF-7D97-412E-9B2E-7E6C54AFFB15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6EE64DEE-DC76-4ED8-BF5B-3FD27BA9982C}"/>
</file>

<file path=customXml/itemProps3.xml><?xml version="1.0" encoding="utf-8"?>
<ds:datastoreItem xmlns:ds="http://schemas.openxmlformats.org/officeDocument/2006/customXml" ds:itemID="{4F482901-F09A-47FD-B9E3-9F2BC777FE59}"/>
</file>

<file path=customXml/itemProps4.xml><?xml version="1.0" encoding="utf-8"?>
<ds:datastoreItem xmlns:ds="http://schemas.openxmlformats.org/officeDocument/2006/customXml" ds:itemID="{07EB17EE-BAC8-4F73-9110-FA778B036C3B}"/>
</file>

<file path=customXml/itemProps5.xml><?xml version="1.0" encoding="utf-8"?>
<ds:datastoreItem xmlns:ds="http://schemas.openxmlformats.org/officeDocument/2006/customXml" ds:itemID="{F2FFF4AD-E652-4E81-A34F-3CDAA40DC3F0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7</TotalTime>
  <Pages>30</Pages>
  <Words>5997</Words>
  <Characters>32988</Characters>
  <Application>Microsoft Office Word</Application>
  <DocSecurity>0</DocSecurity>
  <Lines>274</Lines>
  <Paragraphs>77</Paragraphs>
  <ScaleCrop>false</ScaleCrop>
  <HeadingPairs>
    <vt:vector size="4" baseType="variant">
      <vt:variant>
        <vt:lpstr>Título</vt:lpstr>
      </vt:variant>
      <vt:variant>
        <vt:i4>1</vt:i4>
      </vt:variant>
      <vt:variant>
        <vt:lpstr>Títulos</vt:lpstr>
      </vt:variant>
      <vt:variant>
        <vt:i4>15</vt:i4>
      </vt:variant>
    </vt:vector>
  </HeadingPairs>
  <TitlesOfParts>
    <vt:vector size="16" baseType="lpstr">
      <vt:lpstr/>
      <vt:lpstr/>
      <vt:lpstr>Introducción</vt:lpstr>
      <vt:lpstr>    </vt:lpstr>
      <vt:lpstr>Modelo de evaluación de resultados FOSIS</vt:lpstr>
      <vt:lpstr>    Evaluación de resultados</vt:lpstr>
      <vt:lpstr>    Registro de Información. Sistema Nacional de Usuarios (SNU) </vt:lpstr>
      <vt:lpstr>        ¿Qué es el SNU?</vt:lpstr>
      <vt:lpstr>        Registro de datos generales en SNU</vt:lpstr>
      <vt:lpstr>Diseño del programa</vt:lpstr>
      <vt:lpstr>    Descripción</vt:lpstr>
      <vt:lpstr>    </vt:lpstr>
      <vt:lpstr>    </vt:lpstr>
      <vt:lpstr>Registro de información </vt:lpstr>
      <vt:lpstr>ANEXO 4. ACTIVIDAD ECONÓMICA</vt:lpstr>
      <vt:lpstr>ANEXO 5. SITUACIÓN OCUPACIONAL</vt:lpstr>
    </vt:vector>
  </TitlesOfParts>
  <Company/>
  <LinksUpToDate>false</LinksUpToDate>
  <CharactersWithSpaces>38908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Ma. Gabriela Rubio Salinas</dc:creator>
  <cp:keywords/>
  <dc:description/>
  <cp:lastModifiedBy>Ma. Gabriela Rubio Salinas</cp:lastModifiedBy>
  <cp:revision>3</cp:revision>
  <cp:lastPrinted>2020-06-03T19:07:00Z</cp:lastPrinted>
  <dcterms:created xsi:type="dcterms:W3CDTF">2021-04-29T20:41:00Z</dcterms:created>
  <dcterms:modified xsi:type="dcterms:W3CDTF">2021-04-30T13:31:00Z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0x0101006FA4B0F0BA521F44AEB5CD8C58D8FC15</vt:lpwstr>
  </property>
  <property fmtid="{D5CDD505-2E9C-101B-9397-08002B2CF9AE}" pid="3" name="_dlc_DocIdItemGuid">
    <vt:lpwstr>43366174-60f3-4b53-bcdf-877304dc263b</vt:lpwstr>
  </property>
</Properties>
</file>