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303" r:id="rId6"/>
    <p:sldId id="261" r:id="rId7"/>
    <p:sldId id="262" r:id="rId8"/>
    <p:sldId id="263" r:id="rId9"/>
    <p:sldId id="304" r:id="rId10"/>
    <p:sldId id="305" r:id="rId11"/>
    <p:sldId id="306" r:id="rId12"/>
    <p:sldId id="307" r:id="rId13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27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4291" autoAdjust="0"/>
  </p:normalViewPr>
  <p:slideViewPr>
    <p:cSldViewPr snapToGrid="0">
      <p:cViewPr varScale="1">
        <p:scale>
          <a:sx n="69" d="100"/>
          <a:sy n="69" d="100"/>
        </p:scale>
        <p:origin x="6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customXml" Target="../customXml/item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888E94-79AB-4ADA-8BA1-E24C55B2FA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64386-C476-47A3-BFFA-234DC319C2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D874329-6298-4CE4-8263-C02DF0BB0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20-04-2022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FFB37DF-4BEC-45C6-8960-F2C079707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912215E-B2BC-4F35-8233-67A2C7581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33116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894F63-6A16-4FE7-A865-4DBFD535F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04908D8-8255-46B2-9BF4-18C54C3975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3C892C8-594D-4268-B24B-D26A47D06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20-04-2022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D515DFF-D440-4CD3-80FC-4926AF195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906CFA1-9B03-4AA3-9BF8-425EA43F9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2123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255467F-2BB2-40E0-A7C4-325DD957F3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C012A4E-CEA5-44AF-A9F7-91517E8F44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563298D-E26A-44CB-BD6D-104F9E229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20-04-2022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38964D-38DE-4A54-93B6-A3908A6B4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5CE1412-4A51-440A-9E8E-CC9641934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2942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DE9BF9-CFE4-483C-9DBF-06B2BDE19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4240181-5D44-4FF0-8237-3901689EE5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725534C-7C9E-4AFA-9998-CF10CE810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20-04-2022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8D7E8A-97DF-45A9-B055-85003647F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E3C01FF-E8D6-4F34-A686-917736383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49293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21CCE3-7163-41BF-BDAF-7F25BF8B2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36148ED-D16C-405D-9448-09FA7BA9C9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58C657D-EA8B-4AF4-8A24-8CD6C56DA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20-04-2022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B9DF25-83C2-462E-9D36-3EA546F81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7753D5A-B1A0-4544-8C20-AFC2F776B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35671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3DE61E-B780-4410-B335-DA3B44B5A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11C9F7A-9AAE-42CF-8F6E-5FF4B930CD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1B1FD16-6667-4938-B26C-492BFCD251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3DFE6C2-4296-424E-8698-6514F276B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20-04-2022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A04F3A8-09D5-4DE4-A877-8FA9293DA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EF4FDFE-F4DB-4CD7-889E-25820E4AC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41545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CCC634-632F-4628-97F4-E0483F2A8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F29F0C3-29F7-4F87-9D7B-CB7621DA9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D7E7DEE-8259-4E26-9AF9-59DAA4349D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BBAC13E-DE38-42BE-A6D1-CC623B9A24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4B9419C-A862-409F-B7B3-0E48520D68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FF031A1-6FC8-4EF9-B0D1-E2007BB6A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20-04-2022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2DE71FF-1884-43D8-AA41-1496DCDF1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8C59868-ECD4-4EB9-BFC1-F18C44295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16794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0B8CAB-0FCA-40F4-8F5E-0D32EFBF0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5BED54C-497E-46DD-AC5B-EA7F0AC4B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20-04-2022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C3E6678-BC5C-4726-87D5-B36695BE3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0D01444-4BE3-43D1-978D-DE8E15CD9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17568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B3A997B-D133-44F6-AA55-2EB01BE6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20-04-2022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0807B1D-4056-46AC-9122-1719F143E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F3AFA0B-C7B7-4ABF-AE82-7C5E73121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88100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F46CB9-D5C2-4F9E-931C-4D3E5E30A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DC16342-4D71-4D19-8FA2-434D0CF3AB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DE96637-D2AC-414D-97CD-E163E6ED1F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5CDB9CA-53CE-4547-964B-9B7BFFD10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20-04-2022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6C064BB-1EAD-465A-AEA9-C5502DC75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AFAE9C7-ECC0-47E2-A6DD-3830A2AA6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46279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9E72F0-3AAD-4C95-9757-69187F373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6E1D4FD-0BCD-4E27-8D0A-8B413E4D64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9C2B4AB-B496-44E8-9028-95433EA974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31B0410-1040-4518-83F9-98D30AB0F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20-04-2022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27AB29A-8140-47A9-8DAB-225DE1521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BFE9C66-A8CD-45B6-8A24-D87FC5785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65229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6A13A74-5792-4B40-B9B3-1B8EE9D1D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57DAC5F-BAB4-422D-A6CA-A99D33815C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C029BB-FC4C-43C0-8C4F-FCD12A3F26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D2973-2141-406D-B50E-956CEE1406B0}" type="datetimeFigureOut">
              <a:rPr lang="es-CL" smtClean="0"/>
              <a:t>20-04-2022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68707C-6E70-45E8-BCEA-8C1D989095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789E375-B1EC-454A-A211-7049F0F25C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64660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3514543A-D826-41D7-916F-ACA88FE99B8C}"/>
              </a:ext>
            </a:extLst>
          </p:cNvPr>
          <p:cNvSpPr/>
          <p:nvPr/>
        </p:nvSpPr>
        <p:spPr>
          <a:xfrm>
            <a:off x="2067525" y="2135252"/>
            <a:ext cx="8032652" cy="221917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000" b="1" dirty="0"/>
              <a:t>PROGRAMA BARRIOS EN ACCIÓN </a:t>
            </a:r>
            <a:endParaRPr lang="es-CL" sz="4000" b="1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80668275-88D7-4AAC-897B-CAA050085A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73" y="5511258"/>
            <a:ext cx="1246909" cy="120534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F83D8EDF-9EE3-4840-96F6-D579092373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8917" y="0"/>
            <a:ext cx="2233083" cy="1717964"/>
          </a:xfrm>
          <a:prstGeom prst="rect">
            <a:avLst/>
          </a:prstGeom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94EDDF83-FF68-4EE8-AEF9-D490293F7F6A}"/>
              </a:ext>
            </a:extLst>
          </p:cNvPr>
          <p:cNvSpPr/>
          <p:nvPr/>
        </p:nvSpPr>
        <p:spPr>
          <a:xfrm>
            <a:off x="3646730" y="4771718"/>
            <a:ext cx="5092504" cy="9988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2400" b="1" i="1" dirty="0">
                <a:solidFill>
                  <a:schemeClr val="accent1">
                    <a:lumMod val="75000"/>
                  </a:schemeClr>
                </a:solidFill>
              </a:rPr>
              <a:t>ACCIÓN BARRIAL </a:t>
            </a:r>
          </a:p>
          <a:p>
            <a:r>
              <a:rPr lang="es-ES" sz="2400" b="1" i="1" dirty="0">
                <a:solidFill>
                  <a:schemeClr val="accent1">
                    <a:lumMod val="75000"/>
                  </a:schemeClr>
                </a:solidFill>
              </a:rPr>
              <a:t>POBLACIÓN JUAN PABLO II</a:t>
            </a:r>
          </a:p>
          <a:p>
            <a:r>
              <a:rPr lang="es-ES" sz="2400" b="1" i="1" dirty="0">
                <a:solidFill>
                  <a:schemeClr val="accent1">
                    <a:lumMod val="75000"/>
                  </a:schemeClr>
                </a:solidFill>
              </a:rPr>
              <a:t>                    Copiapó.</a:t>
            </a:r>
            <a:endParaRPr lang="es-CL" sz="2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2" descr="S. Prevención Delito (@SubPrevDelito) / Twit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601"/>
            <a:ext cx="2175164" cy="2175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91049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F86C20DB-8C1A-42C3-B49E-E7669FFF6FE3}"/>
              </a:ext>
            </a:extLst>
          </p:cNvPr>
          <p:cNvSpPr/>
          <p:nvPr/>
        </p:nvSpPr>
        <p:spPr>
          <a:xfrm>
            <a:off x="196948" y="212752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dirty="0"/>
              <a:t> </a:t>
            </a:r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r>
              <a:rPr lang="es-ES" b="1" i="1" dirty="0"/>
              <a:t>                                                                                                                                                                 </a:t>
            </a:r>
            <a:r>
              <a:rPr lang="es-ES" i="1" dirty="0"/>
              <a:t>ACCIÓN BARRIAL VALIDACIÓN PDL</a:t>
            </a:r>
          </a:p>
          <a:p>
            <a:pPr algn="ctr"/>
            <a:r>
              <a:rPr lang="es-ES" dirty="0"/>
              <a:t> 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/>
          </a:p>
        </p:txBody>
      </p:sp>
      <p:sp>
        <p:nvSpPr>
          <p:cNvPr id="5" name="Globo: flecha hacia abajo 4">
            <a:extLst>
              <a:ext uri="{FF2B5EF4-FFF2-40B4-BE49-F238E27FC236}">
                <a16:creationId xmlns:a16="http://schemas.microsoft.com/office/drawing/2014/main" id="{4850D2EC-E6EA-41C6-BAE9-D662DC3F0916}"/>
              </a:ext>
            </a:extLst>
          </p:cNvPr>
          <p:cNvSpPr/>
          <p:nvPr/>
        </p:nvSpPr>
        <p:spPr>
          <a:xfrm>
            <a:off x="3583782" y="1126097"/>
            <a:ext cx="5024436" cy="1157287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800" i="1" dirty="0"/>
              <a:t>SOLUCIONES</a:t>
            </a: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FB6C5EB5-16CC-4CDE-B69B-06D59826DB13}"/>
              </a:ext>
            </a:extLst>
          </p:cNvPr>
          <p:cNvSpPr/>
          <p:nvPr/>
        </p:nvSpPr>
        <p:spPr>
          <a:xfrm>
            <a:off x="4405733" y="2856192"/>
            <a:ext cx="3380531" cy="16081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400" dirty="0"/>
              <a:t>CIERRE SEDES VECINALES </a:t>
            </a:r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7E6EF14D-9201-4000-B951-BA2EB379C1E9}"/>
              </a:ext>
            </a:extLst>
          </p:cNvPr>
          <p:cNvSpPr/>
          <p:nvPr/>
        </p:nvSpPr>
        <p:spPr>
          <a:xfrm>
            <a:off x="4405733" y="5037124"/>
            <a:ext cx="3380531" cy="16081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400" dirty="0"/>
              <a:t>HERMOSEAMIENTO PLAZOLETA “LOS CHUPES”</a:t>
            </a: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61A5D3A9-1AE8-4818-BC72-AFE729431F7A}"/>
              </a:ext>
            </a:extLst>
          </p:cNvPr>
          <p:cNvSpPr/>
          <p:nvPr/>
        </p:nvSpPr>
        <p:spPr>
          <a:xfrm>
            <a:off x="8425284" y="4574617"/>
            <a:ext cx="3380531" cy="16081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400" dirty="0"/>
              <a:t>INSTALACIÓN 2 PUNTOS LIMPIOS SECTOR PADRE ANDRES JARLÁN 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123E52C6-9B94-4470-8467-568FAD41D47C}"/>
              </a:ext>
            </a:extLst>
          </p:cNvPr>
          <p:cNvSpPr/>
          <p:nvPr/>
        </p:nvSpPr>
        <p:spPr>
          <a:xfrm>
            <a:off x="386185" y="4464316"/>
            <a:ext cx="3380531" cy="16081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400" dirty="0"/>
              <a:t>INSTALACIÓN ESTANTE ADULTOS MAYORES</a:t>
            </a: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7109168B-6094-40EC-9508-13D6EA7D5B56}"/>
              </a:ext>
            </a:extLst>
          </p:cNvPr>
          <p:cNvSpPr/>
          <p:nvPr/>
        </p:nvSpPr>
        <p:spPr>
          <a:xfrm>
            <a:off x="8425281" y="2066417"/>
            <a:ext cx="3380531" cy="16081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400" dirty="0"/>
              <a:t>CHARLAS EDUCATIVAS RECICLAJE</a:t>
            </a: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EEBDA043-CB00-4208-921B-122BA38EAF06}"/>
              </a:ext>
            </a:extLst>
          </p:cNvPr>
          <p:cNvSpPr/>
          <p:nvPr/>
        </p:nvSpPr>
        <p:spPr>
          <a:xfrm>
            <a:off x="386185" y="2066417"/>
            <a:ext cx="3380531" cy="16081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400" dirty="0"/>
              <a:t>CAPACITACIÓNES DE  FUMIGACIÓN </a:t>
            </a:r>
          </a:p>
        </p:txBody>
      </p:sp>
    </p:spTree>
    <p:extLst>
      <p:ext uri="{BB962C8B-B14F-4D97-AF65-F5344CB8AC3E}">
        <p14:creationId xmlns:p14="http://schemas.microsoft.com/office/powerpoint/2010/main" val="815623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524D77A2-D69B-4EFE-9048-3877E8818A04}"/>
              </a:ext>
            </a:extLst>
          </p:cNvPr>
          <p:cNvSpPr/>
          <p:nvPr/>
        </p:nvSpPr>
        <p:spPr>
          <a:xfrm>
            <a:off x="196948" y="212752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dirty="0"/>
              <a:t> </a:t>
            </a:r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r>
              <a:rPr lang="es-ES" b="1" i="1" dirty="0"/>
              <a:t>                                                                                                                                                                 </a:t>
            </a:r>
            <a:r>
              <a:rPr lang="es-ES" i="1" dirty="0"/>
              <a:t>ACCIÓN BARRIAL VALIDACIÓN PDL</a:t>
            </a:r>
          </a:p>
          <a:p>
            <a:pPr algn="ctr"/>
            <a:r>
              <a:rPr lang="es-ES" dirty="0"/>
              <a:t> 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/>
          </a:p>
        </p:txBody>
      </p:sp>
      <p:sp>
        <p:nvSpPr>
          <p:cNvPr id="5" name="Rectángulo: esquinas diagonales redondeadas 4">
            <a:extLst>
              <a:ext uri="{FF2B5EF4-FFF2-40B4-BE49-F238E27FC236}">
                <a16:creationId xmlns:a16="http://schemas.microsoft.com/office/drawing/2014/main" id="{CAC3695A-2A35-4651-AB6C-6550C4102FA4}"/>
              </a:ext>
            </a:extLst>
          </p:cNvPr>
          <p:cNvSpPr/>
          <p:nvPr/>
        </p:nvSpPr>
        <p:spPr>
          <a:xfrm>
            <a:off x="3557588" y="1628775"/>
            <a:ext cx="4943475" cy="215741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800" dirty="0"/>
              <a:t>POSIBLE FECHA DE TÉRMINO</a:t>
            </a:r>
          </a:p>
          <a:p>
            <a:pPr algn="ctr"/>
            <a:r>
              <a:rPr lang="es-CL" sz="2800" dirty="0"/>
              <a:t>16 DE MAYO 2022.</a:t>
            </a:r>
          </a:p>
        </p:txBody>
      </p:sp>
    </p:spTree>
    <p:extLst>
      <p:ext uri="{BB962C8B-B14F-4D97-AF65-F5344CB8AC3E}">
        <p14:creationId xmlns:p14="http://schemas.microsoft.com/office/powerpoint/2010/main" val="1872071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7804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D949F3-CDAB-4A45-B20D-787F9CB27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68" y="912813"/>
            <a:ext cx="4556507" cy="915987"/>
          </a:xfrm>
        </p:spPr>
        <p:txBody>
          <a:bodyPr>
            <a:normAutofit/>
          </a:bodyPr>
          <a:lstStyle/>
          <a:p>
            <a:pPr algn="ctr"/>
            <a:r>
              <a:rPr lang="en-US" sz="3600" b="1" i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FORTALEZAS        </a:t>
            </a:r>
            <a:endParaRPr lang="es-CL" sz="3600" b="1" i="1" u="sng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09D56907-0FA8-46CB-A1A4-965810E43F9A}"/>
              </a:ext>
            </a:extLst>
          </p:cNvPr>
          <p:cNvSpPr/>
          <p:nvPr/>
        </p:nvSpPr>
        <p:spPr>
          <a:xfrm>
            <a:off x="196948" y="133979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dirty="0"/>
              <a:t> </a:t>
            </a:r>
          </a:p>
          <a:p>
            <a:pPr algn="just"/>
            <a:r>
              <a:rPr lang="es-ES" dirty="0"/>
              <a:t>                                                                                                                                        </a:t>
            </a:r>
            <a:r>
              <a:rPr lang="es-ES" i="1" dirty="0"/>
              <a:t>ACCIÓN BARRIAL  DIAGNÓSTICO COMUNITARIO</a:t>
            </a:r>
            <a:endParaRPr lang="es-CL" i="1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86FF95ED-2914-4138-982E-FF3EF8EF2933}"/>
              </a:ext>
            </a:extLst>
          </p:cNvPr>
          <p:cNvSpPr/>
          <p:nvPr/>
        </p:nvSpPr>
        <p:spPr>
          <a:xfrm>
            <a:off x="8780364" y="912813"/>
            <a:ext cx="3214688" cy="278765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CA5F62C3-A0E2-4310-BB60-A635267CF639}"/>
              </a:ext>
            </a:extLst>
          </p:cNvPr>
          <p:cNvSpPr/>
          <p:nvPr/>
        </p:nvSpPr>
        <p:spPr>
          <a:xfrm>
            <a:off x="300038" y="1876113"/>
            <a:ext cx="8356981" cy="1552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endParaRPr lang="es-CL" sz="2000" dirty="0">
              <a:solidFill>
                <a:schemeClr val="tx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s-CL" sz="2000" dirty="0">
              <a:solidFill>
                <a:schemeClr val="tx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s-CL" sz="2000" dirty="0">
              <a:solidFill>
                <a:schemeClr val="tx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s-CL" sz="2000" dirty="0">
              <a:solidFill>
                <a:schemeClr val="tx1"/>
              </a:solidFill>
            </a:endParaRPr>
          </a:p>
          <a:p>
            <a:pPr algn="just"/>
            <a:endParaRPr lang="es-CL" sz="2000" dirty="0">
              <a:solidFill>
                <a:schemeClr val="tx1"/>
              </a:solidFill>
            </a:endParaRPr>
          </a:p>
          <a:p>
            <a:pPr algn="just"/>
            <a:endParaRPr lang="es-CL" sz="2000" dirty="0">
              <a:solidFill>
                <a:schemeClr val="tx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s-CL" sz="2000" dirty="0">
              <a:solidFill>
                <a:schemeClr val="tx1"/>
              </a:solidFill>
            </a:endParaRPr>
          </a:p>
          <a:p>
            <a:pPr algn="just"/>
            <a:endParaRPr lang="es-CL" sz="2000" dirty="0">
              <a:solidFill>
                <a:schemeClr val="tx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s-CL" sz="2000" dirty="0">
              <a:solidFill>
                <a:schemeClr val="tx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s-CL" sz="2000" dirty="0">
              <a:solidFill>
                <a:schemeClr val="tx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L" sz="2000" dirty="0">
                <a:solidFill>
                  <a:schemeClr val="tx1"/>
                </a:solidFill>
              </a:rPr>
              <a:t>Confianza entre los socios y lideres comunitarios de cada organización.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L" sz="2000" dirty="0">
                <a:solidFill>
                  <a:schemeClr val="tx1"/>
                </a:solidFill>
              </a:rPr>
              <a:t>Dirigentes con sentido de pertenencia y compromiso de trabajo.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L" sz="2000" dirty="0">
                <a:solidFill>
                  <a:schemeClr val="tx1"/>
                </a:solidFill>
              </a:rPr>
              <a:t>Vecinos comprometidos en la mesa de trabajo (Grupo motor).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L" sz="2000" dirty="0">
                <a:solidFill>
                  <a:schemeClr val="tx1"/>
                </a:solidFill>
              </a:rPr>
              <a:t>Acceso a servicios básicos.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L" sz="2000" dirty="0">
                <a:solidFill>
                  <a:schemeClr val="tx1"/>
                </a:solidFill>
              </a:rPr>
              <a:t>Respeto hacia sus pares.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L" sz="2000" dirty="0">
                <a:solidFill>
                  <a:schemeClr val="tx1"/>
                </a:solidFill>
              </a:rPr>
              <a:t>Reuniones y talleres grupo motor.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L" sz="2000" dirty="0">
                <a:solidFill>
                  <a:schemeClr val="tx1"/>
                </a:solidFill>
              </a:rPr>
              <a:t>Excelente coordinación en actividades recreativas.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L" sz="2000" dirty="0">
                <a:solidFill>
                  <a:schemeClr val="tx1"/>
                </a:solidFill>
              </a:rPr>
              <a:t>Vecinos y dirigentes unidos, con la necesidad de erradicar la delincuencia en el sector, con la finalidad de optimizar el desarrollo social de la comunidad.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L" sz="2000" dirty="0">
                <a:solidFill>
                  <a:schemeClr val="tx1"/>
                </a:solidFill>
              </a:rPr>
              <a:t>Organizaciones comprometidas presentando proyectos que generen recursos, entregando en su mayoría a mujeres herramientas para la integración al mundo laboral y generar sus recursos propios. </a:t>
            </a:r>
            <a:endParaRPr lang="es-CL" sz="2000" dirty="0" smtClean="0">
              <a:solidFill>
                <a:schemeClr val="tx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L" sz="2000" dirty="0" smtClean="0">
                <a:solidFill>
                  <a:schemeClr val="tx1"/>
                </a:solidFill>
              </a:rPr>
              <a:t>Redes de Apoyo ( Plan cuadrante, Cesfam, Bomberos, Escuela, Jardines infantiles )</a:t>
            </a:r>
            <a:endParaRPr lang="es-CL" sz="2000" dirty="0">
              <a:solidFill>
                <a:schemeClr val="tx1"/>
              </a:solidFill>
            </a:endParaRPr>
          </a:p>
          <a:p>
            <a:pPr marL="342900" indent="-342900" algn="ctr">
              <a:buFont typeface="Wingdings" panose="05000000000000000000" pitchFamily="2" charset="2"/>
              <a:buChar char="Ø"/>
            </a:pPr>
            <a:endParaRPr lang="es-C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062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9833F8D9-2629-4AF1-BFA6-294EF21688F2}"/>
              </a:ext>
            </a:extLst>
          </p:cNvPr>
          <p:cNvSpPr/>
          <p:nvPr/>
        </p:nvSpPr>
        <p:spPr>
          <a:xfrm>
            <a:off x="196948" y="133979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ES" i="1" dirty="0"/>
          </a:p>
          <a:p>
            <a:pPr algn="just"/>
            <a:endParaRPr lang="es-ES" i="1" dirty="0"/>
          </a:p>
          <a:p>
            <a:pPr algn="just"/>
            <a:r>
              <a:rPr lang="es-ES" i="1" dirty="0"/>
              <a:t>                                                                                                                                          ACCION BARRIAL DIAGNÓSTICO COMUNITARIO </a:t>
            </a:r>
          </a:p>
          <a:p>
            <a:pPr algn="just"/>
            <a:r>
              <a:rPr lang="es-ES" dirty="0"/>
              <a:t>  </a:t>
            </a:r>
            <a:endParaRPr lang="es-CL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69F6E83C-9395-4C76-8F10-93F47EE3056D}"/>
              </a:ext>
            </a:extLst>
          </p:cNvPr>
          <p:cNvSpPr/>
          <p:nvPr/>
        </p:nvSpPr>
        <p:spPr>
          <a:xfrm>
            <a:off x="196948" y="2007502"/>
            <a:ext cx="11479236" cy="39878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ES" sz="2000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es-ES" sz="2000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es-E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234801C-10C1-4CD0-9281-9585DC869820}"/>
              </a:ext>
            </a:extLst>
          </p:cNvPr>
          <p:cNvSpPr/>
          <p:nvPr/>
        </p:nvSpPr>
        <p:spPr>
          <a:xfrm>
            <a:off x="0" y="862642"/>
            <a:ext cx="4371975" cy="7315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4000" b="1" i="1" dirty="0">
                <a:solidFill>
                  <a:schemeClr val="accent1"/>
                </a:solidFill>
              </a:rPr>
              <a:t>    </a:t>
            </a:r>
            <a:r>
              <a:rPr lang="es-CL" sz="4000" b="1" i="1" u="sng" dirty="0">
                <a:solidFill>
                  <a:schemeClr val="accent1"/>
                </a:solidFill>
              </a:rPr>
              <a:t>OPORTUNIDADES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C929B5D5-A1B8-4C08-B7C3-E23E8EBE76C6}"/>
              </a:ext>
            </a:extLst>
          </p:cNvPr>
          <p:cNvSpPr/>
          <p:nvPr/>
        </p:nvSpPr>
        <p:spPr>
          <a:xfrm>
            <a:off x="8615363" y="971549"/>
            <a:ext cx="3379689" cy="2457451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5FCDA6E4-7B5E-49E2-B77A-27F6955603FE}"/>
              </a:ext>
            </a:extLst>
          </p:cNvPr>
          <p:cNvSpPr/>
          <p:nvPr/>
        </p:nvSpPr>
        <p:spPr>
          <a:xfrm>
            <a:off x="196948" y="2077942"/>
            <a:ext cx="8789890" cy="3308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L" sz="2000" dirty="0">
                <a:solidFill>
                  <a:schemeClr val="tx1"/>
                </a:solidFill>
              </a:rPr>
              <a:t>Disposición a participar en actividades de capacitación y talleres.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L" sz="2000" dirty="0">
                <a:solidFill>
                  <a:schemeClr val="tx1"/>
                </a:solidFill>
              </a:rPr>
              <a:t>Municipio cuenta con recursos para apoyar a las organizaciones de la comunidad a través de los diferentes departamentos que contribuyen al bienestar social</a:t>
            </a:r>
            <a:r>
              <a:rPr lang="es-CL" sz="2000" dirty="0" smtClean="0">
                <a:solidFill>
                  <a:schemeClr val="tx1"/>
                </a:solidFill>
              </a:rPr>
              <a:t>. </a:t>
            </a:r>
            <a:endParaRPr lang="es-CL" sz="2000" dirty="0">
              <a:solidFill>
                <a:schemeClr val="tx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L" sz="2000" dirty="0">
                <a:solidFill>
                  <a:schemeClr val="tx1"/>
                </a:solidFill>
              </a:rPr>
              <a:t>Instituciones públicas dispuestas a colaborar con los vecinos.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L" sz="2000" dirty="0">
                <a:solidFill>
                  <a:schemeClr val="tx1"/>
                </a:solidFill>
              </a:rPr>
              <a:t>Presencia de programa barrios en acción </a:t>
            </a:r>
            <a:r>
              <a:rPr lang="es-CL" sz="2000" dirty="0" smtClean="0">
                <a:solidFill>
                  <a:schemeClr val="tx1"/>
                </a:solidFill>
              </a:rPr>
              <a:t>FOSIS- SPD</a:t>
            </a:r>
            <a:endParaRPr lang="es-CL" sz="2000" dirty="0">
              <a:solidFill>
                <a:schemeClr val="tx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L" sz="2000" dirty="0">
                <a:solidFill>
                  <a:schemeClr val="tx1"/>
                </a:solidFill>
              </a:rPr>
              <a:t>Disposición de algunos de los lideres para generar nuevas vinculaciones con instituciones públicas y privadas.</a:t>
            </a:r>
          </a:p>
        </p:txBody>
      </p:sp>
    </p:spTree>
    <p:extLst>
      <p:ext uri="{BB962C8B-B14F-4D97-AF65-F5344CB8AC3E}">
        <p14:creationId xmlns:p14="http://schemas.microsoft.com/office/powerpoint/2010/main" val="3986886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A840844E-4D91-46B6-BD43-0F40A02BE097}"/>
              </a:ext>
            </a:extLst>
          </p:cNvPr>
          <p:cNvSpPr/>
          <p:nvPr/>
        </p:nvSpPr>
        <p:spPr>
          <a:xfrm>
            <a:off x="196948" y="249087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dirty="0"/>
              <a:t> </a:t>
            </a:r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r>
              <a:rPr lang="es-ES" b="1" i="1" dirty="0"/>
              <a:t>                                                                                                                                                                 </a:t>
            </a:r>
            <a:r>
              <a:rPr lang="es-ES" i="1" dirty="0"/>
              <a:t>ACCIÓN BARRIAL VALIDACIÓN PDL</a:t>
            </a:r>
          </a:p>
          <a:p>
            <a:pPr algn="ctr"/>
            <a:r>
              <a:rPr lang="es-ES" dirty="0"/>
              <a:t> 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453711E3-1647-4A18-BC15-48CB970763AE}"/>
              </a:ext>
            </a:extLst>
          </p:cNvPr>
          <p:cNvSpPr/>
          <p:nvPr/>
        </p:nvSpPr>
        <p:spPr>
          <a:xfrm>
            <a:off x="196948" y="2230582"/>
            <a:ext cx="11648049" cy="41983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CL" dirty="0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1FAC6C61-6192-4CE0-842A-AD4E16AD0381}"/>
              </a:ext>
            </a:extLst>
          </p:cNvPr>
          <p:cNvSpPr/>
          <p:nvPr/>
        </p:nvSpPr>
        <p:spPr>
          <a:xfrm>
            <a:off x="196948" y="980607"/>
            <a:ext cx="11798103" cy="12499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800" i="1" u="sng" dirty="0">
                <a:solidFill>
                  <a:schemeClr val="tx1"/>
                </a:solidFill>
              </a:rPr>
              <a:t>PROBLEMÁTICAS DETECTADAS</a:t>
            </a:r>
          </a:p>
          <a:p>
            <a:pPr algn="ctr"/>
            <a:r>
              <a:rPr lang="es-CL" sz="2800" i="1" u="sng" dirty="0">
                <a:solidFill>
                  <a:schemeClr val="tx1"/>
                </a:solidFill>
              </a:rPr>
              <a:t>PILAR FAMILIA</a:t>
            </a:r>
          </a:p>
          <a:p>
            <a:pPr algn="ctr"/>
            <a:endParaRPr lang="es-CL" dirty="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6350BA06-7907-4229-AED2-EA9604A00E7B}"/>
              </a:ext>
            </a:extLst>
          </p:cNvPr>
          <p:cNvSpPr/>
          <p:nvPr/>
        </p:nvSpPr>
        <p:spPr>
          <a:xfrm>
            <a:off x="196948" y="2428875"/>
            <a:ext cx="11798103" cy="40000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L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Arial Black" panose="020B0A04020102020204" pitchFamily="34" charset="0"/>
                <a:cs typeface="Arial Black" panose="020B0A04020102020204" pitchFamily="34" charset="0"/>
              </a:rPr>
              <a:t>S</a:t>
            </a:r>
            <a:r>
              <a:rPr lang="es-E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Arial Black" panose="020B0A04020102020204" pitchFamily="34" charset="0"/>
                <a:cs typeface="Arial Black" panose="020B0A04020102020204" pitchFamily="34" charset="0"/>
              </a:rPr>
              <a:t>e logra visualizar alto consumo de drogas en jóvenes y niños, incremento de delincuencia juvenil, ambos factores son producto del aumento en la venta de drogas en el sector. (información referida por grupo motor, vecinos del sector y visitas en terreno)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Arial Black" panose="020B0A04020102020204" pitchFamily="34" charset="0"/>
              </a:rPr>
              <a:t>Dada la crisis sanitaria que se presenta a nivel mundial muchos padres y madres de familia se encuentran sin trabajo, lo que afecta directamente la economía de las familias.</a:t>
            </a:r>
            <a:endParaRPr lang="es-CL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Arial Black" panose="020B0A040201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Arial Black" panose="020B0A04020102020204" pitchFamily="34" charset="0"/>
                <a:cs typeface="Arial Black" panose="020B0A04020102020204" pitchFamily="34" charset="0"/>
              </a:rPr>
              <a:t>Se vislumbra casos puntuales de adultos mayores en abandono y condiciones precarias se realiza derivación a la oficina del adulto mayor de la municipalidad para que, en conjunto con la presidenta del club adulto mayor “copihue de oro”, puedan canalizar la ayuda y asistir a los casos con mayor dificultad. Además, se gestiona presencia de servicio público SENAMA en el sector.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Arial Black" panose="020B0A04020102020204" pitchFamily="34" charset="0"/>
              </a:rPr>
              <a:t>Se visualizan casos aislados de personas con trastornos mentales que no son asistidos por las entidades pertinentes, debido a la ausencia de centros de rehabilitación en la región.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Arial Black" panose="020B0A04020102020204" pitchFamily="34" charset="0"/>
                <a:cs typeface="Arial Black" panose="020B0A04020102020204" pitchFamily="34" charset="0"/>
              </a:rPr>
              <a:t>Se presenta además una problemática recurrente que es la vulneración de derechos de NNA y VIF información que es entregada por la comisaría de Carabineros de Pedro León Gallo, perteneciente al sector, la cual es atendida de manera inmediata.</a:t>
            </a:r>
            <a:endParaRPr lang="es-CL" sz="2000" dirty="0">
              <a:solidFill>
                <a:schemeClr val="tx1"/>
              </a:solidFill>
              <a:effectLst/>
              <a:latin typeface="Arial Black" panose="020B0A04020102020204" pitchFamily="34" charset="0"/>
              <a:ea typeface="Arial Black" panose="020B0A04020102020204" pitchFamily="34" charset="0"/>
              <a:cs typeface="Arial Black" panose="020B0A04020102020204" pitchFamily="34" charset="0"/>
            </a:endParaRPr>
          </a:p>
          <a:p>
            <a:pPr algn="just"/>
            <a:r>
              <a:rPr lang="es-ES" sz="20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Arial Black" panose="020B0A04020102020204" pitchFamily="34" charset="0"/>
                <a:cs typeface="Arial Black" panose="020B0A04020102020204" pitchFamily="34" charset="0"/>
              </a:rPr>
              <a:t> </a:t>
            </a:r>
            <a:endParaRPr lang="es-CL" sz="2000" dirty="0">
              <a:solidFill>
                <a:schemeClr val="tx1"/>
              </a:solidFill>
              <a:effectLst/>
              <a:latin typeface="Arial Black" panose="020B0A04020102020204" pitchFamily="34" charset="0"/>
              <a:ea typeface="Arial Black" panose="020B0A04020102020204" pitchFamily="34" charset="0"/>
              <a:cs typeface="Arial Black" panose="020B0A040201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s-CL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62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E141049C-3168-477D-A685-1B882E1C8FBE}"/>
              </a:ext>
            </a:extLst>
          </p:cNvPr>
          <p:cNvSpPr txBox="1">
            <a:spLocks/>
          </p:cNvSpPr>
          <p:nvPr/>
        </p:nvSpPr>
        <p:spPr>
          <a:xfrm>
            <a:off x="-374073" y="1146269"/>
            <a:ext cx="78867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/>
            </a:r>
            <a:br>
              <a:rPr lang="es-C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</a:br>
            <a:endParaRPr lang="es-419" sz="4000" b="1" dirty="0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62E60A3E-F4B8-496C-939E-6043DE707CD3}"/>
              </a:ext>
            </a:extLst>
          </p:cNvPr>
          <p:cNvSpPr/>
          <p:nvPr/>
        </p:nvSpPr>
        <p:spPr>
          <a:xfrm>
            <a:off x="196948" y="249087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dirty="0"/>
              <a:t> </a:t>
            </a:r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r>
              <a:rPr lang="es-ES" b="1" i="1" dirty="0"/>
              <a:t>                                                                                                                                                                 </a:t>
            </a:r>
            <a:r>
              <a:rPr lang="es-ES" i="1" dirty="0"/>
              <a:t>ACCIÓN BARRIAL VALIDACIÓN PDL</a:t>
            </a:r>
          </a:p>
          <a:p>
            <a:pPr algn="ctr"/>
            <a:r>
              <a:rPr lang="es-ES" dirty="0"/>
              <a:t> 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5FD0D720-7222-454D-9BCE-F4632073FA63}"/>
              </a:ext>
            </a:extLst>
          </p:cNvPr>
          <p:cNvSpPr/>
          <p:nvPr/>
        </p:nvSpPr>
        <p:spPr>
          <a:xfrm>
            <a:off x="196948" y="752007"/>
            <a:ext cx="11798104" cy="13255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800" i="1" u="sng" dirty="0">
                <a:solidFill>
                  <a:schemeClr val="tx1"/>
                </a:solidFill>
              </a:rPr>
              <a:t>PROBLEMÁTICAS DETECTADAS PILAR COMUNIDAD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71284C9-5FA3-468D-A694-4B9FFD39315C}"/>
              </a:ext>
            </a:extLst>
          </p:cNvPr>
          <p:cNvSpPr/>
          <p:nvPr/>
        </p:nvSpPr>
        <p:spPr>
          <a:xfrm>
            <a:off x="196948" y="1809050"/>
            <a:ext cx="11798104" cy="47998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Arial Black" panose="020B0A04020102020204" pitchFamily="34" charset="0"/>
                <a:cs typeface="Arial Black" panose="020B0A04020102020204" pitchFamily="34" charset="0"/>
              </a:rPr>
              <a:t>El incremento de los asentamientos irregulares del sector, tuvo como consecuencia el aumento en la proliferación de roedores ocasionando foco de enfermedades (zoonosis) que puede afectar a niños y adultos mayores en su mayoría.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Arial Black" panose="020B0A04020102020204" pitchFamily="34" charset="0"/>
              </a:rPr>
              <a:t>Otra problemática presente en el sector son los microbasurales y acumulación de vehículos abandonados en la vía pública producto de talleres irregulares en la población.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Arial Black" panose="020B0A04020102020204" pitchFamily="34" charset="0"/>
              </a:rPr>
              <a:t>Existen espacios de recreación y esparcimiento, sin embargo, uno de ellos se encuentra con restricciones de uso (complejo deportivo) ubicado en padre André Jarlán se realiza derivación a las entidades correspondientes para obtener respuestas ante este reclamo de los vecinos.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Arial Black" panose="020B0A04020102020204" pitchFamily="34" charset="0"/>
                <a:cs typeface="Arial Black" panose="020B0A04020102020204" pitchFamily="34" charset="0"/>
              </a:rPr>
              <a:t>Los vecinos reclaman además que los asentamientos irregulares propician problemas en las luminarias, ya que el uso ilegal de alumbrado público, provoca bajas de energía eléctrica, desperfectos en electrodomésticos y en ocasiones pérdida total de los mismos.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Arial Black" panose="020B0A04020102020204" pitchFamily="34" charset="0"/>
                <a:cs typeface="Arial Black" panose="020B0A04020102020204" pitchFamily="34" charset="0"/>
              </a:rPr>
              <a:t>Luminarias en mal estado lo que provoca aumento de inseguridad de la población, ya que es foco de delincuencia, consumo y venta de drogas.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Arial Black" panose="020B0A04020102020204" pitchFamily="34" charset="0"/>
                <a:cs typeface="Arial Black" panose="020B0A04020102020204" pitchFamily="34" charset="0"/>
              </a:rPr>
              <a:t>Falta y reparación de reductores de velocidad.</a:t>
            </a:r>
            <a:endParaRPr lang="es-CL" sz="2000" dirty="0">
              <a:solidFill>
                <a:schemeClr val="tx1"/>
              </a:solidFill>
              <a:effectLst/>
              <a:latin typeface="Arial Black" panose="020B0A04020102020204" pitchFamily="34" charset="0"/>
              <a:ea typeface="Arial Black" panose="020B0A04020102020204" pitchFamily="34" charset="0"/>
              <a:cs typeface="Arial Black" panose="020B0A040201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s-CL" sz="2000" dirty="0">
              <a:solidFill>
                <a:schemeClr val="tx1"/>
              </a:solidFill>
              <a:effectLst/>
              <a:latin typeface="Arial Black" panose="020B0A04020102020204" pitchFamily="34" charset="0"/>
              <a:ea typeface="Arial Black" panose="020B0A04020102020204" pitchFamily="34" charset="0"/>
              <a:cs typeface="Arial Black" panose="020B0A04020102020204" pitchFamily="34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endParaRPr lang="es-CL" sz="2000" dirty="0">
              <a:solidFill>
                <a:schemeClr val="tx1"/>
              </a:solidFill>
              <a:effectLst/>
              <a:latin typeface="Arial Black" panose="020B0A04020102020204" pitchFamily="34" charset="0"/>
              <a:ea typeface="Arial Black" panose="020B0A04020102020204" pitchFamily="34" charset="0"/>
              <a:cs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275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58956" y="2395367"/>
            <a:ext cx="77031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9B079259-0211-46E6-8F5B-19F8F1E1D2FC}"/>
              </a:ext>
            </a:extLst>
          </p:cNvPr>
          <p:cNvSpPr/>
          <p:nvPr/>
        </p:nvSpPr>
        <p:spPr>
          <a:xfrm>
            <a:off x="196948" y="249087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dirty="0"/>
              <a:t> </a:t>
            </a:r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r>
              <a:rPr lang="es-ES" b="1" i="1" dirty="0"/>
              <a:t>                                                                                                                                                                 </a:t>
            </a:r>
            <a:r>
              <a:rPr lang="es-ES" i="1" dirty="0"/>
              <a:t>ACCIÓN BARRIAL VALIDACIÓN PDL</a:t>
            </a:r>
          </a:p>
          <a:p>
            <a:pPr algn="ctr"/>
            <a:r>
              <a:rPr lang="es-ES" dirty="0"/>
              <a:t> 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DCC82543-840C-4899-A1BE-EDCF467AFF9A}"/>
              </a:ext>
            </a:extLst>
          </p:cNvPr>
          <p:cNvSpPr/>
          <p:nvPr/>
        </p:nvSpPr>
        <p:spPr>
          <a:xfrm>
            <a:off x="196948" y="980607"/>
            <a:ext cx="11798104" cy="2243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Arial Black" panose="020B0A04020102020204" pitchFamily="34" charset="0"/>
                <a:cs typeface="Arial Black" panose="020B0A04020102020204" pitchFamily="34" charset="0"/>
              </a:rPr>
              <a:t>Falta presencia de carabineros en el sector</a:t>
            </a:r>
            <a:endParaRPr lang="es-CL" sz="2000" dirty="0">
              <a:solidFill>
                <a:schemeClr val="tx1"/>
              </a:solidFill>
              <a:effectLst/>
              <a:latin typeface="Arial Black" panose="020B0A04020102020204" pitchFamily="34" charset="0"/>
              <a:ea typeface="Arial Black" panose="020B0A04020102020204" pitchFamily="34" charset="0"/>
              <a:cs typeface="Arial Black" panose="020B0A04020102020204" pitchFamily="34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Arial Black" panose="020B0A04020102020204" pitchFamily="34" charset="0"/>
                <a:cs typeface="Arial Black" panose="020B0A04020102020204" pitchFamily="34" charset="0"/>
              </a:rPr>
              <a:t>Baja frecuencia de transporte público. (recorridos de micros) debido a la escasez de choferes y maquinarias (información entregada desde la Asociación Gremial de buses Sol de Atacama). </a:t>
            </a:r>
            <a:endParaRPr lang="es-CL" sz="2000" dirty="0">
              <a:solidFill>
                <a:schemeClr val="tx1"/>
              </a:solidFill>
              <a:effectLst/>
              <a:latin typeface="Arial Black" panose="020B0A04020102020204" pitchFamily="34" charset="0"/>
              <a:ea typeface="Arial Black" panose="020B0A04020102020204" pitchFamily="34" charset="0"/>
              <a:cs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270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E2292377-63CE-49AD-913D-1CE568138B75}"/>
              </a:ext>
            </a:extLst>
          </p:cNvPr>
          <p:cNvSpPr/>
          <p:nvPr/>
        </p:nvSpPr>
        <p:spPr>
          <a:xfrm>
            <a:off x="196948" y="249087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dirty="0"/>
              <a:t> </a:t>
            </a:r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r>
              <a:rPr lang="es-ES" b="1" i="1" dirty="0"/>
              <a:t>                                                                                                                                                                 </a:t>
            </a:r>
            <a:r>
              <a:rPr lang="es-ES" i="1" dirty="0"/>
              <a:t>ACCIÓN BARRIAL VALIDACIÓN PDL</a:t>
            </a:r>
          </a:p>
          <a:p>
            <a:pPr algn="ctr"/>
            <a:r>
              <a:rPr lang="es-ES" dirty="0"/>
              <a:t> 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/>
          </a:p>
        </p:txBody>
      </p:sp>
      <p:sp>
        <p:nvSpPr>
          <p:cNvPr id="6" name="Globo: flecha hacia abajo 5">
            <a:extLst>
              <a:ext uri="{FF2B5EF4-FFF2-40B4-BE49-F238E27FC236}">
                <a16:creationId xmlns:a16="http://schemas.microsoft.com/office/drawing/2014/main" id="{B541C169-1256-40A7-820E-48C04D185AA3}"/>
              </a:ext>
            </a:extLst>
          </p:cNvPr>
          <p:cNvSpPr/>
          <p:nvPr/>
        </p:nvSpPr>
        <p:spPr>
          <a:xfrm>
            <a:off x="4388643" y="2066456"/>
            <a:ext cx="3414713" cy="985837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800" b="1" i="1" dirty="0"/>
              <a:t>OBJETIVOS</a:t>
            </a:r>
            <a:r>
              <a:rPr lang="es-CL" sz="2000" b="1" i="1" dirty="0"/>
              <a:t> </a:t>
            </a: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1A929D67-C788-4DBE-B227-1173DEFB8C24}"/>
              </a:ext>
            </a:extLst>
          </p:cNvPr>
          <p:cNvSpPr/>
          <p:nvPr/>
        </p:nvSpPr>
        <p:spPr>
          <a:xfrm>
            <a:off x="359567" y="3400425"/>
            <a:ext cx="5055396" cy="17716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effectLst/>
                <a:latin typeface="Calibri" panose="020F0502020204030204" pitchFamily="34" charset="0"/>
                <a:ea typeface="Arial Black" panose="020B0A04020102020204" pitchFamily="34" charset="0"/>
                <a:cs typeface="Arial Black" panose="020B0A04020102020204" pitchFamily="34" charset="0"/>
              </a:rPr>
              <a:t>Mitigar focos de delincuencia reparando y mejorando espacios que son de uso de la comunidad.</a:t>
            </a:r>
            <a:endParaRPr lang="es-CL" sz="2400" dirty="0"/>
          </a:p>
        </p:txBody>
      </p:sp>
      <p:sp>
        <p:nvSpPr>
          <p:cNvPr id="21" name="Rectángulo: esquinas redondeadas 20">
            <a:extLst>
              <a:ext uri="{FF2B5EF4-FFF2-40B4-BE49-F238E27FC236}">
                <a16:creationId xmlns:a16="http://schemas.microsoft.com/office/drawing/2014/main" id="{8E6C768D-F677-476C-B4B9-0773CF1CE61E}"/>
              </a:ext>
            </a:extLst>
          </p:cNvPr>
          <p:cNvSpPr/>
          <p:nvPr/>
        </p:nvSpPr>
        <p:spPr>
          <a:xfrm>
            <a:off x="6777039" y="3429000"/>
            <a:ext cx="5055396" cy="17716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effectLst/>
                <a:latin typeface="Calibri" panose="020F0502020204030204" pitchFamily="34" charset="0"/>
                <a:ea typeface="Arial Black" panose="020B0A04020102020204" pitchFamily="34" charset="0"/>
                <a:cs typeface="Arial Black" panose="020B0A04020102020204" pitchFamily="34" charset="0"/>
              </a:rPr>
              <a:t>Erradicación de microbasurales y focos de infección sector Padre André Jarlán. </a:t>
            </a:r>
            <a:endParaRPr lang="es-CL" sz="2400" dirty="0"/>
          </a:p>
        </p:txBody>
      </p:sp>
    </p:spTree>
    <p:extLst>
      <p:ext uri="{BB962C8B-B14F-4D97-AF65-F5344CB8AC3E}">
        <p14:creationId xmlns:p14="http://schemas.microsoft.com/office/powerpoint/2010/main" val="2547748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id="{FA840976-CD52-41B4-A480-A6D601D5F55D}"/>
              </a:ext>
            </a:extLst>
          </p:cNvPr>
          <p:cNvSpPr/>
          <p:nvPr/>
        </p:nvSpPr>
        <p:spPr>
          <a:xfrm>
            <a:off x="196948" y="249087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dirty="0"/>
              <a:t> </a:t>
            </a:r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r>
              <a:rPr lang="es-ES" b="1" i="1" dirty="0"/>
              <a:t>                                                                                                                                                                 </a:t>
            </a:r>
            <a:r>
              <a:rPr lang="es-ES" i="1" dirty="0"/>
              <a:t>ACCIÓN BARRIAL VALIDACIÓN PDL</a:t>
            </a:r>
          </a:p>
          <a:p>
            <a:pPr algn="ctr"/>
            <a:r>
              <a:rPr lang="es-ES" dirty="0"/>
              <a:t> 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/>
          </a:p>
        </p:txBody>
      </p:sp>
      <p:sp>
        <p:nvSpPr>
          <p:cNvPr id="6" name="Globo: flecha hacia abajo 5">
            <a:extLst>
              <a:ext uri="{FF2B5EF4-FFF2-40B4-BE49-F238E27FC236}">
                <a16:creationId xmlns:a16="http://schemas.microsoft.com/office/drawing/2014/main" id="{213055D8-D2EA-418D-B374-20346B6DA974}"/>
              </a:ext>
            </a:extLst>
          </p:cNvPr>
          <p:cNvSpPr/>
          <p:nvPr/>
        </p:nvSpPr>
        <p:spPr>
          <a:xfrm>
            <a:off x="3571876" y="1057275"/>
            <a:ext cx="5024436" cy="1157287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800" i="1" dirty="0"/>
              <a:t>ANALISIS DE PROBLEMAS </a:t>
            </a: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2273FB31-150C-48DE-8B03-D5E4EE9D7F36}"/>
              </a:ext>
            </a:extLst>
          </p:cNvPr>
          <p:cNvSpPr/>
          <p:nvPr/>
        </p:nvSpPr>
        <p:spPr>
          <a:xfrm>
            <a:off x="4414838" y="2291231"/>
            <a:ext cx="3380531" cy="16081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400" dirty="0"/>
              <a:t>Espacios públicos lugares, propicios para la delincuencia y consumo de drogas.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59CDDD7E-E51A-4665-8946-A2401755D004}"/>
              </a:ext>
            </a:extLst>
          </p:cNvPr>
          <p:cNvSpPr/>
          <p:nvPr/>
        </p:nvSpPr>
        <p:spPr>
          <a:xfrm>
            <a:off x="1250998" y="4929188"/>
            <a:ext cx="4689377" cy="16797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400" dirty="0"/>
              <a:t>Sedes vecinales desprotegidas en sus infraestructuras.</a:t>
            </a:r>
          </a:p>
        </p:txBody>
      </p:sp>
      <p:sp>
        <p:nvSpPr>
          <p:cNvPr id="21" name="Rectángulo: esquinas redondeadas 20">
            <a:extLst>
              <a:ext uri="{FF2B5EF4-FFF2-40B4-BE49-F238E27FC236}">
                <a16:creationId xmlns:a16="http://schemas.microsoft.com/office/drawing/2014/main" id="{E4ABBDF5-0B21-4365-BAA2-7212AEF7363C}"/>
              </a:ext>
            </a:extLst>
          </p:cNvPr>
          <p:cNvSpPr/>
          <p:nvPr/>
        </p:nvSpPr>
        <p:spPr>
          <a:xfrm>
            <a:off x="6251627" y="4929188"/>
            <a:ext cx="4689377" cy="16797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400" dirty="0"/>
              <a:t>Plazoletas con falta de iluminación </a:t>
            </a:r>
          </a:p>
          <a:p>
            <a:pPr algn="ctr"/>
            <a:r>
              <a:rPr lang="es-CL" sz="2400" dirty="0"/>
              <a:t>Infraestructuras para reparación.</a:t>
            </a:r>
          </a:p>
        </p:txBody>
      </p: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BC565D54-88BC-4BEE-812F-3886358B03C0}"/>
              </a:ext>
            </a:extLst>
          </p:cNvPr>
          <p:cNvCxnSpPr>
            <a:cxnSpLocks/>
          </p:cNvCxnSpPr>
          <p:nvPr/>
        </p:nvCxnSpPr>
        <p:spPr>
          <a:xfrm flipH="1">
            <a:off x="3333328" y="4036219"/>
            <a:ext cx="923506" cy="5075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de flecha 22">
            <a:extLst>
              <a:ext uri="{FF2B5EF4-FFF2-40B4-BE49-F238E27FC236}">
                <a16:creationId xmlns:a16="http://schemas.microsoft.com/office/drawing/2014/main" id="{047B167A-BEA8-49A9-BDB6-5868BD187EEF}"/>
              </a:ext>
            </a:extLst>
          </p:cNvPr>
          <p:cNvCxnSpPr>
            <a:cxnSpLocks/>
          </p:cNvCxnSpPr>
          <p:nvPr/>
        </p:nvCxnSpPr>
        <p:spPr>
          <a:xfrm>
            <a:off x="7935168" y="3985080"/>
            <a:ext cx="965946" cy="5075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4067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50AAC5B1-20DA-45A2-B5C0-F32BD25E2F31}"/>
              </a:ext>
            </a:extLst>
          </p:cNvPr>
          <p:cNvSpPr/>
          <p:nvPr/>
        </p:nvSpPr>
        <p:spPr>
          <a:xfrm>
            <a:off x="196948" y="249087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dirty="0"/>
              <a:t> </a:t>
            </a:r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r>
              <a:rPr lang="es-ES" b="1" i="1" dirty="0"/>
              <a:t>                                                                                                                                                                 </a:t>
            </a:r>
            <a:r>
              <a:rPr lang="es-ES" i="1" dirty="0"/>
              <a:t>ACCIÓN BARRIAL VALIDACIÓN PDL</a:t>
            </a:r>
          </a:p>
          <a:p>
            <a:pPr algn="ctr"/>
            <a:r>
              <a:rPr lang="es-ES" dirty="0"/>
              <a:t> 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/>
          </a:p>
        </p:txBody>
      </p:sp>
      <p:sp>
        <p:nvSpPr>
          <p:cNvPr id="5" name="Globo: flecha hacia abajo 4">
            <a:extLst>
              <a:ext uri="{FF2B5EF4-FFF2-40B4-BE49-F238E27FC236}">
                <a16:creationId xmlns:a16="http://schemas.microsoft.com/office/drawing/2014/main" id="{C4A57AFB-9383-4513-B31D-A9AD0B742A94}"/>
              </a:ext>
            </a:extLst>
          </p:cNvPr>
          <p:cNvSpPr/>
          <p:nvPr/>
        </p:nvSpPr>
        <p:spPr>
          <a:xfrm>
            <a:off x="3571875" y="1626160"/>
            <a:ext cx="5024436" cy="1157287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800" i="1" dirty="0"/>
              <a:t>ANALISIS DE PROBLEMAS </a:t>
            </a: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E86BAB4A-F203-488C-8AFB-E42BDEDFDB2A}"/>
              </a:ext>
            </a:extLst>
          </p:cNvPr>
          <p:cNvSpPr/>
          <p:nvPr/>
        </p:nvSpPr>
        <p:spPr>
          <a:xfrm>
            <a:off x="4405734" y="3429000"/>
            <a:ext cx="3380531" cy="16081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400" dirty="0"/>
              <a:t>Sector aledaño asentamiento irregular </a:t>
            </a:r>
          </a:p>
          <a:p>
            <a:pPr algn="ctr"/>
            <a:r>
              <a:rPr lang="es-CL" sz="2400" dirty="0"/>
              <a:t>Foco de microbasurales</a:t>
            </a:r>
          </a:p>
        </p:txBody>
      </p:sp>
    </p:spTree>
    <p:extLst>
      <p:ext uri="{BB962C8B-B14F-4D97-AF65-F5344CB8AC3E}">
        <p14:creationId xmlns:p14="http://schemas.microsoft.com/office/powerpoint/2010/main" val="27466029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E9120B77CE4B45A6561465C6DE01B7" ma:contentTypeVersion="20" ma:contentTypeDescription="Crear nuevo documento." ma:contentTypeScope="" ma:versionID="2a6ba644b53adea5527a8e4154779e26">
  <xsd:schema xmlns:xsd="http://www.w3.org/2001/XMLSchema" xmlns:xs="http://www.w3.org/2001/XMLSchema" xmlns:p="http://schemas.microsoft.com/office/2006/metadata/properties" xmlns:ns2="088128a7-0428-46a7-8945-7569f6e69ca7" xmlns:ns3="7ba925a7-499c-4a29-a005-81b4ebbe0bf8" targetNamespace="http://schemas.microsoft.com/office/2006/metadata/properties" ma:root="true" ma:fieldsID="583f58a2517d2db117e336b56da3bc83" ns2:_="" ns3:_="">
    <xsd:import namespace="088128a7-0428-46a7-8945-7569f6e69ca7"/>
    <xsd:import namespace="7ba925a7-499c-4a29-a005-81b4ebbe0b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8128a7-0428-46a7-8945-7569f6e69c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6" nillable="true" ma:taxonomy="true" ma:internalName="lcf76f155ced4ddcb4097134ff3c332f" ma:taxonomyFieldName="MediaServiceImageTags" ma:displayName="Etiquetas de imagen" ma:readOnly="false" ma:fieldId="{5cf76f15-5ced-4ddc-b409-7134ff3c332f}" ma:taxonomyMulti="true" ma:sspId="789a0a5b-b8aa-4c4f-a2e0-64da4b227e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a925a7-499c-4a29-a005-81b4ebbe0bf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_dlc_DocId" ma:index="12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3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4" nillable="true" ma:displayName="Taxonomy Catch All Column" ma:hidden="true" ma:list="{f53fbc0b-b923-4461-b314-bd4c9e29c3cf}" ma:internalName="TaxCatchAll" ma:showField="CatchAllData" ma:web="7ba925a7-499c-4a29-a005-81b4ebbe0b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a925a7-499c-4a29-a005-81b4ebbe0bf8" xsi:nil="true"/>
    <lcf76f155ced4ddcb4097134ff3c332f xmlns="088128a7-0428-46a7-8945-7569f6e69ca7">
      <Terms xmlns="http://schemas.microsoft.com/office/infopath/2007/PartnerControls"/>
    </lcf76f155ced4ddcb4097134ff3c332f>
    <_dlc_DocId xmlns="7ba925a7-499c-4a29-a005-81b4ebbe0bf8">SZFZ3KM2WWSW-901408782-195871</_dlc_DocId>
    <_dlc_DocIdUrl xmlns="7ba925a7-499c-4a29-a005-81b4ebbe0bf8">
      <Url>https://fosis.sharepoint.com/sites/cedoc/subgestiondeprogramas/_layouts/15/DocIdRedir.aspx?ID=SZFZ3KM2WWSW-901408782-195871</Url>
      <Description>SZFZ3KM2WWSW-901408782-195871</Description>
    </_dlc_DocIdUrl>
  </documentManagement>
</p:properties>
</file>

<file path=customXml/itemProps1.xml><?xml version="1.0" encoding="utf-8"?>
<ds:datastoreItem xmlns:ds="http://schemas.openxmlformats.org/officeDocument/2006/customXml" ds:itemID="{E67E3202-17E4-4A15-BA6C-8DFF50F3CF1B}"/>
</file>

<file path=customXml/itemProps2.xml><?xml version="1.0" encoding="utf-8"?>
<ds:datastoreItem xmlns:ds="http://schemas.openxmlformats.org/officeDocument/2006/customXml" ds:itemID="{2D9477A3-0516-4E33-8528-80CE2D76B1BE}"/>
</file>

<file path=customXml/itemProps3.xml><?xml version="1.0" encoding="utf-8"?>
<ds:datastoreItem xmlns:ds="http://schemas.openxmlformats.org/officeDocument/2006/customXml" ds:itemID="{F2D5A2AA-EC2B-4726-A26F-15C56266579F}"/>
</file>

<file path=customXml/itemProps4.xml><?xml version="1.0" encoding="utf-8"?>
<ds:datastoreItem xmlns:ds="http://schemas.openxmlformats.org/officeDocument/2006/customXml" ds:itemID="{EF6DF6F0-7E17-4236-89BE-679836909960}"/>
</file>

<file path=docProps/app.xml><?xml version="1.0" encoding="utf-8"?>
<Properties xmlns="http://schemas.openxmlformats.org/officeDocument/2006/extended-properties" xmlns:vt="http://schemas.openxmlformats.org/officeDocument/2006/docPropsVTypes">
  <TotalTime>1504</TotalTime>
  <Words>834</Words>
  <Application>Microsoft Office PowerPoint</Application>
  <PresentationFormat>Panorámica</PresentationFormat>
  <Paragraphs>124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9" baseType="lpstr">
      <vt:lpstr>Arial</vt:lpstr>
      <vt:lpstr>Arial Black</vt:lpstr>
      <vt:lpstr>Arial Rounded MT Bold</vt:lpstr>
      <vt:lpstr>Calibri</vt:lpstr>
      <vt:lpstr>Calibri Light</vt:lpstr>
      <vt:lpstr>Wingdings</vt:lpstr>
      <vt:lpstr>Tema de Office</vt:lpstr>
      <vt:lpstr>Presentación de PowerPoint</vt:lpstr>
      <vt:lpstr>FORTALEZAS      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karen rodriguez colman</dc:creator>
  <cp:lastModifiedBy>Hp</cp:lastModifiedBy>
  <cp:revision>136</cp:revision>
  <dcterms:created xsi:type="dcterms:W3CDTF">2022-02-08T13:35:48Z</dcterms:created>
  <dcterms:modified xsi:type="dcterms:W3CDTF">2022-04-20T16:35:28Z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0x01010089E9120B77CE4B45A6561465C6DE01B7</vt:lpwstr>
  </property>
  <property fmtid="{D5CDD505-2E9C-101B-9397-08002B2CF9AE}" pid="3" name="_dlc_DocIdItemGuid">
    <vt:lpwstr>a7552128-a636-4b25-9987-7ba03ffa9d1e</vt:lpwstr>
  </property>
</Properties>
</file>